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52"/>
  </p:notesMasterIdLst>
  <p:sldIdLst>
    <p:sldId id="1561" r:id="rId3"/>
    <p:sldId id="2738" r:id="rId4"/>
    <p:sldId id="2775" r:id="rId5"/>
    <p:sldId id="2806" r:id="rId6"/>
    <p:sldId id="2776" r:id="rId7"/>
    <p:sldId id="2777" r:id="rId8"/>
    <p:sldId id="2850" r:id="rId9"/>
    <p:sldId id="2837" r:id="rId10"/>
    <p:sldId id="2816" r:id="rId11"/>
    <p:sldId id="2802" r:id="rId12"/>
    <p:sldId id="2817" r:id="rId13"/>
    <p:sldId id="2800" r:id="rId14"/>
    <p:sldId id="2774" r:id="rId15"/>
    <p:sldId id="2846" r:id="rId16"/>
    <p:sldId id="2847" r:id="rId17"/>
    <p:sldId id="2849" r:id="rId18"/>
    <p:sldId id="2848" r:id="rId19"/>
    <p:sldId id="2747" r:id="rId20"/>
    <p:sldId id="2825" r:id="rId21"/>
    <p:sldId id="2739" r:id="rId22"/>
    <p:sldId id="2823" r:id="rId23"/>
    <p:sldId id="2830" r:id="rId24"/>
    <p:sldId id="2826" r:id="rId25"/>
    <p:sldId id="1512" r:id="rId26"/>
    <p:sldId id="1513" r:id="rId27"/>
    <p:sldId id="1509" r:id="rId28"/>
    <p:sldId id="1510" r:id="rId29"/>
    <p:sldId id="1615" r:id="rId30"/>
    <p:sldId id="1616" r:id="rId31"/>
    <p:sldId id="2831" r:id="rId32"/>
    <p:sldId id="2829" r:id="rId33"/>
    <p:sldId id="2755" r:id="rId34"/>
    <p:sldId id="2756" r:id="rId35"/>
    <p:sldId id="2757" r:id="rId36"/>
    <p:sldId id="2758" r:id="rId37"/>
    <p:sldId id="2764" r:id="rId38"/>
    <p:sldId id="2759" r:id="rId39"/>
    <p:sldId id="2763" r:id="rId40"/>
    <p:sldId id="2810" r:id="rId41"/>
    <p:sldId id="2760" r:id="rId42"/>
    <p:sldId id="2754" r:id="rId43"/>
    <p:sldId id="2761" r:id="rId44"/>
    <p:sldId id="2762" r:id="rId45"/>
    <p:sldId id="1871" r:id="rId46"/>
    <p:sldId id="2766" r:id="rId47"/>
    <p:sldId id="2853" r:id="rId48"/>
    <p:sldId id="2767" r:id="rId49"/>
    <p:sldId id="2836" r:id="rId50"/>
    <p:sldId id="281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7965"/>
    <a:srgbClr val="FFFF99"/>
    <a:srgbClr val="FFFFCC"/>
    <a:srgbClr val="948A80"/>
    <a:srgbClr val="99887B"/>
    <a:srgbClr val="827164"/>
    <a:srgbClr val="766964"/>
    <a:srgbClr val="B1AD95"/>
    <a:srgbClr val="E4D3BA"/>
    <a:srgbClr val="D7C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F7A22A-5AE9-4C95-B8BA-EAC477242795}" v="2574" dt="2024-07-17T22:35:42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82410" autoAdjust="0"/>
  </p:normalViewPr>
  <p:slideViewPr>
    <p:cSldViewPr>
      <p:cViewPr varScale="1">
        <p:scale>
          <a:sx n="75" d="100"/>
          <a:sy n="75" d="100"/>
        </p:scale>
        <p:origin x="54" y="3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06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253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47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394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2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737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1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22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70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59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33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763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9578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9665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248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62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379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10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102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7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59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56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81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44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998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081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4821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411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639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698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710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706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0177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27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22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037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44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0184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497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215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741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l">
              <a:defRPr/>
            </a:pPr>
            <a:endParaRPr lang="en-US" altLang="en-US" sz="1200" b="1" spc="0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98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6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39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04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4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35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5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being a Christian?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your church?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live like a Christian?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1AD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85727DB6-A312-489D-0279-004DCA623B24}"/>
              </a:ext>
            </a:extLst>
          </p:cNvPr>
          <p:cNvSpPr/>
          <p:nvPr/>
        </p:nvSpPr>
        <p:spPr>
          <a:xfrm>
            <a:off x="3366516" y="1207008"/>
            <a:ext cx="8496300" cy="5334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“Preach the Gospel at all times.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words if necessary.”</a:t>
            </a:r>
          </a:p>
          <a:p>
            <a:pPr lvl="0" algn="ctr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Francis “filled all the earth with Christ’s Gospel, so that often in one day he would make the circuit of four or five villages…</a:t>
            </a:r>
          </a:p>
          <a:p>
            <a:pPr lvl="0" algn="ctr">
              <a:defRPr/>
            </a:pP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preaching to everyone the Gospel</a:t>
            </a: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the Kingdom of God.”</a:t>
            </a:r>
          </a:p>
          <a:p>
            <a:pPr lvl="0" algn="ctr">
              <a:defRPr/>
            </a:pPr>
            <a:r>
              <a:rPr lang="en-US" alt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Brother Thomas of </a:t>
            </a:r>
            <a:r>
              <a:rPr lang="en-US" altLang="en-US" sz="24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Celano</a:t>
            </a:r>
            <a:r>
              <a:rPr lang="en-US" alt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Lives of St. Francis of Assisi</a:t>
            </a:r>
            <a:r>
              <a:rPr lang="en-US" alt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(Cambridge: Methuen &amp; Co.), p.120.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C78FDF8-D93A-2AF2-49CE-9864BB177924}"/>
              </a:ext>
            </a:extLst>
          </p:cNvPr>
          <p:cNvCxnSpPr>
            <a:cxnSpLocks/>
          </p:cNvCxnSpPr>
          <p:nvPr/>
        </p:nvCxnSpPr>
        <p:spPr>
          <a:xfrm>
            <a:off x="3761232" y="1536192"/>
            <a:ext cx="7696200" cy="1219200"/>
          </a:xfrm>
          <a:prstGeom prst="line">
            <a:avLst/>
          </a:prstGeom>
          <a:ln w="2540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AC0822F-9989-DF58-E188-9B63EE4A456E}"/>
              </a:ext>
            </a:extLst>
          </p:cNvPr>
          <p:cNvCxnSpPr>
            <a:cxnSpLocks/>
          </p:cNvCxnSpPr>
          <p:nvPr/>
        </p:nvCxnSpPr>
        <p:spPr>
          <a:xfrm flipV="1">
            <a:off x="3761232" y="1536192"/>
            <a:ext cx="7696200" cy="1219200"/>
          </a:xfrm>
          <a:prstGeom prst="line">
            <a:avLst/>
          </a:prstGeom>
          <a:ln w="254000"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4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being a Christian?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your church?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live like a Christian?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3860680-B604-6986-6FB9-87B9554FC910}"/>
              </a:ext>
            </a:extLst>
          </p:cNvPr>
          <p:cNvSpPr/>
          <p:nvPr/>
        </p:nvSpPr>
        <p:spPr>
          <a:xfrm>
            <a:off x="1395984" y="2362200"/>
            <a:ext cx="990600" cy="585216"/>
          </a:xfrm>
          <a:prstGeom prst="roundRect">
            <a:avLst/>
          </a:prstGeom>
          <a:noFill/>
          <a:ln w="762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F5E166D-9BC0-84C9-6434-809B3A19465C}"/>
              </a:ext>
            </a:extLst>
          </p:cNvPr>
          <p:cNvSpPr/>
          <p:nvPr/>
        </p:nvSpPr>
        <p:spPr>
          <a:xfrm>
            <a:off x="1891284" y="2974848"/>
            <a:ext cx="990600" cy="585216"/>
          </a:xfrm>
          <a:prstGeom prst="roundRect">
            <a:avLst/>
          </a:prstGeom>
          <a:noFill/>
          <a:ln w="762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C6CEBB3-C6E6-B75C-2929-0293B9742CD1}"/>
              </a:ext>
            </a:extLst>
          </p:cNvPr>
          <p:cNvSpPr/>
          <p:nvPr/>
        </p:nvSpPr>
        <p:spPr>
          <a:xfrm>
            <a:off x="2249424" y="3581400"/>
            <a:ext cx="990600" cy="585216"/>
          </a:xfrm>
          <a:prstGeom prst="roundRect">
            <a:avLst/>
          </a:prstGeom>
          <a:noFill/>
          <a:ln w="76200">
            <a:solidFill>
              <a:srgbClr val="FFFF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word was used to speak of the Roman emperor’s “birth, coming of age, or enthronement, and also his speeches, decrees and acts.”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 Becker,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New International Dictionary of New Testament Theology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(Grand Rapids, MI: Zondervan, 1986), 108.</a:t>
            </a:r>
          </a:p>
        </p:txBody>
      </p:sp>
    </p:spTree>
    <p:extLst>
      <p:ext uri="{BB962C8B-B14F-4D97-AF65-F5344CB8AC3E}">
        <p14:creationId xmlns:p14="http://schemas.microsoft.com/office/powerpoint/2010/main" val="35282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“messenger of good news” (</a:t>
            </a:r>
            <a:r>
              <a:rPr kumimoji="0" lang="en-US" sz="4000" b="1" i="1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euangelos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was originally thought to be “one who brings a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message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victory or other political or personal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news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that causes joy.”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 Becker,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New International Dictionary of New Testament Theology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(Grand Rapids, MI: Zondervan, 1986), 107.</a:t>
            </a:r>
          </a:p>
        </p:txBody>
      </p:sp>
    </p:spTree>
    <p:extLst>
      <p:ext uri="{BB962C8B-B14F-4D97-AF65-F5344CB8AC3E}">
        <p14:creationId xmlns:p14="http://schemas.microsoft.com/office/powerpoint/2010/main" val="4596773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Communicated from God</a:t>
            </a:r>
          </a:p>
          <a:p>
            <a:pPr lvl="0" algn="ctr">
              <a:defRPr/>
            </a:pPr>
            <a:r>
              <a:rPr lang="pt-BR" sz="2400" b="1" dirty="0"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Galatians 1:11-12</a:t>
            </a:r>
            <a:endParaRPr lang="en-US" sz="2400" b="1" dirty="0">
              <a:solidFill>
                <a:srgbClr val="B1AD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F8211C30-8319-B343-F91A-AF4E5E07F7B6}"/>
              </a:ext>
            </a:extLst>
          </p:cNvPr>
          <p:cNvSpPr/>
          <p:nvPr/>
        </p:nvSpPr>
        <p:spPr>
          <a:xfrm>
            <a:off x="2743200" y="3395956"/>
            <a:ext cx="8661400" cy="2641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(Gal. 1:12) I received my message from </a:t>
            </a:r>
            <a:r>
              <a:rPr lang="en-US" alt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human source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no one taught me.</a:t>
            </a:r>
          </a:p>
          <a:p>
            <a:pPr lvl="0" algn="ctr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Instead, I received it by </a:t>
            </a:r>
            <a:r>
              <a:rPr lang="en-US" alt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 revelation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Jesus Christ.</a:t>
            </a:r>
          </a:p>
        </p:txBody>
      </p:sp>
    </p:spTree>
    <p:extLst>
      <p:ext uri="{BB962C8B-B14F-4D97-AF65-F5344CB8AC3E}">
        <p14:creationId xmlns:p14="http://schemas.microsoft.com/office/powerpoint/2010/main" val="22043466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Communicated from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Galatians 1:11-12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979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Reconciles us to God</a:t>
            </a:r>
          </a:p>
          <a:p>
            <a:pPr lvl="0" algn="ctr">
              <a:defRPr/>
            </a:pPr>
            <a:r>
              <a:rPr lang="pt-BR" sz="2400" b="1" dirty="0"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Corinthians 5:17-19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B1AD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F8211C30-8319-B343-F91A-AF4E5E07F7B6}"/>
              </a:ext>
            </a:extLst>
          </p:cNvPr>
          <p:cNvSpPr/>
          <p:nvPr/>
        </p:nvSpPr>
        <p:spPr>
          <a:xfrm>
            <a:off x="4800600" y="457200"/>
            <a:ext cx="7082246" cy="60197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Cor. 5:17) Anyone who belongs to Christ has become a new person. The old life is gone. A new life has begun!</a:t>
            </a:r>
          </a:p>
          <a:p>
            <a:pPr lvl="0" algn="ctr">
              <a:defRPr/>
            </a:pPr>
            <a:r>
              <a:rPr lang="en-US" alt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all of this is a gift from God, who brought us back to himself through Christ.</a:t>
            </a:r>
          </a:p>
          <a:p>
            <a:pPr lvl="0" algn="ctr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has given us this task of </a:t>
            </a:r>
            <a:r>
              <a:rPr lang="en-US" alt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reconciling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people to him.</a:t>
            </a:r>
          </a:p>
        </p:txBody>
      </p:sp>
    </p:spTree>
    <p:extLst>
      <p:ext uri="{BB962C8B-B14F-4D97-AF65-F5344CB8AC3E}">
        <p14:creationId xmlns:p14="http://schemas.microsoft.com/office/powerpoint/2010/main" val="2666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Communicated from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Galatians 1:11-12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979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Reconciles us to God</a:t>
            </a:r>
          </a:p>
          <a:p>
            <a:pPr lvl="0" algn="ctr">
              <a:defRPr/>
            </a:pPr>
            <a:r>
              <a:rPr lang="pt-BR" sz="2400" b="1" dirty="0"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Corinthians 5:17-19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B1AD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F8211C30-8319-B343-F91A-AF4E5E07F7B6}"/>
              </a:ext>
            </a:extLst>
          </p:cNvPr>
          <p:cNvSpPr/>
          <p:nvPr/>
        </p:nvSpPr>
        <p:spPr>
          <a:xfrm>
            <a:off x="4800600" y="457200"/>
            <a:ext cx="7082246" cy="60197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 Cor. 5:19) For God was in Christ, </a:t>
            </a:r>
            <a:r>
              <a:rPr lang="en-US" alt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reconciling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world to himself, no longer counting people’s sins against them.</a:t>
            </a:r>
          </a:p>
          <a:p>
            <a:pPr lvl="0" algn="ctr">
              <a:defRPr/>
            </a:pPr>
            <a:r>
              <a:rPr lang="en-US" alt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gave us this wonderful message of </a:t>
            </a:r>
            <a:r>
              <a:rPr lang="en-US" altLang="en-US" sz="6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reconciliation</a:t>
            </a:r>
            <a:r>
              <a:rPr lang="en-US" altLang="en-US" sz="6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endParaRPr lang="en-US" altLang="en-US" sz="2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5592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Communicated from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Galatians 1:11-12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979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Reconciles us to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Corinthians 5:17-19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Contains the power of God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Romans 1:16; 1 Thessalonians 1:5</a:t>
            </a: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F8211C30-8319-B343-F91A-AF4E5E07F7B6}"/>
              </a:ext>
            </a:extLst>
          </p:cNvPr>
          <p:cNvSpPr/>
          <p:nvPr/>
        </p:nvSpPr>
        <p:spPr>
          <a:xfrm>
            <a:off x="4957354" y="1505819"/>
            <a:ext cx="6929846" cy="28193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(Rom.</a:t>
            </a: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1:16) I am not ashamed of this Good News about Christ.</a:t>
            </a:r>
          </a:p>
          <a:p>
            <a:pPr lvl="0" algn="ctr">
              <a:defRPr/>
            </a:pPr>
            <a:r>
              <a:rPr lang="en-US" alt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is the power of God at work, saving everyone who believes.</a:t>
            </a:r>
          </a:p>
        </p:txBody>
      </p:sp>
    </p:spTree>
    <p:extLst>
      <p:ext uri="{BB962C8B-B14F-4D97-AF65-F5344CB8AC3E}">
        <p14:creationId xmlns:p14="http://schemas.microsoft.com/office/powerpoint/2010/main" val="411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4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A6F135-AC0F-DA1B-FA6F-A6D97AF761D1}"/>
              </a:ext>
            </a:extLst>
          </p:cNvPr>
          <p:cNvSpPr txBox="1"/>
          <p:nvPr/>
        </p:nvSpPr>
        <p:spPr>
          <a:xfrm>
            <a:off x="85126" y="1531437"/>
            <a:ext cx="823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the face of certain death, life lacks any objective significance.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AA755DEE-4D17-59DF-C31C-AEAEEA52F303}"/>
              </a:ext>
            </a:extLst>
          </p:cNvPr>
          <p:cNvSpPr/>
          <p:nvPr/>
        </p:nvSpPr>
        <p:spPr>
          <a:xfrm>
            <a:off x="4038600" y="3200400"/>
            <a:ext cx="7696200" cy="2438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72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can enjoy myself without God!”</a:t>
            </a:r>
            <a:endParaRPr lang="en-US" altLang="en-US" sz="3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1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950483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by Mazor Artist">
            <a:hlinkClick r:id="" action="ppaction://media"/>
            <a:extLst>
              <a:ext uri="{FF2B5EF4-FFF2-40B4-BE49-F238E27FC236}">
                <a16:creationId xmlns:a16="http://schemas.microsoft.com/office/drawing/2014/main" xmlns="" id="{8E259FC4-CDBF-380F-8878-6EA7BD27A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019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A6F135-AC0F-DA1B-FA6F-A6D97AF761D1}"/>
              </a:ext>
            </a:extLst>
          </p:cNvPr>
          <p:cNvSpPr txBox="1"/>
          <p:nvPr/>
        </p:nvSpPr>
        <p:spPr>
          <a:xfrm>
            <a:off x="85126" y="1531437"/>
            <a:ext cx="823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the face of certain death, life lacks any objective significance.</a:t>
            </a:r>
          </a:p>
        </p:txBody>
      </p:sp>
    </p:spTree>
    <p:extLst>
      <p:ext uri="{BB962C8B-B14F-4D97-AF65-F5344CB8AC3E}">
        <p14:creationId xmlns:p14="http://schemas.microsoft.com/office/powerpoint/2010/main" val="2665105753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A6F135-AC0F-DA1B-FA6F-A6D97AF761D1}"/>
              </a:ext>
            </a:extLst>
          </p:cNvPr>
          <p:cNvSpPr txBox="1"/>
          <p:nvPr/>
        </p:nvSpPr>
        <p:spPr>
          <a:xfrm>
            <a:off x="85126" y="1531437"/>
            <a:ext cx="8232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the face of certain death, life lacks any objective significance.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Thus, all people fear the horrifying reality of death.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FDDD2181-6EC5-D564-E171-6F15739E9C17}"/>
              </a:ext>
            </a:extLst>
          </p:cNvPr>
          <p:cNvSpPr/>
          <p:nvPr/>
        </p:nvSpPr>
        <p:spPr>
          <a:xfrm>
            <a:off x="304800" y="399278"/>
            <a:ext cx="10210800" cy="266704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(Heb. 2:14) Only by dying could Jesus break the power of the devil, who had the power of death.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in this way could he </a:t>
            </a:r>
            <a:r>
              <a:rPr kumimoji="0" lang="en-US" alt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 free</a:t>
            </a: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all who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lived their lives as </a:t>
            </a:r>
            <a:r>
              <a:rPr kumimoji="0" lang="en-US" alt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slaves to the fear of dying.</a:t>
            </a:r>
          </a:p>
        </p:txBody>
      </p:sp>
    </p:spTree>
    <p:extLst>
      <p:ext uri="{BB962C8B-B14F-4D97-AF65-F5344CB8AC3E}">
        <p14:creationId xmlns:p14="http://schemas.microsoft.com/office/powerpoint/2010/main" val="4663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(Psychiatrist, Epicurean philosophy)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Staring at the Sun: Overcoming the Terror of Death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(San Francisco: Wiley, 2008), vii.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share the </a:t>
            </a:r>
            <a:r>
              <a:rPr kumimoji="0" lang="en-US" sz="48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fear of death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with every human being: it is our dark shadow from which we are never severed.”</a:t>
            </a:r>
          </a:p>
        </p:txBody>
      </p:sp>
      <p:pic>
        <p:nvPicPr>
          <p:cNvPr id="7" name="Picture 2" descr="Staring at the Sun: Overcoming the Terror of Death: Irvin D. Yalom:  9781982614553: Amazon.com: Books">
            <a:extLst>
              <a:ext uri="{FF2B5EF4-FFF2-40B4-BE49-F238E27FC236}">
                <a16:creationId xmlns:a16="http://schemas.microsoft.com/office/drawing/2014/main" xmlns="" id="{76A3852B-4FC4-4AA6-8CD8-892AAB9A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85" y="-8023"/>
            <a:ext cx="4267203" cy="68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4984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(Psychiatrist, Epicurean philosophy)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Irvin D. Yalom,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Staring at the Sun: Overcoming the Terror of Death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(San Francisco: Wiley, 2008), 5-6.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“Despite the staunchest, most venerable defenses, we can never completely subdue </a:t>
            </a:r>
            <a:r>
              <a:rPr kumimoji="0" lang="en-US" sz="48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death anxiety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it is always there, lurking in some hidden ravine of the mind.”</a:t>
            </a:r>
          </a:p>
        </p:txBody>
      </p:sp>
      <p:pic>
        <p:nvPicPr>
          <p:cNvPr id="7" name="Picture 2" descr="Staring at the Sun: Overcoming the Terror of Death: Irvin D. Yalom:  9781982614553: Amazon.com: Books">
            <a:extLst>
              <a:ext uri="{FF2B5EF4-FFF2-40B4-BE49-F238E27FC236}">
                <a16:creationId xmlns:a16="http://schemas.microsoft.com/office/drawing/2014/main" xmlns="" id="{76A3852B-4FC4-4AA6-8CD8-892AAB9A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85" y="-8023"/>
            <a:ext cx="4267203" cy="68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9470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Zygmunt Bauman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(Sociologist and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Zygmunt Bauman,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Mortality, Immortality, and Other Life Strategies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(Stanford: Stanford University Press, 1992), 12, 13.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“There is hardly a thought more </a:t>
            </a:r>
            <a:r>
              <a:rPr kumimoji="0" lang="en-US" sz="48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offensive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than that of death;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or, rather, the inevitability of dying; of the transience of our being in the world…”</a:t>
            </a:r>
          </a:p>
        </p:txBody>
      </p:sp>
      <p:pic>
        <p:nvPicPr>
          <p:cNvPr id="2" name="Picture 2" descr="Mortality, Immortality, and Other Life Strategies">
            <a:extLst>
              <a:ext uri="{FF2B5EF4-FFF2-40B4-BE49-F238E27FC236}">
                <a16:creationId xmlns:a16="http://schemas.microsoft.com/office/drawing/2014/main" xmlns="" id="{83894FEB-2220-E57F-6846-87E4EC8D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0" y="-11070"/>
            <a:ext cx="4267202" cy="68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459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5A168D6-B948-4579-914D-43281400CD52}"/>
              </a:ext>
            </a:extLst>
          </p:cNvPr>
          <p:cNvSpPr txBox="1"/>
          <p:nvPr/>
        </p:nvSpPr>
        <p:spPr>
          <a:xfrm>
            <a:off x="76200" y="70009"/>
            <a:ext cx="77723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Zygmunt Bauman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(Sociologist and philosopher)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Zygmunt Bauman,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Mortality, Immortality, and Other Life Strategies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(Stanford: Stanford University Press, 1992), 12, 13.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21F98C-E6A5-4568-B4DD-F6C37B21B247}"/>
              </a:ext>
            </a:extLst>
          </p:cNvPr>
          <p:cNvSpPr txBox="1"/>
          <p:nvPr/>
        </p:nvSpPr>
        <p:spPr>
          <a:xfrm>
            <a:off x="76200" y="2362200"/>
            <a:ext cx="7772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</a:t>
            </a:r>
            <a:r>
              <a:rPr kumimoji="0" lang="en-US" sz="48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horror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death is the horror of the void” and is “bound to remain, </a:t>
            </a:r>
            <a:r>
              <a:rPr kumimoji="0" lang="en-US" sz="48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traumatic</a:t>
            </a:r>
            <a:r>
              <a:rPr kumimoji="0" lang="en-US" sz="48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.”</a:t>
            </a:r>
          </a:p>
        </p:txBody>
      </p:sp>
      <p:pic>
        <p:nvPicPr>
          <p:cNvPr id="2" name="Picture 2" descr="Mortality, Immortality, and Other Life Strategies">
            <a:extLst>
              <a:ext uri="{FF2B5EF4-FFF2-40B4-BE49-F238E27FC236}">
                <a16:creationId xmlns:a16="http://schemas.microsoft.com/office/drawing/2014/main" xmlns="" id="{8C1A257E-9F1E-9DAA-52A1-B2237F482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0" y="-11070"/>
            <a:ext cx="4267202" cy="686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59567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39A79F-FECE-44FB-86BB-D2B7746DDC2D}"/>
              </a:ext>
            </a:extLst>
          </p:cNvPr>
          <p:cNvSpPr txBox="1"/>
          <p:nvPr/>
        </p:nvSpPr>
        <p:spPr>
          <a:xfrm>
            <a:off x="76200" y="70009"/>
            <a:ext cx="777239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(Psychology professor at Skidmore College)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Solomon, Jeff Greenberg, and Tom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Pyszczynski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“Tales from the Crypt: On the Role of Death in Life,”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Zygon: Journal of Religion and Science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33, no. 1 (March 1998): 12.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62590A-4528-40EC-B22C-EAB7F6302DF4}"/>
              </a:ext>
            </a:extLst>
          </p:cNvPr>
          <p:cNvSpPr txBox="1"/>
          <p:nvPr/>
        </p:nvSpPr>
        <p:spPr>
          <a:xfrm>
            <a:off x="76200" y="2949476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Humans would be riddled with </a:t>
            </a:r>
            <a:r>
              <a:rPr kumimoji="0" lang="en-US" sz="4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abject terror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if they were constantly plagued by the ongoing awareness of their vulnerability and mortality.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xmlns="" id="{1AF1C99F-BEC6-A29E-5D35-BF3825299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1585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62590A-4528-40EC-B22C-EAB7F6302DF4}"/>
              </a:ext>
            </a:extLst>
          </p:cNvPr>
          <p:cNvSpPr txBox="1"/>
          <p:nvPr/>
        </p:nvSpPr>
        <p:spPr>
          <a:xfrm>
            <a:off x="76200" y="2949476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[Humans would be] twitching blobs </a:t>
            </a:r>
            <a:r>
              <a:rPr kumimoji="0" lang="en-US" sz="4400" b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of biological protoplasm </a:t>
            </a:r>
            <a:r>
              <a:rPr kumimoji="0" lang="en-US" sz="4400" b="0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completely perfused with anxiety</a:t>
            </a: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and unable to effectively respond to the demands of their immediate surroundings.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(Psychology professor at Skidmore College)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Solomon, Jeff Greenberg, and Tom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Pyszczynski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“Tales from the Crypt: On the Role of Death in Life,”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Zygon: Journal of Religion and Science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33, no. 1 (March 1998): 12.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xmlns="" id="{3D6BEA0A-9991-B796-72F6-F52E3B32B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0" cy="6858000"/>
          </a:xfrm>
          <a:prstGeom prst="rect">
            <a:avLst/>
          </a:prstGeom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C3D92DA6-B66A-F4E5-EB0E-EE6540BC5770}"/>
              </a:ext>
            </a:extLst>
          </p:cNvPr>
          <p:cNvSpPr/>
          <p:nvPr/>
        </p:nvSpPr>
        <p:spPr>
          <a:xfrm>
            <a:off x="1917192" y="228600"/>
            <a:ext cx="10068623" cy="347787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Does the Fear of Death lead to Distraction?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#1. Given a flyer to help with </a:t>
            </a:r>
            <a:r>
              <a:rPr kumimoji="0" lang="en-US" altLang="en-US" sz="36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“back pain.”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#2. Given a flyer to help with </a:t>
            </a:r>
            <a:r>
              <a:rPr kumimoji="0" lang="en-US" altLang="en-US" sz="36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“fear of death.”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“Alcoholic or non-alcoholic beverage?”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Tsachi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Ein-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al., “Implicit Death Primes Increase Alcohol Consumption,” </a:t>
            </a: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Health Psychology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33, no. 7 (2013): 748-51.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8F5837-3796-4AE5-410A-BC0CF35393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9919" y="2052882"/>
            <a:ext cx="4513801" cy="2519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DCAEFE-B6AB-58D5-ED17-32DDF72C50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9006" y="658368"/>
            <a:ext cx="1452163" cy="10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46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DBE5E-42C1-1AD4-5C62-9E4EE4E50E2E}"/>
              </a:ext>
            </a:extLst>
          </p:cNvPr>
          <p:cNvSpPr txBox="1"/>
          <p:nvPr/>
        </p:nvSpPr>
        <p:spPr>
          <a:xfrm>
            <a:off x="36358" y="1505819"/>
            <a:ext cx="8309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was Jesus’ mission?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(Lk. 19:10) Jesus 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“The Son of Man has come to seek and to save that which was lost.”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Whether it’s 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lost sheep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lost coin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or a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lost son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AD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 “rejoices” in saving lost people (Lk. 15:5, 9, 32).</a:t>
            </a:r>
          </a:p>
        </p:txBody>
      </p:sp>
    </p:spTree>
    <p:extLst>
      <p:ext uri="{BB962C8B-B14F-4D97-AF65-F5344CB8AC3E}">
        <p14:creationId xmlns:p14="http://schemas.microsoft.com/office/powerpoint/2010/main" val="25047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A6F135-AC0F-DA1B-FA6F-A6D97AF761D1}"/>
              </a:ext>
            </a:extLst>
          </p:cNvPr>
          <p:cNvSpPr txBox="1"/>
          <p:nvPr/>
        </p:nvSpPr>
        <p:spPr>
          <a:xfrm>
            <a:off x="85126" y="1531437"/>
            <a:ext cx="8232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the face of certain death, life lacks any objective significance.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Thus, all people fear the horrifying reality of death.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69475C00-A7B8-EAC6-F0F0-8293A0445658}"/>
              </a:ext>
            </a:extLst>
          </p:cNvPr>
          <p:cNvSpPr/>
          <p:nvPr/>
        </p:nvSpPr>
        <p:spPr>
          <a:xfrm>
            <a:off x="304800" y="399278"/>
            <a:ext cx="10210800" cy="266704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(Heb. 2:14) Only by dying could Jesus break the power of the devil, who had the power of death.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in this way could he </a:t>
            </a:r>
            <a:r>
              <a:rPr kumimoji="0" lang="en-US" alt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set free</a:t>
            </a: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all who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lived their lives as </a:t>
            </a:r>
            <a:r>
              <a:rPr kumimoji="0" lang="en-US" alt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slaves to the fear of dying.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1E3398CC-0058-46B7-F3D6-3B8493BD2508}"/>
              </a:ext>
            </a:extLst>
          </p:cNvPr>
          <p:cNvSpPr/>
          <p:nvPr/>
        </p:nvSpPr>
        <p:spPr>
          <a:xfrm>
            <a:off x="6483750" y="1995717"/>
            <a:ext cx="5403450" cy="455748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we fear death?</a:t>
            </a:r>
            <a:endParaRPr kumimoji="0" lang="en-US" altLang="en-US" sz="4800" b="1" i="0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“Death anxiety”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“Offensive”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“Horror”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“Traumatic”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“Abject terror”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“Perfused with A</a:t>
            </a:r>
            <a:r>
              <a:rPr lang="en-US" altLang="en-US" sz="3600" b="1" spc="-15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nxiety</a:t>
            </a: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72193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3A6F135-AC0F-DA1B-FA6F-A6D97AF761D1}"/>
              </a:ext>
            </a:extLst>
          </p:cNvPr>
          <p:cNvSpPr txBox="1"/>
          <p:nvPr/>
        </p:nvSpPr>
        <p:spPr>
          <a:xfrm>
            <a:off x="85126" y="1531437"/>
            <a:ext cx="8232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 the face of certain death, life lacks any objective significance.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Thus, all people fear the horrifying reality of death.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But the afterlife is real!</a:t>
            </a:r>
          </a:p>
        </p:txBody>
      </p:sp>
    </p:spTree>
    <p:extLst>
      <p:ext uri="{BB962C8B-B14F-4D97-AF65-F5344CB8AC3E}">
        <p14:creationId xmlns:p14="http://schemas.microsoft.com/office/powerpoint/2010/main" val="26762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571663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115597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53462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811894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25612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71376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408602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4C410FAD-8A0F-06B7-B1B6-3874983A3A63}"/>
              </a:ext>
            </a:extLst>
          </p:cNvPr>
          <p:cNvCxnSpPr/>
          <p:nvPr/>
        </p:nvCxnSpPr>
        <p:spPr>
          <a:xfrm flipH="1">
            <a:off x="3886200" y="1700990"/>
            <a:ext cx="609600" cy="1734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22">
            <a:extLst>
              <a:ext uri="{FF2B5EF4-FFF2-40B4-BE49-F238E27FC236}">
                <a16:creationId xmlns:a16="http://schemas.microsoft.com/office/drawing/2014/main" xmlns="" id="{9D22279F-D9B1-CD8B-C08D-C0B503D41DC7}"/>
              </a:ext>
            </a:extLst>
          </p:cNvPr>
          <p:cNvSpPr/>
          <p:nvPr/>
        </p:nvSpPr>
        <p:spPr>
          <a:xfrm>
            <a:off x="3124200" y="685800"/>
            <a:ext cx="2590800" cy="12295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this is all that there is…</a:t>
            </a:r>
          </a:p>
        </p:txBody>
      </p:sp>
    </p:spTree>
    <p:extLst>
      <p:ext uri="{BB962C8B-B14F-4D97-AF65-F5344CB8AC3E}">
        <p14:creationId xmlns:p14="http://schemas.microsoft.com/office/powerpoint/2010/main" val="4609638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DBE5E-42C1-1AD4-5C62-9E4EE4E50E2E}"/>
              </a:ext>
            </a:extLst>
          </p:cNvPr>
          <p:cNvSpPr txBox="1"/>
          <p:nvPr/>
        </p:nvSpPr>
        <p:spPr>
          <a:xfrm>
            <a:off x="36358" y="1505819"/>
            <a:ext cx="8309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our mission?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17:18) Jesus prayed,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“Just as you sent me into the world,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am sending them into the world.”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20:21) Jesus 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“As the Father has sent me,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 I am sending you.”</a:t>
            </a:r>
          </a:p>
        </p:txBody>
      </p:sp>
    </p:spTree>
    <p:extLst>
      <p:ext uri="{BB962C8B-B14F-4D97-AF65-F5344CB8AC3E}">
        <p14:creationId xmlns:p14="http://schemas.microsoft.com/office/powerpoint/2010/main" val="5230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30677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50562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346488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23817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7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146939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0CE8FFE8-009E-AE8D-C416-0B524BEA073E}"/>
              </a:ext>
            </a:extLst>
          </p:cNvPr>
          <p:cNvCxnSpPr/>
          <p:nvPr/>
        </p:nvCxnSpPr>
        <p:spPr>
          <a:xfrm flipH="1">
            <a:off x="3505200" y="1700990"/>
            <a:ext cx="609600" cy="17341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2">
            <a:extLst>
              <a:ext uri="{FF2B5EF4-FFF2-40B4-BE49-F238E27FC236}">
                <a16:creationId xmlns:a16="http://schemas.microsoft.com/office/drawing/2014/main" xmlns="" id="{2239437D-8520-8DD3-F78F-00073E8AC504}"/>
              </a:ext>
            </a:extLst>
          </p:cNvPr>
          <p:cNvSpPr/>
          <p:nvPr/>
        </p:nvSpPr>
        <p:spPr>
          <a:xfrm>
            <a:off x="2895600" y="762000"/>
            <a:ext cx="2438400" cy="11533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this is all that there is…</a:t>
            </a:r>
          </a:p>
        </p:txBody>
      </p:sp>
      <p:sp>
        <p:nvSpPr>
          <p:cNvPr id="5" name="Rounded Rectangle 24">
            <a:extLst>
              <a:ext uri="{FF2B5EF4-FFF2-40B4-BE49-F238E27FC236}">
                <a16:creationId xmlns:a16="http://schemas.microsoft.com/office/drawing/2014/main" xmlns="" id="{B791917F-2513-46EB-AB9A-1BCFA82F28D5}"/>
              </a:ext>
            </a:extLst>
          </p:cNvPr>
          <p:cNvSpPr/>
          <p:nvPr/>
        </p:nvSpPr>
        <p:spPr>
          <a:xfrm>
            <a:off x="5638800" y="76200"/>
            <a:ext cx="5943600" cy="18391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what if this part actually exists??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4858B4A-A5D6-B94F-C01C-12A8D1C6F3C0}"/>
              </a:ext>
            </a:extLst>
          </p:cNvPr>
          <p:cNvCxnSpPr>
            <a:cxnSpLocks/>
          </p:cNvCxnSpPr>
          <p:nvPr/>
        </p:nvCxnSpPr>
        <p:spPr>
          <a:xfrm flipH="1" flipV="1">
            <a:off x="4343400" y="4419600"/>
            <a:ext cx="2378063" cy="774604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F68613EA-AB1E-AC40-CBA8-AF496361D611}"/>
              </a:ext>
            </a:extLst>
          </p:cNvPr>
          <p:cNvCxnSpPr>
            <a:cxnSpLocks/>
          </p:cNvCxnSpPr>
          <p:nvPr/>
        </p:nvCxnSpPr>
        <p:spPr>
          <a:xfrm flipH="1" flipV="1">
            <a:off x="7391400" y="3810000"/>
            <a:ext cx="1219200" cy="996902"/>
          </a:xfrm>
          <a:prstGeom prst="straightConnector1">
            <a:avLst/>
          </a:prstGeom>
          <a:ln w="152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18">
            <a:extLst>
              <a:ext uri="{FF2B5EF4-FFF2-40B4-BE49-F238E27FC236}">
                <a16:creationId xmlns:a16="http://schemas.microsoft.com/office/drawing/2014/main" xmlns="" id="{D0D54EF8-315E-295E-52A6-F35901F2A224}"/>
              </a:ext>
            </a:extLst>
          </p:cNvPr>
          <p:cNvSpPr/>
          <p:nvPr/>
        </p:nvSpPr>
        <p:spPr>
          <a:xfrm>
            <a:off x="6324600" y="4533900"/>
            <a:ext cx="5704257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if people move…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…from here…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…to here?</a:t>
            </a:r>
          </a:p>
        </p:txBody>
      </p:sp>
    </p:spTree>
    <p:extLst>
      <p:ext uri="{BB962C8B-B14F-4D97-AF65-F5344CB8AC3E}">
        <p14:creationId xmlns:p14="http://schemas.microsoft.com/office/powerpoint/2010/main" val="140038676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8">
            <a:extLst>
              <a:ext uri="{FF2B5EF4-FFF2-40B4-BE49-F238E27FC236}">
                <a16:creationId xmlns:a16="http://schemas.microsoft.com/office/drawing/2014/main" xmlns="" id="{D0D54EF8-315E-295E-52A6-F35901F2A224}"/>
              </a:ext>
            </a:extLst>
          </p:cNvPr>
          <p:cNvSpPr/>
          <p:nvPr/>
        </p:nvSpPr>
        <p:spPr>
          <a:xfrm>
            <a:off x="6324600" y="4533900"/>
            <a:ext cx="5704257" cy="2209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at the</a:t>
            </a: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heart of the </a:t>
            </a:r>
            <a:r>
              <a:rPr lang="en-US" sz="5400" b="1" spc="-15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mission…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108550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20247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DBE5E-42C1-1AD4-5C62-9E4EE4E50E2E}"/>
              </a:ext>
            </a:extLst>
          </p:cNvPr>
          <p:cNvSpPr txBox="1"/>
          <p:nvPr/>
        </p:nvSpPr>
        <p:spPr>
          <a:xfrm>
            <a:off x="72934" y="1505819"/>
            <a:ext cx="82328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our mission?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(Mt. 28:18) Jesus said,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“All authority has been given to Me in heaven and on earth.”</a:t>
            </a:r>
          </a:p>
        </p:txBody>
      </p:sp>
    </p:spTree>
    <p:extLst>
      <p:ext uri="{BB962C8B-B14F-4D97-AF65-F5344CB8AC3E}">
        <p14:creationId xmlns:p14="http://schemas.microsoft.com/office/powerpoint/2010/main" val="42165666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DBE5E-42C1-1AD4-5C62-9E4EE4E50E2E}"/>
              </a:ext>
            </a:extLst>
          </p:cNvPr>
          <p:cNvSpPr txBox="1"/>
          <p:nvPr/>
        </p:nvSpPr>
        <p:spPr>
          <a:xfrm>
            <a:off x="72934" y="1505819"/>
            <a:ext cx="823286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is our mission?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(Mt. 28:19-20) “Go and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make disciples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of all the nations, baptizing them in the name of the Father and the Son and the Holy Spirit, teaching them to observe all that I commanded you.</a:t>
            </a:r>
          </a:p>
          <a:p>
            <a:pPr algn="ctr"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Behold, I am with you always, even to the end of the age.”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xmlns="" id="{B64E90D4-3923-E279-045F-057384B73032}"/>
              </a:ext>
            </a:extLst>
          </p:cNvPr>
          <p:cNvSpPr/>
          <p:nvPr/>
        </p:nvSpPr>
        <p:spPr>
          <a:xfrm>
            <a:off x="2120900" y="2971800"/>
            <a:ext cx="8077200" cy="237156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“Why don’t I sense God moving in my life?”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Luke 12:11-12; Acts 1:8; 4:29-31; James 5:17-18</a:t>
            </a:r>
          </a:p>
        </p:txBody>
      </p:sp>
    </p:spTree>
    <p:extLst>
      <p:ext uri="{BB962C8B-B14F-4D97-AF65-F5344CB8AC3E}">
        <p14:creationId xmlns:p14="http://schemas.microsoft.com/office/powerpoint/2010/main" val="29517093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being a Christian?</a:t>
            </a:r>
          </a:p>
        </p:txBody>
      </p:sp>
    </p:spTree>
    <p:extLst>
      <p:ext uri="{BB962C8B-B14F-4D97-AF65-F5344CB8AC3E}">
        <p14:creationId xmlns:p14="http://schemas.microsoft.com/office/powerpoint/2010/main" val="35020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C289AC-7973-876C-852D-6BFF7F95073D}"/>
              </a:ext>
            </a:extLst>
          </p:cNvPr>
          <p:cNvSpPr txBox="1"/>
          <p:nvPr/>
        </p:nvSpPr>
        <p:spPr>
          <a:xfrm>
            <a:off x="72934" y="1505819"/>
            <a:ext cx="82328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“Good news” (</a:t>
            </a:r>
            <a:r>
              <a:rPr kumimoji="0" lang="en-US" sz="4800" b="1" i="1" u="none" strike="noStrike" kern="1200" cap="none" spc="-150" normalizeH="0" baseline="0" noProof="0" dirty="0" err="1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euangelion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rgbClr val="E4D3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E4D3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9979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being a Christian?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When you talk about your church?</a:t>
            </a:r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xmlns="" id="{14674BE3-3C5D-B7F7-7E27-1E2191F05B69}"/>
              </a:ext>
            </a:extLst>
          </p:cNvPr>
          <p:cNvSpPr/>
          <p:nvPr/>
        </p:nvSpPr>
        <p:spPr>
          <a:xfrm>
            <a:off x="4748784" y="1407376"/>
            <a:ext cx="7150608" cy="51580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C0504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Peter in Acts 2…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“Men of Judea, let this be known to you and give heed to my words…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have 120 people down the street.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 a casual environment where you can learn about the Bible.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also have fantastic childcare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above average coffee!”</a:t>
            </a:r>
          </a:p>
        </p:txBody>
      </p:sp>
    </p:spTree>
    <p:extLst>
      <p:ext uri="{BB962C8B-B14F-4D97-AF65-F5344CB8AC3E}">
        <p14:creationId xmlns:p14="http://schemas.microsoft.com/office/powerpoint/2010/main" val="7624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1594</Words>
  <Application>Microsoft Office PowerPoint</Application>
  <PresentationFormat>Widescreen</PresentationFormat>
  <Paragraphs>195</Paragraphs>
  <Slides>49</Slides>
  <Notes>49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Lao UI</vt:lpstr>
      <vt:lpstr>Times New Roman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2024-07-19T14:52:19Z</dcterms:created>
  <dcterms:modified xsi:type="dcterms:W3CDTF">2024-07-19T14:52:44Z</dcterms:modified>
</cp:coreProperties>
</file>