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5683" r:id="rId1"/>
  </p:sldMasterIdLst>
  <p:notesMasterIdLst>
    <p:notesMasterId r:id="rId35"/>
  </p:notesMasterIdLst>
  <p:sldIdLst>
    <p:sldId id="8541" r:id="rId2"/>
    <p:sldId id="9720" r:id="rId3"/>
    <p:sldId id="9905" r:id="rId4"/>
    <p:sldId id="9907" r:id="rId5"/>
    <p:sldId id="9908" r:id="rId6"/>
    <p:sldId id="9906" r:id="rId7"/>
    <p:sldId id="9909" r:id="rId8"/>
    <p:sldId id="9910" r:id="rId9"/>
    <p:sldId id="9904" r:id="rId10"/>
    <p:sldId id="9911" r:id="rId11"/>
    <p:sldId id="9912" r:id="rId12"/>
    <p:sldId id="9913" r:id="rId13"/>
    <p:sldId id="9933" r:id="rId14"/>
    <p:sldId id="9918" r:id="rId15"/>
    <p:sldId id="9914" r:id="rId16"/>
    <p:sldId id="9915" r:id="rId17"/>
    <p:sldId id="9916" r:id="rId18"/>
    <p:sldId id="9917" r:id="rId19"/>
    <p:sldId id="9934" r:id="rId20"/>
    <p:sldId id="9932" r:id="rId21"/>
    <p:sldId id="9935" r:id="rId22"/>
    <p:sldId id="9921" r:id="rId23"/>
    <p:sldId id="9922" r:id="rId24"/>
    <p:sldId id="9923" r:id="rId25"/>
    <p:sldId id="9924" r:id="rId26"/>
    <p:sldId id="9925" r:id="rId27"/>
    <p:sldId id="9926" r:id="rId28"/>
    <p:sldId id="9931" r:id="rId29"/>
    <p:sldId id="9927" r:id="rId30"/>
    <p:sldId id="9928" r:id="rId31"/>
    <p:sldId id="9930" r:id="rId32"/>
    <p:sldId id="9872" r:id="rId33"/>
    <p:sldId id="9551" r:id="rId34"/>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CCDA"/>
    <a:srgbClr val="EF4038"/>
    <a:srgbClr val="586676"/>
    <a:srgbClr val="5286C4"/>
    <a:srgbClr val="393939"/>
    <a:srgbClr val="254061"/>
    <a:srgbClr val="D3E6FF"/>
    <a:srgbClr val="B0E4CD"/>
    <a:srgbClr val="35A5C2"/>
    <a:srgbClr val="385D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B09365-3CAC-984D-908D-E855F55D1E32}" v="1272" dt="2024-08-12T23:24:59.98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1275" autoAdjust="0"/>
    <p:restoredTop sz="65959"/>
  </p:normalViewPr>
  <p:slideViewPr>
    <p:cSldViewPr snapToGrid="0" snapToObjects="1">
      <p:cViewPr varScale="1">
        <p:scale>
          <a:sx n="50" d="100"/>
          <a:sy n="50" d="100"/>
        </p:scale>
        <p:origin x="276" y="2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charset="0"/>
                <a:ea typeface="ＭＳ Ｐゴシック" charset="-128"/>
                <a:cs typeface="ＭＳ Ｐゴシック" charset="-128"/>
              </a:defRPr>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fld id="{1696978B-A236-B943-B34D-431BF05F63D6}" type="slidenum">
              <a:rPr lang="en-US"/>
              <a:pPr>
                <a:defRPr/>
              </a:pPr>
              <a:t>‹#›</a:t>
            </a:fld>
            <a:endParaRPr lang="en-US"/>
          </a:p>
        </p:txBody>
      </p:sp>
    </p:spTree>
    <p:extLst>
      <p:ext uri="{BB962C8B-B14F-4D97-AF65-F5344CB8AC3E}">
        <p14:creationId xmlns:p14="http://schemas.microsoft.com/office/powerpoint/2010/main" val="3676463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SzPts val="1200"/>
              <a:buFontTx/>
              <a:buNone/>
              <a:tabLst>
                <a:tab pos="685800" algn="l"/>
              </a:tabLst>
            </a:pPr>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1</a:t>
            </a:fld>
            <a:endParaRPr lang="en-US"/>
          </a:p>
        </p:txBody>
      </p:sp>
    </p:spTree>
    <p:extLst>
      <p:ext uri="{BB962C8B-B14F-4D97-AF65-F5344CB8AC3E}">
        <p14:creationId xmlns:p14="http://schemas.microsoft.com/office/powerpoint/2010/main" val="25247115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2509359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006400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278130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0050632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lvl="1"/>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501785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0253352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1027653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1210676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8284235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8368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7597465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457200" marR="0" lvl="1"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697412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602026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7448292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6379002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285750" marR="0" lvl="0" indent="-285750">
              <a:spcBef>
                <a:spcPts val="0"/>
              </a:spcBef>
              <a:spcAft>
                <a:spcPts val="0"/>
              </a:spcAft>
              <a:buSzPts val="1200"/>
              <a:buFont typeface="Arial" panose="020B0604020202020204" pitchFamily="34" charset="0"/>
              <a:buChar char="•"/>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673553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457200" marR="0" lvl="1" indent="0">
              <a:spcBef>
                <a:spcPts val="0"/>
              </a:spcBef>
              <a:spcAft>
                <a:spcPts val="0"/>
              </a:spcAft>
              <a:buSzPts val="1200"/>
              <a:buFont typeface="Arial" panose="020B0604020202020204" pitchFamily="34" charset="0"/>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1076427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9474166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7265678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19412912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lgn="l" defTabSz="914400" rtl="0" eaLnBrk="0" fontAlgn="base" latinLnBrk="0" hangingPunct="0">
              <a:lnSpc>
                <a:spcPct val="100000"/>
              </a:lnSpc>
              <a:spcBef>
                <a:spcPts val="0"/>
              </a:spcBef>
              <a:spcAft>
                <a:spcPts val="0"/>
              </a:spcAft>
              <a:buClrTx/>
              <a:buSzPts val="1200"/>
              <a:buFontTx/>
              <a:buNone/>
              <a:tabLst>
                <a:tab pos="914400" algn="l"/>
              </a:tabLst>
              <a:defRPr/>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178664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4907147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a:spcBef>
                <a:spcPts val="0"/>
              </a:spcBef>
              <a:spcAft>
                <a:spcPts val="0"/>
              </a:spcAf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5282410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a:spcBef>
                <a:spcPts val="0"/>
              </a:spcBef>
              <a:spcAft>
                <a:spcPts val="600"/>
              </a:spcAf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6976892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b="1" dirty="0">
              <a:highlight>
                <a:srgbClr val="00FF00"/>
              </a:highlight>
            </a:endParaRPr>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5603244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696978B-A236-B943-B34D-431BF05F63D6}" type="slidenum">
              <a:rPr lang="en-US" smtClean="0"/>
              <a:pPr>
                <a:defRPr/>
              </a:pPr>
              <a:t>33</a:t>
            </a:fld>
            <a:endParaRPr lang="en-US"/>
          </a:p>
        </p:txBody>
      </p:sp>
    </p:spTree>
    <p:extLst>
      <p:ext uri="{BB962C8B-B14F-4D97-AF65-F5344CB8AC3E}">
        <p14:creationId xmlns:p14="http://schemas.microsoft.com/office/powerpoint/2010/main" val="1070013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832625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961950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935548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3269586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457200" marR="0" lvl="1"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596870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3DB5B-0A55-843B-2E66-9FA0F427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82FAC-BDD8-B9EA-DF9B-7A81A749C95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74B2800-5A93-E38A-149C-9514F3CD935B}"/>
              </a:ext>
            </a:extLst>
          </p:cNvPr>
          <p:cNvSpPr>
            <a:spLocks noGrp="1"/>
          </p:cNvSpPr>
          <p:nvPr>
            <p:ph type="body" idx="1"/>
          </p:nvPr>
        </p:nvSpPr>
        <p:spPr/>
        <p:txBody>
          <a:bodyPr/>
          <a:lstStyle/>
          <a:p>
            <a:pPr marL="0" marR="0" lvl="0" indent="0">
              <a:spcBef>
                <a:spcPts val="0"/>
              </a:spcBef>
              <a:spcAft>
                <a:spcPts val="0"/>
              </a:spcAft>
              <a:buSzPts val="1200"/>
              <a:buFontTx/>
              <a:buNone/>
              <a:tabLst>
                <a:tab pos="914400" algn="l"/>
              </a:tabLst>
            </a:pPr>
            <a:endParaRPr lang="en-US" dirty="0"/>
          </a:p>
        </p:txBody>
      </p:sp>
      <p:sp>
        <p:nvSpPr>
          <p:cNvPr id="4" name="Slide Number Placeholder 3">
            <a:extLst>
              <a:ext uri="{FF2B5EF4-FFF2-40B4-BE49-F238E27FC236}">
                <a16:creationId xmlns:a16="http://schemas.microsoft.com/office/drawing/2014/main" id="{26710827-774A-E200-8668-286C905C4A6E}"/>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696978B-A236-B943-B34D-431BF05F63D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charset="-128"/>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charset="0"/>
              <a:ea typeface="ＭＳ Ｐゴシック" charset="-128"/>
            </a:endParaRPr>
          </a:p>
        </p:txBody>
      </p:sp>
    </p:spTree>
    <p:extLst>
      <p:ext uri="{BB962C8B-B14F-4D97-AF65-F5344CB8AC3E}">
        <p14:creationId xmlns:p14="http://schemas.microsoft.com/office/powerpoint/2010/main" val="2027932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BD545E2-D7C3-4F9F-B0C1-5F7BBEEABB69}" type="datetimeFigureOut">
              <a:rPr lang="en-US">
                <a:solidFill>
                  <a:prstClr val="black">
                    <a:tint val="75000"/>
                  </a:prstClr>
                </a:solidFill>
              </a:rPr>
              <a:pPr>
                <a:defRPr/>
              </a:pPr>
              <a:t>8/19/2024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2CFDC4F-BA6F-439F-8357-D2276933A3A1}"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8F00964-9868-43BD-9E30-288DDB481615}" type="datetimeFigureOut">
              <a:rPr lang="en-US">
                <a:solidFill>
                  <a:prstClr val="black">
                    <a:tint val="75000"/>
                  </a:prstClr>
                </a:solidFill>
              </a:rPr>
              <a:pPr>
                <a:defRPr/>
              </a:pPr>
              <a:t>8/19/2024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6F4D1FD-880C-446E-B7A1-76160895A6C4}"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970723-F931-4C67-9945-C61D1A77393D}" type="datetimeFigureOut">
              <a:rPr lang="en-US">
                <a:solidFill>
                  <a:prstClr val="black">
                    <a:tint val="75000"/>
                  </a:prstClr>
                </a:solidFill>
              </a:rPr>
              <a:pPr>
                <a:defRPr/>
              </a:pPr>
              <a:t>8/19/2024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EBA62B7-955F-4FA4-ACB9-13EC1D621052}"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01012F8-1818-4B15-AE15-8364AD8EFC80}" type="datetimeFigureOut">
              <a:rPr lang="en-US">
                <a:solidFill>
                  <a:prstClr val="black">
                    <a:tint val="75000"/>
                  </a:prstClr>
                </a:solidFill>
              </a:rPr>
              <a:pPr>
                <a:defRPr/>
              </a:pPr>
              <a:t>8/19/2024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ADD5BFE-1BC4-45CE-BCF7-3645720F6200}"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16472D7-EFFF-4A53-A8F3-CBD4E14CA01D}" type="datetimeFigureOut">
              <a:rPr lang="en-US">
                <a:solidFill>
                  <a:prstClr val="black">
                    <a:tint val="75000"/>
                  </a:prstClr>
                </a:solidFill>
              </a:rPr>
              <a:pPr>
                <a:defRPr/>
              </a:pPr>
              <a:t>8/19/2024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6EF4CC6-6356-40CC-B26F-2C27E8EC3FC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9E11A7B-5F24-4BD3-ACE8-6D2F461FA26F}" type="datetimeFigureOut">
              <a:rPr lang="en-US">
                <a:solidFill>
                  <a:prstClr val="black">
                    <a:tint val="75000"/>
                  </a:prstClr>
                </a:solidFill>
              </a:rPr>
              <a:pPr>
                <a:defRPr/>
              </a:pPr>
              <a:t>8/19/2024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64983F-46D1-4A47-A8E2-A26E8B93F58F}"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1C17D2A-C336-41B7-9D9F-FB8C29BD02AB}" type="datetimeFigureOut">
              <a:rPr lang="en-US">
                <a:solidFill>
                  <a:prstClr val="black">
                    <a:tint val="75000"/>
                  </a:prstClr>
                </a:solidFill>
              </a:rPr>
              <a:pPr>
                <a:defRPr/>
              </a:pPr>
              <a:t>8/19/2024</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0C686286-07CA-409D-BAF3-BD6762D50EAA}"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95EBA25-288D-42F6-A67D-362DC66EA9E7}" type="datetimeFigureOut">
              <a:rPr lang="en-US">
                <a:solidFill>
                  <a:prstClr val="black">
                    <a:tint val="75000"/>
                  </a:prstClr>
                </a:solidFill>
              </a:rPr>
              <a:pPr>
                <a:defRPr/>
              </a:pPr>
              <a:t>8/19/2024</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D0660708-9175-4931-A978-FF1FE67D3B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1C3DC6-7158-4037-A418-41D8C46D33E6}" type="datetimeFigureOut">
              <a:rPr lang="en-US">
                <a:solidFill>
                  <a:prstClr val="black">
                    <a:tint val="75000"/>
                  </a:prstClr>
                </a:solidFill>
              </a:rPr>
              <a:pPr>
                <a:defRPr/>
              </a:pPr>
              <a:t>8/19/2024</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D734EA45-91D8-4E63-85BD-95D9321E924E}"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7566A1B-44E1-446A-A043-E7D16061A2DE}" type="datetimeFigureOut">
              <a:rPr lang="en-US">
                <a:solidFill>
                  <a:prstClr val="black">
                    <a:tint val="75000"/>
                  </a:prstClr>
                </a:solidFill>
              </a:rPr>
              <a:pPr>
                <a:defRPr/>
              </a:pPr>
              <a:t>8/19/2024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8B6C2FB-1C16-4A89-A48D-5FDEDA99ACD8}"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3848B08-ABFE-491B-919B-E650DE7C0C0E}" type="datetimeFigureOut">
              <a:rPr lang="en-US">
                <a:solidFill>
                  <a:prstClr val="black">
                    <a:tint val="75000"/>
                  </a:prstClr>
                </a:solidFill>
              </a:rPr>
              <a:pPr>
                <a:defRPr/>
              </a:pPr>
              <a:t>8/19/2024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3C31A9D-22BA-4DDF-B209-93F4221DF165}" type="slidenum">
              <a:rPr lang="en-US">
                <a:solidFill>
                  <a:prstClr val="black">
                    <a:tint val="75000"/>
                  </a:prstClr>
                </a:solidFill>
              </a:rPr>
              <a:pPr>
                <a:defRPr/>
              </a:pPr>
              <a:t>‹#›</a:t>
            </a:fld>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FDAFB93-9BCD-4A7A-A361-882F41969D13}" type="datetimeFigureOut">
              <a:rPr lang="en-US">
                <a:solidFill>
                  <a:prstClr val="black">
                    <a:tint val="75000"/>
                  </a:prstClr>
                </a:solidFill>
              </a:rPr>
              <a:pPr>
                <a:defRPr/>
              </a:pPr>
              <a:t>8/19/2024</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A7FC07A-240C-468B-943B-D4EB121898DE}" type="slidenum">
              <a:rPr lang="en-US">
                <a:solidFill>
                  <a:prstClr val="black">
                    <a:tint val="75000"/>
                  </a:prstClr>
                </a:solidFill>
              </a:rPr>
              <a:pPr>
                <a:def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5684" r:id="rId1"/>
    <p:sldLayoutId id="2147485685" r:id="rId2"/>
    <p:sldLayoutId id="2147485686" r:id="rId3"/>
    <p:sldLayoutId id="2147485687" r:id="rId4"/>
    <p:sldLayoutId id="2147485688" r:id="rId5"/>
    <p:sldLayoutId id="2147485689" r:id="rId6"/>
    <p:sldLayoutId id="2147485690" r:id="rId7"/>
    <p:sldLayoutId id="2147485691" r:id="rId8"/>
    <p:sldLayoutId id="2147485692" r:id="rId9"/>
    <p:sldLayoutId id="2147485693" r:id="rId10"/>
    <p:sldLayoutId id="214748569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84424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4770537"/>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4 	</a:t>
            </a:r>
            <a:r>
              <a:rPr lang="en-US" sz="3800" dirty="0">
                <a:solidFill>
                  <a:schemeClr val="bg1"/>
                </a:solidFill>
                <a:latin typeface="Aptos Display" panose="020B0004020202020204" pitchFamily="34" charset="0"/>
                <a:ea typeface="Cambria" panose="02040503050406030204" pitchFamily="18" charset="0"/>
              </a:rPr>
              <a:t>Jesus fully realized all that was going to happen to him, so he stepped forward to meet them. “Who are you looking for?” he asked.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5 	</a:t>
            </a:r>
            <a:r>
              <a:rPr lang="en-US" sz="3800" dirty="0">
                <a:solidFill>
                  <a:schemeClr val="bg1"/>
                </a:solidFill>
                <a:latin typeface="Aptos Display" panose="020B0004020202020204" pitchFamily="34" charset="0"/>
                <a:ea typeface="Cambria" panose="02040503050406030204" pitchFamily="18" charset="0"/>
              </a:rPr>
              <a:t>“Jesus the Nazarene,” they replied. </a:t>
            </a:r>
          </a:p>
          <a:p>
            <a:pPr marL="579438" marR="0" indent="-565150">
              <a:spcBef>
                <a:spcPts val="0"/>
              </a:spcBef>
              <a:spcAft>
                <a:spcPts val="0"/>
              </a:spcAft>
            </a:pPr>
            <a:r>
              <a:rPr lang="en-US" sz="3800" dirty="0">
                <a:solidFill>
                  <a:schemeClr val="bg1"/>
                </a:solidFill>
                <a:latin typeface="Aptos Display" panose="020B0004020202020204" pitchFamily="34" charset="0"/>
                <a:ea typeface="Cambria" panose="02040503050406030204" pitchFamily="18" charset="0"/>
              </a:rPr>
              <a:t>	“</a:t>
            </a:r>
            <a:r>
              <a:rPr lang="en-US" sz="3800" cap="small" dirty="0">
                <a:solidFill>
                  <a:schemeClr val="bg1"/>
                </a:solidFill>
                <a:latin typeface="Aptos Display" panose="020B0004020202020204" pitchFamily="34" charset="0"/>
                <a:ea typeface="Cambria" panose="02040503050406030204" pitchFamily="18" charset="0"/>
              </a:rPr>
              <a:t>I AM</a:t>
            </a:r>
            <a:r>
              <a:rPr lang="en-US" sz="3800" dirty="0">
                <a:solidFill>
                  <a:schemeClr val="bg1"/>
                </a:solidFill>
                <a:latin typeface="Aptos Display" panose="020B0004020202020204" pitchFamily="34" charset="0"/>
                <a:ea typeface="Cambria" panose="02040503050406030204" pitchFamily="18" charset="0"/>
              </a:rPr>
              <a:t> he,” Jesus said. (Judas, who betrayed him, was standing with them.)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6 	</a:t>
            </a:r>
            <a:r>
              <a:rPr lang="en-US" sz="3800" dirty="0">
                <a:solidFill>
                  <a:schemeClr val="bg1"/>
                </a:solidFill>
                <a:latin typeface="Aptos Display" panose="020B0004020202020204" pitchFamily="34" charset="0"/>
                <a:ea typeface="Cambria" panose="02040503050406030204" pitchFamily="18" charset="0"/>
              </a:rPr>
              <a:t>As Jesus said, “</a:t>
            </a:r>
            <a:r>
              <a:rPr lang="en-US" sz="3800" cap="small" dirty="0">
                <a:solidFill>
                  <a:schemeClr val="bg1"/>
                </a:solidFill>
                <a:latin typeface="Aptos Display" panose="020B0004020202020204" pitchFamily="34" charset="0"/>
                <a:ea typeface="Cambria" panose="02040503050406030204" pitchFamily="18" charset="0"/>
              </a:rPr>
              <a:t>I AM</a:t>
            </a:r>
            <a:r>
              <a:rPr lang="en-US" sz="3800" dirty="0">
                <a:solidFill>
                  <a:schemeClr val="bg1"/>
                </a:solidFill>
                <a:latin typeface="Aptos Display" panose="020B0004020202020204" pitchFamily="34" charset="0"/>
                <a:ea typeface="Cambria" panose="02040503050406030204" pitchFamily="18" charset="0"/>
              </a:rPr>
              <a:t> he,” they all drew back and fell to the ground!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Tree>
    <p:extLst>
      <p:ext uri="{BB962C8B-B14F-4D97-AF65-F5344CB8AC3E}">
        <p14:creationId xmlns:p14="http://schemas.microsoft.com/office/powerpoint/2010/main" val="679350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194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261884"/>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10 	</a:t>
            </a:r>
            <a:r>
              <a:rPr lang="en-US" sz="3800" dirty="0">
                <a:solidFill>
                  <a:schemeClr val="bg1"/>
                </a:solidFill>
                <a:latin typeface="Aptos Display" panose="020B0004020202020204" pitchFamily="34" charset="0"/>
                <a:ea typeface="Cambria" panose="02040503050406030204" pitchFamily="18" charset="0"/>
              </a:rPr>
              <a:t>Then Simon Peter drew a sword and slashed off the right ear of Malchus, the high priest’s slave.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73D206A7-94E6-1158-88FE-F8C656413922}"/>
              </a:ext>
            </a:extLst>
          </p:cNvPr>
          <p:cNvSpPr>
            <a:spLocks noChangeArrowheads="1"/>
          </p:cNvSpPr>
          <p:nvPr/>
        </p:nvSpPr>
        <p:spPr bwMode="auto">
          <a:xfrm>
            <a:off x="228600" y="2838209"/>
            <a:ext cx="11486012" cy="1827037"/>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1665C428-B4CA-9817-0E26-A5357D47F97A}"/>
              </a:ext>
            </a:extLst>
          </p:cNvPr>
          <p:cNvSpPr txBox="1">
            <a:spLocks noChangeArrowheads="1"/>
          </p:cNvSpPr>
          <p:nvPr/>
        </p:nvSpPr>
        <p:spPr bwMode="auto">
          <a:xfrm>
            <a:off x="454493" y="2956062"/>
            <a:ext cx="11387737" cy="1591333"/>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Aptos Display" panose="020B0004020202020204" pitchFamily="34" charset="0"/>
                <a:cs typeface="Calibri Light" panose="020F0302020204030204" pitchFamily="34" charset="0"/>
              </a:rPr>
              <a:t>John 13:38: Then Jesus answered, “Will you really lay down your life for me? Very truly I tell you, before the rooster crows, you will disown me three times.”</a:t>
            </a:r>
            <a:endParaRPr lang="en-US" sz="3600" dirty="0">
              <a:solidFill>
                <a:schemeClr val="bg1"/>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1535343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355312"/>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10 	</a:t>
            </a:r>
            <a:r>
              <a:rPr lang="en-US" sz="3800" dirty="0">
                <a:solidFill>
                  <a:schemeClr val="bg1"/>
                </a:solidFill>
                <a:latin typeface="Aptos Display" panose="020B0004020202020204" pitchFamily="34" charset="0"/>
                <a:ea typeface="Cambria" panose="02040503050406030204" pitchFamily="18" charset="0"/>
              </a:rPr>
              <a:t>Then Simon Peter drew a sword and slashed off the right ear of Malchus, the high priest’s slave.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11 	</a:t>
            </a:r>
            <a:r>
              <a:rPr lang="en-US" sz="3800" dirty="0">
                <a:solidFill>
                  <a:schemeClr val="bg1"/>
                </a:solidFill>
                <a:latin typeface="Aptos Display" panose="020B0004020202020204" pitchFamily="34" charset="0"/>
                <a:ea typeface="Cambria" panose="02040503050406030204" pitchFamily="18" charset="0"/>
              </a:rPr>
              <a:t>But Jesus said to Peter, “Put your sword back into its sheath. Shall I not drink from the cup of suffering the Father has given me?”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12 	</a:t>
            </a:r>
            <a:r>
              <a:rPr lang="en-US" sz="3800" dirty="0">
                <a:solidFill>
                  <a:schemeClr val="bg1"/>
                </a:solidFill>
                <a:latin typeface="Aptos Display" panose="020B0004020202020204" pitchFamily="34" charset="0"/>
                <a:ea typeface="Cambria" panose="02040503050406030204" pitchFamily="18" charset="0"/>
              </a:rPr>
              <a:t>So the soldiers, their commanding officer, and the Temple guards arrested Jesus and tied him up.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13	 </a:t>
            </a:r>
            <a:r>
              <a:rPr lang="en-US" sz="3800" dirty="0">
                <a:solidFill>
                  <a:schemeClr val="bg1"/>
                </a:solidFill>
                <a:latin typeface="Aptos Display" panose="020B0004020202020204" pitchFamily="34" charset="0"/>
                <a:ea typeface="Cambria" panose="02040503050406030204" pitchFamily="18" charset="0"/>
              </a:rPr>
              <a:t>First they took him to Annas, since he was the father-in-law of Caiaphas, the high priest at that time.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Tree>
    <p:extLst>
      <p:ext uri="{BB962C8B-B14F-4D97-AF65-F5344CB8AC3E}">
        <p14:creationId xmlns:p14="http://schemas.microsoft.com/office/powerpoint/2010/main" val="3954877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355312"/>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10 	</a:t>
            </a:r>
            <a:r>
              <a:rPr lang="en-US" sz="3800" dirty="0">
                <a:solidFill>
                  <a:schemeClr val="bg1"/>
                </a:solidFill>
                <a:latin typeface="Aptos Display" panose="020B0004020202020204" pitchFamily="34" charset="0"/>
                <a:ea typeface="Cambria" panose="02040503050406030204" pitchFamily="18" charset="0"/>
              </a:rPr>
              <a:t>Then Simon Peter drew a sword and slashed off the right ear of Malchus, the high priest’s slave.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11 	</a:t>
            </a:r>
            <a:r>
              <a:rPr lang="en-US" sz="3800" dirty="0">
                <a:solidFill>
                  <a:schemeClr val="bg1"/>
                </a:solidFill>
                <a:latin typeface="Aptos Display" panose="020B0004020202020204" pitchFamily="34" charset="0"/>
                <a:ea typeface="Cambria" panose="02040503050406030204" pitchFamily="18" charset="0"/>
              </a:rPr>
              <a:t>But Jesus said to Peter, “Put your sword back into its sheath. Shall I not drink from the cup of suffering the Father has given me?”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12 	</a:t>
            </a:r>
            <a:r>
              <a:rPr lang="en-US" sz="3800" dirty="0">
                <a:solidFill>
                  <a:schemeClr val="bg1"/>
                </a:solidFill>
                <a:latin typeface="Aptos Display" panose="020B0004020202020204" pitchFamily="34" charset="0"/>
                <a:ea typeface="Cambria" panose="02040503050406030204" pitchFamily="18" charset="0"/>
              </a:rPr>
              <a:t>So the soldiers, their commanding officer, and the Temple guards arrested Jesus and tied him up.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13	 </a:t>
            </a:r>
            <a:r>
              <a:rPr lang="en-US" sz="3800" dirty="0">
                <a:solidFill>
                  <a:schemeClr val="bg1"/>
                </a:solidFill>
                <a:latin typeface="Aptos Display" panose="020B0004020202020204" pitchFamily="34" charset="0"/>
                <a:ea typeface="Cambria" panose="02040503050406030204" pitchFamily="18" charset="0"/>
              </a:rPr>
              <a:t>First they took him to Annas, since he was the father-in-law of Caiaphas, the high priest at that time.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9361573B-1A63-2A51-6F7C-8B2E107CC0AB}"/>
              </a:ext>
            </a:extLst>
          </p:cNvPr>
          <p:cNvSpPr>
            <a:spLocks noChangeArrowheads="1"/>
          </p:cNvSpPr>
          <p:nvPr/>
        </p:nvSpPr>
        <p:spPr bwMode="auto">
          <a:xfrm>
            <a:off x="228600" y="1295401"/>
            <a:ext cx="11779770" cy="524948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3CC627FA-9AE9-7352-4181-9BE5FC90CE90}"/>
              </a:ext>
            </a:extLst>
          </p:cNvPr>
          <p:cNvSpPr txBox="1">
            <a:spLocks noChangeArrowheads="1"/>
          </p:cNvSpPr>
          <p:nvPr/>
        </p:nvSpPr>
        <p:spPr bwMode="auto">
          <a:xfrm>
            <a:off x="256509" y="1580652"/>
            <a:ext cx="11678982" cy="4677242"/>
          </a:xfrm>
          <a:prstGeom prst="rect">
            <a:avLst/>
          </a:prstGeom>
          <a:noFill/>
          <a:ln w="38100">
            <a:noFill/>
            <a:miter lim="800000"/>
            <a:headEnd/>
            <a:tailEnd/>
          </a:ln>
        </p:spPr>
        <p:txBody>
          <a:bodyPr wrap="square">
            <a:spAutoFit/>
          </a:bodyPr>
          <a:lstStyle/>
          <a:p>
            <a:pPr marL="12700" lvl="3">
              <a:lnSpc>
                <a:spcPct val="90000"/>
              </a:lnSpc>
              <a:spcBef>
                <a:spcPts val="0"/>
              </a:spcBef>
              <a:spcAft>
                <a:spcPts val="1000"/>
              </a:spcAft>
              <a:buSzPct val="100000"/>
            </a:pPr>
            <a:r>
              <a:rPr lang="en-US" sz="3600" dirty="0">
                <a:solidFill>
                  <a:prstClr val="white"/>
                </a:solidFill>
                <a:latin typeface="Aptos Display" panose="020B0004020202020204" pitchFamily="34" charset="0"/>
                <a:cs typeface="Calibri Light" panose="020F0302020204030204" pitchFamily="34" charset="0"/>
              </a:rPr>
              <a:t>What happened to Judas?</a:t>
            </a:r>
          </a:p>
          <a:p>
            <a:pPr marL="466725" lvl="2">
              <a:lnSpc>
                <a:spcPct val="90000"/>
              </a:lnSpc>
              <a:spcBef>
                <a:spcPts val="0"/>
              </a:spcBef>
              <a:spcAft>
                <a:spcPts val="600"/>
              </a:spcAft>
              <a:buSzPct val="100000"/>
            </a:pPr>
            <a:r>
              <a:rPr lang="en-US" sz="3500" dirty="0">
                <a:solidFill>
                  <a:prstClr val="white"/>
                </a:solidFill>
                <a:latin typeface="Aptos Display" panose="020B0004020202020204" pitchFamily="34" charset="0"/>
                <a:cs typeface="Calibri Light" panose="020F0302020204030204" pitchFamily="34" charset="0"/>
              </a:rPr>
              <a:t>Matthew 27:3-5: “When Judas, who had betrayed him, realized that Jesus had been condemned to die, he was filled with remorse. So he took the thirty pieces of silver back to the leading priests and the elders” (v3). </a:t>
            </a:r>
          </a:p>
          <a:p>
            <a:pPr marL="466725" lvl="2">
              <a:lnSpc>
                <a:spcPct val="90000"/>
              </a:lnSpc>
              <a:spcBef>
                <a:spcPts val="0"/>
              </a:spcBef>
              <a:spcAft>
                <a:spcPts val="0"/>
              </a:spcAft>
              <a:buSzPct val="100000"/>
            </a:pPr>
            <a:r>
              <a:rPr lang="en-US" sz="3500" dirty="0">
                <a:solidFill>
                  <a:prstClr val="white"/>
                </a:solidFill>
                <a:latin typeface="Aptos Display" panose="020B0004020202020204" pitchFamily="34" charset="0"/>
                <a:cs typeface="Calibri Light" panose="020F0302020204030204" pitchFamily="34" charset="0"/>
              </a:rPr>
              <a:t>“I have sinned,” he declared, “for I have betrayed an innocent man.” “What do we care?” they retorted. “That’s your problem.” Then Judas threw the silver coins down in the Temple and went out and hanged himself (v4-5).</a:t>
            </a:r>
          </a:p>
        </p:txBody>
      </p:sp>
    </p:spTree>
    <p:extLst>
      <p:ext uri="{BB962C8B-B14F-4D97-AF65-F5344CB8AC3E}">
        <p14:creationId xmlns:p14="http://schemas.microsoft.com/office/powerpoint/2010/main" val="375427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par>
                          <p:cTn id="18" fill="hold">
                            <p:stCondLst>
                              <p:cond delay="500"/>
                            </p:stCondLst>
                            <p:childTnLst>
                              <p:par>
                                <p:cTn id="19" presetID="1" presetClass="entr" presetSubtype="0" fill="hold" nodeType="after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5355312"/>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10 	</a:t>
            </a:r>
            <a:r>
              <a:rPr lang="en-US" sz="3800" dirty="0">
                <a:solidFill>
                  <a:schemeClr val="bg1"/>
                </a:solidFill>
                <a:latin typeface="Aptos Display" panose="020B0004020202020204" pitchFamily="34" charset="0"/>
                <a:ea typeface="Cambria" panose="02040503050406030204" pitchFamily="18" charset="0"/>
              </a:rPr>
              <a:t>Then Simon Peter drew a sword and slashed off the right ear of Malchus, the high priest’s slave.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11 	</a:t>
            </a:r>
            <a:r>
              <a:rPr lang="en-US" sz="3800" dirty="0">
                <a:solidFill>
                  <a:schemeClr val="bg1"/>
                </a:solidFill>
                <a:latin typeface="Aptos Display" panose="020B0004020202020204" pitchFamily="34" charset="0"/>
                <a:ea typeface="Cambria" panose="02040503050406030204" pitchFamily="18" charset="0"/>
              </a:rPr>
              <a:t>But Jesus said to Peter, “Put your sword back into its sheath. Shall I not drink from the cup of suffering the Father has given me?”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12 	</a:t>
            </a:r>
            <a:r>
              <a:rPr lang="en-US" sz="3800" dirty="0">
                <a:solidFill>
                  <a:schemeClr val="bg1"/>
                </a:solidFill>
                <a:latin typeface="Aptos Display" panose="020B0004020202020204" pitchFamily="34" charset="0"/>
                <a:ea typeface="Cambria" panose="02040503050406030204" pitchFamily="18" charset="0"/>
              </a:rPr>
              <a:t>So the soldiers, their commanding officer, and the Temple guards arrested Jesus and tied him up.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13	 </a:t>
            </a:r>
            <a:r>
              <a:rPr lang="en-US" sz="3800" dirty="0">
                <a:solidFill>
                  <a:schemeClr val="bg1"/>
                </a:solidFill>
                <a:latin typeface="Aptos Display" panose="020B0004020202020204" pitchFamily="34" charset="0"/>
                <a:ea typeface="Cambria" panose="02040503050406030204" pitchFamily="18" charset="0"/>
              </a:rPr>
              <a:t>First they took him to Annas, since he was the father-in-law of Caiaphas, the high priest at that time.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9361573B-1A63-2A51-6F7C-8B2E107CC0AB}"/>
              </a:ext>
            </a:extLst>
          </p:cNvPr>
          <p:cNvSpPr>
            <a:spLocks noChangeArrowheads="1"/>
          </p:cNvSpPr>
          <p:nvPr/>
        </p:nvSpPr>
        <p:spPr bwMode="auto">
          <a:xfrm>
            <a:off x="228600" y="1401227"/>
            <a:ext cx="11779770" cy="524948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3CC627FA-9AE9-7352-4181-9BE5FC90CE90}"/>
              </a:ext>
            </a:extLst>
          </p:cNvPr>
          <p:cNvSpPr txBox="1">
            <a:spLocks noChangeArrowheads="1"/>
          </p:cNvSpPr>
          <p:nvPr/>
        </p:nvSpPr>
        <p:spPr bwMode="auto">
          <a:xfrm>
            <a:off x="270636" y="1535512"/>
            <a:ext cx="11678982" cy="3786742"/>
          </a:xfrm>
          <a:prstGeom prst="rect">
            <a:avLst/>
          </a:prstGeom>
          <a:noFill/>
          <a:ln w="38100">
            <a:noFill/>
            <a:miter lim="800000"/>
            <a:headEnd/>
            <a:tailEnd/>
          </a:ln>
        </p:spPr>
        <p:txBody>
          <a:bodyPr wrap="square">
            <a:spAutoFit/>
          </a:bodyPr>
          <a:lstStyle/>
          <a:p>
            <a:pPr marL="12700" lvl="3">
              <a:lnSpc>
                <a:spcPct val="90000"/>
              </a:lnSpc>
              <a:spcBef>
                <a:spcPts val="0"/>
              </a:spcBef>
              <a:spcAft>
                <a:spcPts val="1000"/>
              </a:spcAft>
              <a:buSzPct val="100000"/>
            </a:pPr>
            <a:r>
              <a:rPr lang="en-US" sz="3600" dirty="0">
                <a:solidFill>
                  <a:prstClr val="white"/>
                </a:solidFill>
                <a:latin typeface="Aptos Display" panose="020B0004020202020204" pitchFamily="34" charset="0"/>
                <a:cs typeface="Calibri Light" panose="020F0302020204030204" pitchFamily="34" charset="0"/>
              </a:rPr>
              <a:t>What happened to Judas?</a:t>
            </a:r>
          </a:p>
          <a:p>
            <a:pPr marL="407988" lvl="3" indent="-395288">
              <a:lnSpc>
                <a:spcPct val="90000"/>
              </a:lnSpc>
              <a:spcBef>
                <a:spcPts val="0"/>
              </a:spcBef>
              <a:spcAft>
                <a:spcPts val="1000"/>
              </a:spcAft>
              <a:buSzPct val="100000"/>
              <a:buFont typeface="Arial" panose="020B0604020202020204" pitchFamily="34" charset="0"/>
              <a:buChar char="•"/>
            </a:pPr>
            <a:r>
              <a:rPr lang="en-US" sz="3600" dirty="0">
                <a:solidFill>
                  <a:prstClr val="white"/>
                </a:solidFill>
                <a:latin typeface="Aptos Display" panose="020B0004020202020204" pitchFamily="34" charset="0"/>
                <a:cs typeface="Calibri Light" panose="020F0302020204030204" pitchFamily="34" charset="0"/>
              </a:rPr>
              <a:t>Despite feeling bad bad for what he did, Judas experienced God’s condemnation.</a:t>
            </a:r>
          </a:p>
          <a:p>
            <a:pPr marL="922338" lvl="3">
              <a:lnSpc>
                <a:spcPct val="90000"/>
              </a:lnSpc>
              <a:spcBef>
                <a:spcPts val="0"/>
              </a:spcBef>
              <a:spcAft>
                <a:spcPts val="600"/>
              </a:spcAft>
              <a:buSzPct val="100000"/>
            </a:pPr>
            <a:r>
              <a:rPr lang="en-US" sz="3500" dirty="0">
                <a:solidFill>
                  <a:prstClr val="white"/>
                </a:solidFill>
                <a:latin typeface="Aptos Display" panose="020B0004020202020204" pitchFamily="34" charset="0"/>
                <a:cs typeface="Calibri Light" panose="020F0302020204030204" pitchFamily="34" charset="0"/>
              </a:rPr>
              <a:t>John 17:12: “While I was with them, I protected them and kept them safe by that name you gave me. None has been lost except the one doomed to destruction so that Scripture would be fulfilled.” </a:t>
            </a:r>
          </a:p>
        </p:txBody>
      </p:sp>
    </p:spTree>
    <p:extLst>
      <p:ext uri="{BB962C8B-B14F-4D97-AF65-F5344CB8AC3E}">
        <p14:creationId xmlns:p14="http://schemas.microsoft.com/office/powerpoint/2010/main" val="1238312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4185761"/>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15 	</a:t>
            </a:r>
            <a:r>
              <a:rPr lang="en-US" sz="3800" dirty="0">
                <a:solidFill>
                  <a:schemeClr val="bg1"/>
                </a:solidFill>
                <a:latin typeface="Aptos Display" panose="020B0004020202020204" pitchFamily="34" charset="0"/>
                <a:ea typeface="Cambria" panose="02040503050406030204" pitchFamily="18" charset="0"/>
              </a:rPr>
              <a:t>Simon Peter followed Jesus, as did another of the disciples. That other disciple was acquainted with the high priest, so he was allowed to enter the high priest’s courtyard with Jesus.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16 	</a:t>
            </a:r>
            <a:r>
              <a:rPr lang="en-US" sz="3800" dirty="0">
                <a:solidFill>
                  <a:schemeClr val="bg1"/>
                </a:solidFill>
                <a:latin typeface="Aptos Display" panose="020B0004020202020204" pitchFamily="34" charset="0"/>
                <a:ea typeface="Cambria" panose="02040503050406030204" pitchFamily="18" charset="0"/>
              </a:rPr>
              <a:t>Peter had to stay outside the gate. Then the disciple who knew the high priest spoke to the woman watching at the gate, and she let Peter in.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Tree>
    <p:extLst>
      <p:ext uri="{BB962C8B-B14F-4D97-AF65-F5344CB8AC3E}">
        <p14:creationId xmlns:p14="http://schemas.microsoft.com/office/powerpoint/2010/main" val="3164157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4185761"/>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17 	</a:t>
            </a:r>
            <a:r>
              <a:rPr lang="en-US" sz="3800" dirty="0">
                <a:solidFill>
                  <a:schemeClr val="bg1"/>
                </a:solidFill>
                <a:latin typeface="Aptos Display" panose="020B0004020202020204" pitchFamily="34" charset="0"/>
                <a:ea typeface="Cambria" panose="02040503050406030204" pitchFamily="18" charset="0"/>
              </a:rPr>
              <a:t>The woman asked Peter, “You’re not one of that man’s disciples, are you?” </a:t>
            </a:r>
          </a:p>
          <a:p>
            <a:pPr marL="579438" marR="0" indent="-565150">
              <a:spcBef>
                <a:spcPts val="0"/>
              </a:spcBef>
              <a:spcAft>
                <a:spcPts val="0"/>
              </a:spcAft>
            </a:pPr>
            <a:r>
              <a:rPr lang="en-US" sz="3800" dirty="0">
                <a:solidFill>
                  <a:schemeClr val="bg1"/>
                </a:solidFill>
                <a:latin typeface="Aptos Display" panose="020B0004020202020204" pitchFamily="34" charset="0"/>
                <a:ea typeface="Cambria" panose="02040503050406030204" pitchFamily="18" charset="0"/>
              </a:rPr>
              <a:t>	“No,” he said, “I am not.”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18 	</a:t>
            </a:r>
            <a:r>
              <a:rPr lang="en-US" sz="3800" dirty="0">
                <a:solidFill>
                  <a:schemeClr val="bg1"/>
                </a:solidFill>
                <a:latin typeface="Aptos Display" panose="020B0004020202020204" pitchFamily="34" charset="0"/>
                <a:ea typeface="Cambria" panose="02040503050406030204" pitchFamily="18" charset="0"/>
              </a:rPr>
              <a:t>Because it was cold, the household servants and the guards had made a charcoal fire. They stood around it, warming themselves, and Peter stood with them, warming himself.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Tree>
    <p:extLst>
      <p:ext uri="{BB962C8B-B14F-4D97-AF65-F5344CB8AC3E}">
        <p14:creationId xmlns:p14="http://schemas.microsoft.com/office/powerpoint/2010/main" val="4252593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600986"/>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24 	</a:t>
            </a:r>
            <a:r>
              <a:rPr lang="en-US" sz="3800" dirty="0">
                <a:solidFill>
                  <a:schemeClr val="bg1"/>
                </a:solidFill>
                <a:latin typeface="Aptos Display" panose="020B0004020202020204" pitchFamily="34" charset="0"/>
                <a:ea typeface="Cambria" panose="02040503050406030204" pitchFamily="18" charset="0"/>
              </a:rPr>
              <a:t>Then Annas bound Jesus and sent him to Caiaphas, the high priest.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25 	</a:t>
            </a:r>
            <a:r>
              <a:rPr lang="en-US" sz="3800" dirty="0">
                <a:solidFill>
                  <a:schemeClr val="bg1"/>
                </a:solidFill>
                <a:latin typeface="Aptos Display" panose="020B0004020202020204" pitchFamily="34" charset="0"/>
                <a:ea typeface="Cambria" panose="02040503050406030204" pitchFamily="18" charset="0"/>
              </a:rPr>
              <a:t>Meanwhile, as Simon Peter was standing by the fire warming himself, they asked him again, “You’re not one of his disciples, are you?” </a:t>
            </a:r>
          </a:p>
          <a:p>
            <a:pPr marL="579438" marR="0" indent="-565150">
              <a:spcBef>
                <a:spcPts val="0"/>
              </a:spcBef>
              <a:spcAft>
                <a:spcPts val="0"/>
              </a:spcAft>
            </a:pPr>
            <a:r>
              <a:rPr lang="en-US" sz="3800" dirty="0">
                <a:solidFill>
                  <a:schemeClr val="bg1"/>
                </a:solidFill>
                <a:latin typeface="Aptos Display" panose="020B0004020202020204" pitchFamily="34" charset="0"/>
                <a:ea typeface="Cambria" panose="02040503050406030204" pitchFamily="18" charset="0"/>
              </a:rPr>
              <a:t>	He denied it, saying, “No, I am not.”</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Tree>
    <p:extLst>
      <p:ext uri="{BB962C8B-B14F-4D97-AF65-F5344CB8AC3E}">
        <p14:creationId xmlns:p14="http://schemas.microsoft.com/office/powerpoint/2010/main" val="2573109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7037824"/>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26 	</a:t>
            </a:r>
            <a:r>
              <a:rPr lang="en-US" sz="3800" dirty="0">
                <a:solidFill>
                  <a:schemeClr val="bg1"/>
                </a:solidFill>
                <a:latin typeface="Aptos Display" panose="020B0004020202020204" pitchFamily="34" charset="0"/>
                <a:ea typeface="Cambria" panose="02040503050406030204" pitchFamily="18" charset="0"/>
              </a:rPr>
              <a:t>But one of the household slaves of the high priest, a relative of the man whose ear Peter had cut off, asked, “Didn’t I see you out there in the olive grove with Jesus?”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27 	</a:t>
            </a:r>
            <a:r>
              <a:rPr lang="en-US" sz="3800" dirty="0">
                <a:solidFill>
                  <a:schemeClr val="bg1"/>
                </a:solidFill>
                <a:latin typeface="Aptos Display" panose="020B0004020202020204" pitchFamily="34" charset="0"/>
                <a:ea typeface="Cambria" panose="02040503050406030204" pitchFamily="18" charset="0"/>
              </a:rPr>
              <a:t>Again Peter denied it. And immediately a rooster crowed.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0"/>
              </a:spcAft>
            </a:pPr>
            <a:r>
              <a:rPr lang="en-US" sz="3800" dirty="0">
                <a:solidFill>
                  <a:schemeClr val="bg1"/>
                </a:solidFill>
                <a:latin typeface="Aptos Display" panose="020B0004020202020204" pitchFamily="34" charset="0"/>
                <a:ea typeface="Cambria" panose="02040503050406030204" pitchFamily="18" charset="0"/>
              </a:rPr>
              <a:t>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Tree>
    <p:extLst>
      <p:ext uri="{BB962C8B-B14F-4D97-AF65-F5344CB8AC3E}">
        <p14:creationId xmlns:p14="http://schemas.microsoft.com/office/powerpoint/2010/main" val="2790064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7037824"/>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26 	</a:t>
            </a:r>
            <a:r>
              <a:rPr lang="en-US" sz="3800" dirty="0">
                <a:solidFill>
                  <a:schemeClr val="bg1"/>
                </a:solidFill>
                <a:latin typeface="Aptos Display" panose="020B0004020202020204" pitchFamily="34" charset="0"/>
                <a:ea typeface="Cambria" panose="02040503050406030204" pitchFamily="18" charset="0"/>
              </a:rPr>
              <a:t>But one of the household slaves of the high priest, a relative of the man whose ear Peter had cut off, asked, “Didn’t I see you out there in the olive grove with Jesus?”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27 	</a:t>
            </a:r>
            <a:r>
              <a:rPr lang="en-US" sz="3800" dirty="0">
                <a:solidFill>
                  <a:schemeClr val="bg1"/>
                </a:solidFill>
                <a:latin typeface="Aptos Display" panose="020B0004020202020204" pitchFamily="34" charset="0"/>
                <a:ea typeface="Cambria" panose="02040503050406030204" pitchFamily="18" charset="0"/>
              </a:rPr>
              <a:t>Again Peter denied it. And immediately a rooster crowed.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0"/>
              </a:spcAft>
            </a:pPr>
            <a:r>
              <a:rPr lang="en-US" sz="3800" dirty="0">
                <a:solidFill>
                  <a:schemeClr val="bg1"/>
                </a:solidFill>
                <a:latin typeface="Aptos Display" panose="020B0004020202020204" pitchFamily="34" charset="0"/>
                <a:ea typeface="Cambria" panose="02040503050406030204" pitchFamily="18" charset="0"/>
              </a:rPr>
              <a:t>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3717192A-ED69-9201-E903-A97010DC63C5}"/>
              </a:ext>
            </a:extLst>
          </p:cNvPr>
          <p:cNvSpPr>
            <a:spLocks noChangeArrowheads="1"/>
          </p:cNvSpPr>
          <p:nvPr/>
        </p:nvSpPr>
        <p:spPr bwMode="auto">
          <a:xfrm>
            <a:off x="206115" y="2618840"/>
            <a:ext cx="11779770" cy="352796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34C3A078-6F6F-A03C-E94F-BC6A172FB14E}"/>
              </a:ext>
            </a:extLst>
          </p:cNvPr>
          <p:cNvSpPr txBox="1">
            <a:spLocks noChangeArrowheads="1"/>
          </p:cNvSpPr>
          <p:nvPr/>
        </p:nvSpPr>
        <p:spPr bwMode="auto">
          <a:xfrm>
            <a:off x="349770" y="2873417"/>
            <a:ext cx="11678982" cy="2647456"/>
          </a:xfrm>
          <a:prstGeom prst="rect">
            <a:avLst/>
          </a:prstGeom>
          <a:noFill/>
          <a:ln w="38100">
            <a:noFill/>
            <a:miter lim="800000"/>
            <a:headEnd/>
            <a:tailEnd/>
          </a:ln>
        </p:spPr>
        <p:txBody>
          <a:bodyPr wrap="square">
            <a:spAutoFit/>
          </a:bodyPr>
          <a:lstStyle/>
          <a:p>
            <a:pPr marL="12700" lvl="3">
              <a:lnSpc>
                <a:spcPct val="90000"/>
              </a:lnSpc>
              <a:spcBef>
                <a:spcPts val="0"/>
              </a:spcBef>
              <a:spcAft>
                <a:spcPts val="1000"/>
              </a:spcAft>
              <a:buSzPct val="100000"/>
            </a:pPr>
            <a:r>
              <a:rPr lang="en-US" sz="3500" dirty="0">
                <a:solidFill>
                  <a:prstClr val="white"/>
                </a:solidFill>
                <a:latin typeface="Aptos Display" panose="020B0004020202020204" pitchFamily="34" charset="0"/>
                <a:cs typeface="Calibri Light" panose="020F0302020204030204" pitchFamily="34" charset="0"/>
              </a:rPr>
              <a:t>Mark 14:70-71: “A little later some of the other bystanders confronted Peter and said, “You must be one of them, because you are a Galilean” (v70).</a:t>
            </a:r>
          </a:p>
          <a:p>
            <a:pPr marL="12700" lvl="3">
              <a:lnSpc>
                <a:spcPct val="90000"/>
              </a:lnSpc>
              <a:spcBef>
                <a:spcPts val="0"/>
              </a:spcBef>
              <a:spcAft>
                <a:spcPts val="1000"/>
              </a:spcAft>
              <a:buSzPct val="100000"/>
            </a:pPr>
            <a:r>
              <a:rPr lang="en-US" sz="3500" dirty="0">
                <a:solidFill>
                  <a:prstClr val="white"/>
                </a:solidFill>
                <a:latin typeface="Aptos Display" panose="020B0004020202020204" pitchFamily="34" charset="0"/>
                <a:cs typeface="Calibri Light" panose="020F0302020204030204" pitchFamily="34" charset="0"/>
              </a:rPr>
              <a:t>Peter swore, “A curse on me if I’m lying—I don’t know this man you’re talking about!” (v71).</a:t>
            </a:r>
          </a:p>
        </p:txBody>
      </p:sp>
    </p:spTree>
    <p:extLst>
      <p:ext uri="{BB962C8B-B14F-4D97-AF65-F5344CB8AC3E}">
        <p14:creationId xmlns:p14="http://schemas.microsoft.com/office/powerpoint/2010/main" val="3308123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846659"/>
          </a:xfrm>
          <a:prstGeom prst="rect">
            <a:avLst/>
          </a:prstGeom>
          <a:noFill/>
          <a:ln w="9525">
            <a:noFill/>
            <a:miter lim="800000"/>
            <a:headEnd/>
            <a:tailEnd/>
          </a:ln>
        </p:spPr>
        <p:txBody>
          <a:bodyPr wrap="square">
            <a:spAutoFit/>
          </a:bodyPr>
          <a:lstStyle/>
          <a:p>
            <a:pPr marL="584200" marR="0" indent="-58420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1 	</a:t>
            </a:r>
            <a:r>
              <a:rPr lang="en-US" sz="3800" dirty="0">
                <a:solidFill>
                  <a:schemeClr val="bg1"/>
                </a:solidFill>
                <a:latin typeface="Aptos Display" panose="020B0004020202020204" pitchFamily="34" charset="0"/>
                <a:ea typeface="Cambria" panose="02040503050406030204" pitchFamily="18" charset="0"/>
              </a:rPr>
              <a:t>After saying these things, Jesus crossed the Kidron Valley with his disciples and entered a grove of olive trees.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Tree>
    <p:extLst>
      <p:ext uri="{BB962C8B-B14F-4D97-AF65-F5344CB8AC3E}">
        <p14:creationId xmlns:p14="http://schemas.microsoft.com/office/powerpoint/2010/main" val="1355780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7037824"/>
          </a:xfrm>
          <a:prstGeom prst="rect">
            <a:avLst/>
          </a:prstGeom>
          <a:noFill/>
          <a:ln w="9525">
            <a:noFill/>
            <a:miter lim="800000"/>
            <a:headEnd/>
            <a:tailEnd/>
          </a:ln>
        </p:spPr>
        <p:txBody>
          <a:bodyPr wrap="square">
            <a:spAutoFit/>
          </a:bodyPr>
          <a:lstStyle/>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26 	</a:t>
            </a:r>
            <a:r>
              <a:rPr lang="en-US" sz="3800" dirty="0">
                <a:solidFill>
                  <a:schemeClr val="bg1"/>
                </a:solidFill>
                <a:latin typeface="Aptos Display" panose="020B0004020202020204" pitchFamily="34" charset="0"/>
                <a:ea typeface="Cambria" panose="02040503050406030204" pitchFamily="18" charset="0"/>
              </a:rPr>
              <a:t>But one of the household slaves of the high priest, a relative of the man whose ear Peter had cut off, asked, “Didn’t I see you out there in the olive grove with Jesus?”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27 	</a:t>
            </a:r>
            <a:r>
              <a:rPr lang="en-US" sz="3800" dirty="0">
                <a:solidFill>
                  <a:schemeClr val="bg1"/>
                </a:solidFill>
                <a:latin typeface="Aptos Display" panose="020B0004020202020204" pitchFamily="34" charset="0"/>
                <a:ea typeface="Cambria" panose="02040503050406030204" pitchFamily="18" charset="0"/>
              </a:rPr>
              <a:t>Again Peter denied it. And immediately a rooster crowed.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1000"/>
              </a:spcAft>
            </a:pPr>
            <a:r>
              <a:rPr lang="en-US" sz="3800" dirty="0">
                <a:solidFill>
                  <a:schemeClr val="bg1"/>
                </a:solidFill>
                <a:latin typeface="Aptos Display" panose="020B0004020202020204" pitchFamily="34" charset="0"/>
                <a:ea typeface="Cambria" panose="02040503050406030204" pitchFamily="18" charset="0"/>
              </a:rPr>
              <a:t> </a:t>
            </a:r>
          </a:p>
          <a:p>
            <a:pPr marL="579438" marR="0" indent="-565150">
              <a:spcBef>
                <a:spcPts val="0"/>
              </a:spcBef>
              <a:spcAft>
                <a:spcPts val="0"/>
              </a:spcAft>
            </a:pPr>
            <a:r>
              <a:rPr lang="en-US" sz="3800" dirty="0">
                <a:solidFill>
                  <a:schemeClr val="bg1"/>
                </a:solidFill>
                <a:latin typeface="Aptos Display" panose="020B0004020202020204" pitchFamily="34" charset="0"/>
                <a:ea typeface="Cambria" panose="02040503050406030204" pitchFamily="18" charset="0"/>
              </a:rPr>
              <a:t>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3717192A-ED69-9201-E903-A97010DC63C5}"/>
              </a:ext>
            </a:extLst>
          </p:cNvPr>
          <p:cNvSpPr>
            <a:spLocks noChangeArrowheads="1"/>
          </p:cNvSpPr>
          <p:nvPr/>
        </p:nvSpPr>
        <p:spPr bwMode="auto">
          <a:xfrm>
            <a:off x="228600" y="1272635"/>
            <a:ext cx="11779770" cy="3527966"/>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34C3A078-6F6F-A03C-E94F-BC6A172FB14E}"/>
              </a:ext>
            </a:extLst>
          </p:cNvPr>
          <p:cNvSpPr txBox="1">
            <a:spLocks noChangeArrowheads="1"/>
          </p:cNvSpPr>
          <p:nvPr/>
        </p:nvSpPr>
        <p:spPr bwMode="auto">
          <a:xfrm>
            <a:off x="270636" y="1406920"/>
            <a:ext cx="11678982" cy="3142912"/>
          </a:xfrm>
          <a:prstGeom prst="rect">
            <a:avLst/>
          </a:prstGeom>
          <a:noFill/>
          <a:ln w="38100">
            <a:noFill/>
            <a:miter lim="800000"/>
            <a:headEnd/>
            <a:tailEnd/>
          </a:ln>
        </p:spPr>
        <p:txBody>
          <a:bodyPr wrap="square">
            <a:spAutoFit/>
          </a:bodyPr>
          <a:lstStyle/>
          <a:p>
            <a:pPr marL="12700" lvl="3">
              <a:lnSpc>
                <a:spcPct val="90000"/>
              </a:lnSpc>
              <a:spcBef>
                <a:spcPts val="0"/>
              </a:spcBef>
              <a:spcAft>
                <a:spcPts val="1000"/>
              </a:spcAft>
              <a:buSzPct val="100000"/>
            </a:pPr>
            <a:r>
              <a:rPr lang="en-US" sz="3500" dirty="0">
                <a:solidFill>
                  <a:prstClr val="white"/>
                </a:solidFill>
                <a:latin typeface="Aptos Display" panose="020B0004020202020204" pitchFamily="34" charset="0"/>
                <a:cs typeface="Calibri Light" panose="020F0302020204030204" pitchFamily="34" charset="0"/>
              </a:rPr>
              <a:t>Luke 22:61-62: Immediately, while he was still speaking, the rooster crowed. At that moment the Lord turned and looked at Peter. Suddenly, the Lord’s words flashed through Peter’s mind: “Before the rooster crows tomorrow morning, you will deny three times that you even know me” (v61). </a:t>
            </a:r>
          </a:p>
          <a:p>
            <a:pPr marL="12700" lvl="3">
              <a:lnSpc>
                <a:spcPct val="90000"/>
              </a:lnSpc>
              <a:spcBef>
                <a:spcPts val="0"/>
              </a:spcBef>
              <a:spcAft>
                <a:spcPts val="1000"/>
              </a:spcAft>
              <a:buSzPct val="100000"/>
            </a:pPr>
            <a:r>
              <a:rPr lang="en-US" sz="3500" dirty="0">
                <a:solidFill>
                  <a:prstClr val="white"/>
                </a:solidFill>
                <a:latin typeface="Aptos Display" panose="020B0004020202020204" pitchFamily="34" charset="0"/>
                <a:cs typeface="Calibri Light" panose="020F0302020204030204" pitchFamily="34" charset="0"/>
              </a:rPr>
              <a:t>And Peter left the courtyard, weeping bitterly (v62). </a:t>
            </a:r>
          </a:p>
        </p:txBody>
      </p:sp>
    </p:spTree>
    <p:extLst>
      <p:ext uri="{BB962C8B-B14F-4D97-AF65-F5344CB8AC3E}">
        <p14:creationId xmlns:p14="http://schemas.microsoft.com/office/powerpoint/2010/main" val="2155989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214314"/>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SELF-SEEKER</a:t>
            </a:r>
          </a:p>
          <a:p>
            <a:pPr algn="ctr"/>
            <a:r>
              <a:rPr lang="en-US" sz="2200" dirty="0">
                <a:solidFill>
                  <a:schemeClr val="bg1"/>
                </a:solidFill>
                <a:latin typeface="Aptos Display" panose="020B0004020202020204" pitchFamily="34" charset="0"/>
              </a:rPr>
              <a:t>Judas</a:t>
            </a: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9" y="253425"/>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VACILLATOR</a:t>
            </a:r>
          </a:p>
          <a:p>
            <a:pPr algn="ctr"/>
            <a:r>
              <a:rPr lang="en-US" sz="2200" dirty="0">
                <a:solidFill>
                  <a:schemeClr val="bg1"/>
                </a:solidFill>
                <a:latin typeface="Aptos Display" panose="020B0004020202020204" pitchFamily="34" charset="0"/>
              </a:rPr>
              <a:t>Peter</a:t>
            </a: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4801314"/>
          </a:xfrm>
          <a:prstGeom prst="rect">
            <a:avLst/>
          </a:prstGeom>
          <a:noFill/>
        </p:spPr>
        <p:txBody>
          <a:bodyPr wrap="square" rtlCol="0">
            <a:spAutoFit/>
          </a:bodyPr>
          <a:lstStyle/>
          <a:p>
            <a:pPr>
              <a:spcAft>
                <a:spcPts val="600"/>
              </a:spcAft>
            </a:pPr>
            <a:r>
              <a:rPr lang="en-US" sz="3400" dirty="0">
                <a:solidFill>
                  <a:schemeClr val="bg1"/>
                </a:solidFill>
                <a:effectLst/>
                <a:latin typeface="Aptos Display" panose="020B0004020202020204" pitchFamily="34" charset="0"/>
                <a:ea typeface="Cambria" panose="02040503050406030204" pitchFamily="18" charset="0"/>
              </a:rPr>
              <a:t>Following Jesus was a means to an end, not an end in itself.</a:t>
            </a:r>
          </a:p>
          <a:p>
            <a:r>
              <a:rPr lang="en-US" sz="3400" dirty="0">
                <a:solidFill>
                  <a:schemeClr val="bg1"/>
                </a:solidFill>
                <a:latin typeface="Aptos Display" panose="020B0004020202020204" pitchFamily="34" charset="0"/>
              </a:rPr>
              <a:t>Following Jesus fit with his aims and ambitions, until it didn’t.</a:t>
            </a:r>
          </a:p>
          <a:p>
            <a:pPr marL="457200" indent="-457200">
              <a:buFont typeface="Arial" panose="020B0604020202020204" pitchFamily="34" charset="0"/>
              <a:buChar char="•"/>
            </a:pPr>
            <a:r>
              <a:rPr lang="en-US" sz="3300" dirty="0">
                <a:solidFill>
                  <a:schemeClr val="bg1"/>
                </a:solidFill>
                <a:latin typeface="Aptos Display" panose="020B0004020202020204" pitchFamily="34" charset="0"/>
              </a:rPr>
              <a:t>We come to Jesus with all sorts of expectations.</a:t>
            </a:r>
          </a:p>
          <a:p>
            <a:pPr marL="457200" indent="-457200">
              <a:buFont typeface="Arial" panose="020B0604020202020204" pitchFamily="34" charset="0"/>
              <a:buChar char="•"/>
            </a:pPr>
            <a:r>
              <a:rPr lang="en-US" sz="3300" dirty="0">
                <a:solidFill>
                  <a:schemeClr val="bg1"/>
                </a:solidFill>
                <a:latin typeface="Aptos Display" panose="020B0004020202020204" pitchFamily="34" charset="0"/>
              </a:rPr>
              <a:t>At different points, we will find ourselves in situations that force us to decide.</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630942"/>
          </a:xfrm>
          <a:prstGeom prst="rect">
            <a:avLst/>
          </a:prstGeom>
          <a:noFill/>
        </p:spPr>
        <p:txBody>
          <a:bodyPr wrap="square" rtlCol="0">
            <a:spAutoFit/>
          </a:bodyPr>
          <a:lstStyle/>
          <a:p>
            <a:r>
              <a:rPr lang="en-US" sz="3400" dirty="0">
                <a:solidFill>
                  <a:schemeClr val="bg1"/>
                </a:solidFill>
                <a:effectLst/>
                <a:latin typeface="Aptos Display" panose="020B0004020202020204" pitchFamily="34" charset="0"/>
                <a:ea typeface="Cambria" panose="02040503050406030204" pitchFamily="18" charset="0"/>
              </a:rPr>
              <a:t>Fueled by self-confidence.</a:t>
            </a:r>
            <a:endParaRPr lang="en-US" sz="3400" dirty="0">
              <a:solidFill>
                <a:schemeClr val="bg1"/>
              </a:solidFill>
              <a:latin typeface="Aptos Display" panose="020B0004020202020204" pitchFamily="34" charset="0"/>
            </a:endParaRPr>
          </a:p>
        </p:txBody>
      </p:sp>
    </p:spTree>
    <p:extLst>
      <p:ext uri="{BB962C8B-B14F-4D97-AF65-F5344CB8AC3E}">
        <p14:creationId xmlns:p14="http://schemas.microsoft.com/office/powerpoint/2010/main" val="115996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214314"/>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SELF-SEEKER</a:t>
            </a:r>
          </a:p>
          <a:p>
            <a:pPr algn="ctr"/>
            <a:r>
              <a:rPr lang="en-US" sz="2200" dirty="0">
                <a:solidFill>
                  <a:schemeClr val="bg1"/>
                </a:solidFill>
                <a:latin typeface="Aptos Display" panose="020B0004020202020204" pitchFamily="34" charset="0"/>
              </a:rPr>
              <a:t>Judas</a:t>
            </a: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9" y="253425"/>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VACILLATOR</a:t>
            </a:r>
          </a:p>
          <a:p>
            <a:pPr algn="ctr"/>
            <a:r>
              <a:rPr lang="en-US" sz="2200" dirty="0">
                <a:solidFill>
                  <a:schemeClr val="bg1"/>
                </a:solidFill>
                <a:latin typeface="Aptos Display" panose="020B0004020202020204" pitchFamily="34" charset="0"/>
              </a:rPr>
              <a:t>Peter</a:t>
            </a: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2262158"/>
          </a:xfrm>
          <a:prstGeom prst="rect">
            <a:avLst/>
          </a:prstGeom>
          <a:noFill/>
        </p:spPr>
        <p:txBody>
          <a:bodyPr wrap="square" rtlCol="0">
            <a:spAutoFit/>
          </a:bodyPr>
          <a:lstStyle/>
          <a:p>
            <a:pPr>
              <a:spcAft>
                <a:spcPts val="600"/>
              </a:spcAft>
            </a:pPr>
            <a:r>
              <a:rPr lang="en-US" sz="3400" dirty="0">
                <a:solidFill>
                  <a:schemeClr val="bg1"/>
                </a:solidFill>
                <a:effectLst/>
                <a:latin typeface="Aptos Display" panose="020B0004020202020204" pitchFamily="34" charset="0"/>
                <a:ea typeface="Cambria" panose="02040503050406030204" pitchFamily="18" charset="0"/>
              </a:rPr>
              <a:t>Following Jesus was a means to an end, not an end in itself.</a:t>
            </a:r>
          </a:p>
          <a:p>
            <a:r>
              <a:rPr lang="en-US" sz="3400" dirty="0">
                <a:solidFill>
                  <a:schemeClr val="bg1"/>
                </a:solidFill>
                <a:latin typeface="Aptos Display" panose="020B0004020202020204" pitchFamily="34" charset="0"/>
              </a:rPr>
              <a:t>Following Jesus fit with his aims and ambitions, until it didn’t.</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2862322"/>
          </a:xfrm>
          <a:prstGeom prst="rect">
            <a:avLst/>
          </a:prstGeom>
          <a:noFill/>
        </p:spPr>
        <p:txBody>
          <a:bodyPr wrap="square" rtlCol="0">
            <a:spAutoFit/>
          </a:bodyPr>
          <a:lstStyle/>
          <a:p>
            <a:pPr>
              <a:spcAft>
                <a:spcPts val="600"/>
              </a:spcAft>
            </a:pPr>
            <a:r>
              <a:rPr lang="en-US" sz="3400" dirty="0">
                <a:solidFill>
                  <a:schemeClr val="bg1"/>
                </a:solidFill>
                <a:effectLst/>
                <a:latin typeface="Aptos Display" panose="020B0004020202020204" pitchFamily="34" charset="0"/>
                <a:ea typeface="Cambria" panose="02040503050406030204" pitchFamily="18" charset="0"/>
              </a:rPr>
              <a:t>Fueled by self-confidence.</a:t>
            </a:r>
          </a:p>
          <a:p>
            <a:endParaRPr lang="en-US" sz="3400" dirty="0">
              <a:solidFill>
                <a:schemeClr val="bg1"/>
              </a:solidFill>
              <a:latin typeface="Aptos Display" panose="020B0004020202020204" pitchFamily="34" charset="0"/>
            </a:endParaRPr>
          </a:p>
          <a:p>
            <a:pPr>
              <a:spcAft>
                <a:spcPts val="600"/>
              </a:spcAft>
            </a:pPr>
            <a:r>
              <a:rPr lang="en-US" sz="3400" dirty="0">
                <a:solidFill>
                  <a:schemeClr val="bg1"/>
                </a:solidFill>
                <a:latin typeface="Aptos Display" panose="020B0004020202020204" pitchFamily="34" charset="0"/>
              </a:rPr>
              <a:t>Driven by his emotions.</a:t>
            </a:r>
          </a:p>
          <a:p>
            <a:pPr marL="457200" indent="-457200">
              <a:buFont typeface="Arial" panose="020B0604020202020204" pitchFamily="34" charset="0"/>
              <a:buChar char="•"/>
            </a:pPr>
            <a:r>
              <a:rPr lang="en-US" sz="3300" dirty="0">
                <a:solidFill>
                  <a:schemeClr val="bg1"/>
                </a:solidFill>
                <a:latin typeface="Aptos Display" panose="020B0004020202020204" pitchFamily="34" charset="0"/>
              </a:rPr>
              <a:t>Mistook emotional highs for devotion. </a:t>
            </a:r>
          </a:p>
        </p:txBody>
      </p:sp>
    </p:spTree>
    <p:extLst>
      <p:ext uri="{BB962C8B-B14F-4D97-AF65-F5344CB8AC3E}">
        <p14:creationId xmlns:p14="http://schemas.microsoft.com/office/powerpoint/2010/main" val="4042462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214314"/>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SELF-SEEKER</a:t>
            </a:r>
          </a:p>
          <a:p>
            <a:pPr algn="ctr"/>
            <a:r>
              <a:rPr lang="en-US" sz="2200" dirty="0">
                <a:solidFill>
                  <a:schemeClr val="bg1"/>
                </a:solidFill>
                <a:latin typeface="Aptos Display" panose="020B0004020202020204" pitchFamily="34" charset="0"/>
              </a:rPr>
              <a:t>Judas</a:t>
            </a: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9" y="253425"/>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VACILLATOR</a:t>
            </a:r>
          </a:p>
          <a:p>
            <a:pPr algn="ctr"/>
            <a:r>
              <a:rPr lang="en-US" sz="2200" dirty="0">
                <a:solidFill>
                  <a:schemeClr val="bg1"/>
                </a:solidFill>
                <a:latin typeface="Aptos Display" panose="020B0004020202020204" pitchFamily="34" charset="0"/>
              </a:rPr>
              <a:t>Peter</a:t>
            </a: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1138773"/>
          </a:xfrm>
          <a:prstGeom prst="rect">
            <a:avLst/>
          </a:prstGeom>
          <a:noFill/>
        </p:spPr>
        <p:txBody>
          <a:bodyPr wrap="square" rtlCol="0">
            <a:spAutoFit/>
          </a:bodyPr>
          <a:lstStyle/>
          <a:p>
            <a:pPr>
              <a:spcAft>
                <a:spcPts val="600"/>
              </a:spcAft>
            </a:pPr>
            <a:r>
              <a:rPr lang="en-US" sz="3400" dirty="0">
                <a:solidFill>
                  <a:schemeClr val="bg1"/>
                </a:solidFill>
                <a:effectLst/>
                <a:latin typeface="Aptos Display" panose="020B0004020202020204" pitchFamily="34" charset="0"/>
                <a:ea typeface="Cambria" panose="02040503050406030204" pitchFamily="18" charset="0"/>
              </a:rPr>
              <a:t>Constant calculation of whether it’s worth it.</a:t>
            </a:r>
            <a:endParaRPr lang="en-US" sz="3400" dirty="0">
              <a:solidFill>
                <a:schemeClr val="bg1"/>
              </a:solidFill>
              <a:latin typeface="Aptos Display" panose="020B0004020202020204" pitchFamily="34" charset="0"/>
            </a:endParaRP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3385542"/>
          </a:xfrm>
          <a:prstGeom prst="rect">
            <a:avLst/>
          </a:prstGeom>
          <a:noFill/>
        </p:spPr>
        <p:txBody>
          <a:bodyPr wrap="square" rtlCol="0">
            <a:spAutoFit/>
          </a:bodyPr>
          <a:lstStyle/>
          <a:p>
            <a:pPr>
              <a:spcAft>
                <a:spcPts val="600"/>
              </a:spcAft>
            </a:pPr>
            <a:r>
              <a:rPr lang="en-US" sz="3400" dirty="0">
                <a:solidFill>
                  <a:schemeClr val="bg1"/>
                </a:solidFill>
                <a:effectLst/>
                <a:latin typeface="Aptos Display" panose="020B0004020202020204" pitchFamily="34" charset="0"/>
                <a:ea typeface="Cambria" panose="02040503050406030204" pitchFamily="18" charset="0"/>
              </a:rPr>
              <a:t>Failed to count the cost</a:t>
            </a:r>
          </a:p>
          <a:p>
            <a:pPr marL="457200" indent="-457200">
              <a:spcAft>
                <a:spcPts val="600"/>
              </a:spcAft>
              <a:buFont typeface="Arial" panose="020B0604020202020204" pitchFamily="34" charset="0"/>
              <a:buChar char="•"/>
            </a:pPr>
            <a:r>
              <a:rPr lang="en-US" sz="3300" dirty="0">
                <a:solidFill>
                  <a:schemeClr val="bg1"/>
                </a:solidFill>
                <a:effectLst/>
                <a:latin typeface="Aptos Display" panose="020B0004020202020204" pitchFamily="34" charset="0"/>
                <a:ea typeface="Cambria" panose="02040503050406030204" pitchFamily="18" charset="0"/>
              </a:rPr>
              <a:t>He hadn’t considered the point of failure in his devotion to Jesus.</a:t>
            </a:r>
          </a:p>
          <a:p>
            <a:pPr marL="457200" indent="-457200">
              <a:spcAft>
                <a:spcPts val="600"/>
              </a:spcAft>
              <a:buFont typeface="Arial" panose="020B0604020202020204" pitchFamily="34" charset="0"/>
              <a:buChar char="•"/>
            </a:pPr>
            <a:r>
              <a:rPr lang="en-US" sz="3300" dirty="0">
                <a:solidFill>
                  <a:schemeClr val="bg1"/>
                </a:solidFill>
                <a:effectLst/>
                <a:latin typeface="Aptos Display" panose="020B0004020202020204" pitchFamily="34" charset="0"/>
                <a:ea typeface="Cambria" panose="02040503050406030204" pitchFamily="18" charset="0"/>
              </a:rPr>
              <a:t>Tend to be overly sensitive to what others think.</a:t>
            </a:r>
          </a:p>
        </p:txBody>
      </p:sp>
    </p:spTree>
    <p:extLst>
      <p:ext uri="{BB962C8B-B14F-4D97-AF65-F5344CB8AC3E}">
        <p14:creationId xmlns:p14="http://schemas.microsoft.com/office/powerpoint/2010/main" val="290759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214314"/>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SELF-SEEKER</a:t>
            </a:r>
          </a:p>
          <a:p>
            <a:pPr algn="ctr"/>
            <a:r>
              <a:rPr lang="en-US" sz="2200" dirty="0">
                <a:solidFill>
                  <a:schemeClr val="bg1"/>
                </a:solidFill>
                <a:latin typeface="Aptos Display" panose="020B0004020202020204" pitchFamily="34" charset="0"/>
              </a:rPr>
              <a:t>Judas</a:t>
            </a: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9" y="253425"/>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VACILLATOR</a:t>
            </a:r>
          </a:p>
          <a:p>
            <a:pPr algn="ctr"/>
            <a:r>
              <a:rPr lang="en-US" sz="2200" dirty="0">
                <a:solidFill>
                  <a:schemeClr val="bg1"/>
                </a:solidFill>
                <a:latin typeface="Aptos Display" panose="020B0004020202020204" pitchFamily="34" charset="0"/>
              </a:rPr>
              <a:t>Peter</a:t>
            </a: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4324261"/>
          </a:xfrm>
          <a:prstGeom prst="rect">
            <a:avLst/>
          </a:prstGeom>
          <a:noFill/>
        </p:spPr>
        <p:txBody>
          <a:bodyPr wrap="square" rtlCol="0">
            <a:spAutoFit/>
          </a:bodyPr>
          <a:lstStyle/>
          <a:p>
            <a:pPr>
              <a:spcAft>
                <a:spcPts val="600"/>
              </a:spcAft>
            </a:pPr>
            <a:r>
              <a:rPr lang="en-US" sz="3400" dirty="0">
                <a:solidFill>
                  <a:schemeClr val="bg1"/>
                </a:solidFill>
                <a:latin typeface="Aptos Display" panose="020B0004020202020204" pitchFamily="34" charset="0"/>
              </a:rPr>
              <a:t>Led to hypocrisy.</a:t>
            </a:r>
          </a:p>
          <a:p>
            <a:pPr marL="457200" indent="-457200">
              <a:spcAft>
                <a:spcPts val="600"/>
              </a:spcAft>
              <a:buFont typeface="Arial" panose="020B0604020202020204" pitchFamily="34" charset="0"/>
              <a:buChar char="•"/>
            </a:pPr>
            <a:r>
              <a:rPr lang="en-US" sz="3300" dirty="0">
                <a:solidFill>
                  <a:schemeClr val="bg1"/>
                </a:solidFill>
                <a:latin typeface="Aptos Display" panose="020B0004020202020204" pitchFamily="34" charset="0"/>
              </a:rPr>
              <a:t>Sought benefits from following Jesus even though his heart wasn’t into it.</a:t>
            </a:r>
          </a:p>
          <a:p>
            <a:pPr lvl="1">
              <a:spcAft>
                <a:spcPts val="600"/>
              </a:spcAft>
            </a:pPr>
            <a:r>
              <a:rPr lang="en-US" sz="3300" dirty="0">
                <a:solidFill>
                  <a:schemeClr val="bg1"/>
                </a:solidFill>
                <a:latin typeface="Aptos Display" panose="020B0004020202020204" pitchFamily="34" charset="0"/>
              </a:rPr>
              <a:t>John 12:5-6: “Why wasn’t this perfume sold and the money given to the poor? It was worth a year’s wages” (v5).</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3385542"/>
          </a:xfrm>
          <a:prstGeom prst="rect">
            <a:avLst/>
          </a:prstGeom>
          <a:noFill/>
        </p:spPr>
        <p:txBody>
          <a:bodyPr wrap="square" rtlCol="0">
            <a:spAutoFit/>
          </a:bodyPr>
          <a:lstStyle/>
          <a:p>
            <a:pPr>
              <a:spcAft>
                <a:spcPts val="600"/>
              </a:spcAft>
            </a:pPr>
            <a:r>
              <a:rPr lang="en-US" sz="3400" dirty="0">
                <a:effectLst/>
                <a:latin typeface="Aptos Display" panose="020B0004020202020204" pitchFamily="34" charset="0"/>
                <a:ea typeface="Cambria" panose="02040503050406030204" pitchFamily="18" charset="0"/>
              </a:rPr>
              <a:t>Led to hypocrisy.</a:t>
            </a:r>
          </a:p>
          <a:p>
            <a:pPr marL="457200" indent="-457200">
              <a:spcAft>
                <a:spcPts val="600"/>
              </a:spcAft>
              <a:buFont typeface="Arial" panose="020B0604020202020204" pitchFamily="34" charset="0"/>
              <a:buChar char="•"/>
            </a:pPr>
            <a:r>
              <a:rPr lang="en-US" sz="3300" dirty="0">
                <a:effectLst/>
                <a:latin typeface="Aptos Display" panose="020B0004020202020204" pitchFamily="34" charset="0"/>
                <a:ea typeface="Cambria" panose="02040503050406030204" pitchFamily="18" charset="0"/>
              </a:rPr>
              <a:t>He hadn’t considered the point of failure in his devotion to Jesus.</a:t>
            </a:r>
          </a:p>
          <a:p>
            <a:pPr marL="457200" indent="-457200">
              <a:spcAft>
                <a:spcPts val="600"/>
              </a:spcAft>
              <a:buFont typeface="Arial" panose="020B0604020202020204" pitchFamily="34" charset="0"/>
              <a:buChar char="•"/>
            </a:pPr>
            <a:r>
              <a:rPr lang="en-US" sz="3300" dirty="0">
                <a:effectLst/>
                <a:latin typeface="Aptos Display" panose="020B0004020202020204" pitchFamily="34" charset="0"/>
                <a:ea typeface="Cambria" panose="02040503050406030204" pitchFamily="18" charset="0"/>
              </a:rPr>
              <a:t>Tend to be overly sensitive to what others think.</a:t>
            </a:r>
          </a:p>
        </p:txBody>
      </p:sp>
    </p:spTree>
    <p:extLst>
      <p:ext uri="{BB962C8B-B14F-4D97-AF65-F5344CB8AC3E}">
        <p14:creationId xmlns:p14="http://schemas.microsoft.com/office/powerpoint/2010/main" val="2304498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214314"/>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SELF-SEEKER</a:t>
            </a:r>
          </a:p>
          <a:p>
            <a:pPr algn="ctr"/>
            <a:r>
              <a:rPr lang="en-US" sz="2200" dirty="0">
                <a:solidFill>
                  <a:schemeClr val="bg1"/>
                </a:solidFill>
                <a:latin typeface="Aptos Display" panose="020B0004020202020204" pitchFamily="34" charset="0"/>
              </a:rPr>
              <a:t>Judas</a:t>
            </a: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9" y="253425"/>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VACILLATOR</a:t>
            </a:r>
          </a:p>
          <a:p>
            <a:pPr algn="ctr"/>
            <a:r>
              <a:rPr lang="en-US" sz="2200" dirty="0">
                <a:solidFill>
                  <a:schemeClr val="bg1"/>
                </a:solidFill>
                <a:latin typeface="Aptos Display" panose="020B0004020202020204" pitchFamily="34" charset="0"/>
              </a:rPr>
              <a:t>Peter</a:t>
            </a: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5339923"/>
          </a:xfrm>
          <a:prstGeom prst="rect">
            <a:avLst/>
          </a:prstGeom>
          <a:noFill/>
        </p:spPr>
        <p:txBody>
          <a:bodyPr wrap="square" rtlCol="0">
            <a:spAutoFit/>
          </a:bodyPr>
          <a:lstStyle/>
          <a:p>
            <a:pPr>
              <a:spcAft>
                <a:spcPts val="600"/>
              </a:spcAft>
            </a:pPr>
            <a:r>
              <a:rPr lang="en-US" sz="3400" dirty="0">
                <a:solidFill>
                  <a:schemeClr val="bg1"/>
                </a:solidFill>
                <a:latin typeface="Aptos Display" panose="020B0004020202020204" pitchFamily="34" charset="0"/>
              </a:rPr>
              <a:t>Led to hypocrisy.</a:t>
            </a:r>
          </a:p>
          <a:p>
            <a:pPr marL="457200" indent="-457200">
              <a:spcAft>
                <a:spcPts val="600"/>
              </a:spcAft>
              <a:buFont typeface="Arial" panose="020B0604020202020204" pitchFamily="34" charset="0"/>
              <a:buChar char="•"/>
            </a:pPr>
            <a:r>
              <a:rPr lang="en-US" sz="3300" dirty="0">
                <a:solidFill>
                  <a:schemeClr val="bg1"/>
                </a:solidFill>
                <a:latin typeface="Aptos Display" panose="020B0004020202020204" pitchFamily="34" charset="0"/>
              </a:rPr>
              <a:t>Sought benefits from following Jesus even though his heart wasn’t into it.</a:t>
            </a:r>
          </a:p>
          <a:p>
            <a:pPr lvl="1">
              <a:spcAft>
                <a:spcPts val="600"/>
              </a:spcAft>
            </a:pPr>
            <a:r>
              <a:rPr lang="en-US" sz="3300" dirty="0">
                <a:solidFill>
                  <a:schemeClr val="bg1"/>
                </a:solidFill>
                <a:latin typeface="Aptos Display" panose="020B0004020202020204" pitchFamily="34" charset="0"/>
              </a:rPr>
              <a:t>John 12:5-6: He did not say this because he cared about the poor but because he was a thief; as keeper of the money bag, he used to help himself to what was put into it (v6).</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3385542"/>
          </a:xfrm>
          <a:prstGeom prst="rect">
            <a:avLst/>
          </a:prstGeom>
          <a:noFill/>
        </p:spPr>
        <p:txBody>
          <a:bodyPr wrap="square" rtlCol="0">
            <a:spAutoFit/>
          </a:bodyPr>
          <a:lstStyle/>
          <a:p>
            <a:pPr>
              <a:spcAft>
                <a:spcPts val="600"/>
              </a:spcAft>
            </a:pPr>
            <a:r>
              <a:rPr lang="en-US" sz="3400" dirty="0">
                <a:effectLst/>
                <a:latin typeface="Aptos Display" panose="020B0004020202020204" pitchFamily="34" charset="0"/>
                <a:ea typeface="Cambria" panose="02040503050406030204" pitchFamily="18" charset="0"/>
              </a:rPr>
              <a:t>Led to hypocrisy.</a:t>
            </a:r>
          </a:p>
          <a:p>
            <a:pPr marL="457200" indent="-457200">
              <a:spcAft>
                <a:spcPts val="600"/>
              </a:spcAft>
              <a:buFont typeface="Arial" panose="020B0604020202020204" pitchFamily="34" charset="0"/>
              <a:buChar char="•"/>
            </a:pPr>
            <a:r>
              <a:rPr lang="en-US" sz="3300" dirty="0">
                <a:effectLst/>
                <a:latin typeface="Aptos Display" panose="020B0004020202020204" pitchFamily="34" charset="0"/>
                <a:ea typeface="Cambria" panose="02040503050406030204" pitchFamily="18" charset="0"/>
              </a:rPr>
              <a:t>He hadn’t considered the point of failure in his devotion to Jesus.</a:t>
            </a:r>
          </a:p>
          <a:p>
            <a:pPr marL="457200" indent="-457200">
              <a:spcAft>
                <a:spcPts val="600"/>
              </a:spcAft>
              <a:buFont typeface="Arial" panose="020B0604020202020204" pitchFamily="34" charset="0"/>
              <a:buChar char="•"/>
            </a:pPr>
            <a:r>
              <a:rPr lang="en-US" sz="3300" dirty="0">
                <a:effectLst/>
                <a:latin typeface="Aptos Display" panose="020B0004020202020204" pitchFamily="34" charset="0"/>
                <a:ea typeface="Cambria" panose="02040503050406030204" pitchFamily="18" charset="0"/>
              </a:rPr>
              <a:t>Tend to be overly sensitive to what others think.</a:t>
            </a:r>
          </a:p>
        </p:txBody>
      </p:sp>
    </p:spTree>
    <p:extLst>
      <p:ext uri="{BB962C8B-B14F-4D97-AF65-F5344CB8AC3E}">
        <p14:creationId xmlns:p14="http://schemas.microsoft.com/office/powerpoint/2010/main" val="32609303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214314"/>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SELF-SEEKER</a:t>
            </a:r>
          </a:p>
          <a:p>
            <a:pPr algn="ctr"/>
            <a:r>
              <a:rPr lang="en-US" sz="2200" dirty="0">
                <a:solidFill>
                  <a:schemeClr val="bg1"/>
                </a:solidFill>
                <a:latin typeface="Aptos Display" panose="020B0004020202020204" pitchFamily="34" charset="0"/>
              </a:rPr>
              <a:t>Judas</a:t>
            </a: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9" y="253425"/>
            <a:ext cx="5824537" cy="1015663"/>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VACILLATOR</a:t>
            </a:r>
          </a:p>
          <a:p>
            <a:pPr algn="ctr"/>
            <a:r>
              <a:rPr lang="en-US" sz="2200" dirty="0">
                <a:solidFill>
                  <a:schemeClr val="bg1"/>
                </a:solidFill>
                <a:latin typeface="Aptos Display" panose="020B0004020202020204" pitchFamily="34" charset="0"/>
              </a:rPr>
              <a:t>Peter</a:t>
            </a: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1785104"/>
          </a:xfrm>
          <a:prstGeom prst="rect">
            <a:avLst/>
          </a:prstGeom>
          <a:noFill/>
        </p:spPr>
        <p:txBody>
          <a:bodyPr wrap="square" rtlCol="0">
            <a:spAutoFit/>
          </a:bodyPr>
          <a:lstStyle/>
          <a:p>
            <a:pPr>
              <a:spcAft>
                <a:spcPts val="600"/>
              </a:spcAft>
            </a:pPr>
            <a:r>
              <a:rPr lang="en-US" sz="3400" dirty="0">
                <a:solidFill>
                  <a:schemeClr val="bg1"/>
                </a:solidFill>
                <a:latin typeface="Aptos Display" panose="020B0004020202020204" pitchFamily="34" charset="0"/>
              </a:rPr>
              <a:t>Led to hypocrisy.</a:t>
            </a:r>
          </a:p>
          <a:p>
            <a:pPr>
              <a:spcAft>
                <a:spcPts val="600"/>
              </a:spcAft>
            </a:pPr>
            <a:r>
              <a:rPr lang="en-US" sz="3300" dirty="0">
                <a:solidFill>
                  <a:schemeClr val="bg1"/>
                </a:solidFill>
                <a:latin typeface="Aptos Display" panose="020B0004020202020204" pitchFamily="34" charset="0"/>
              </a:rPr>
              <a:t>Betrayed Jesus.</a:t>
            </a:r>
          </a:p>
          <a:p>
            <a:pPr>
              <a:spcAft>
                <a:spcPts val="600"/>
              </a:spcAft>
            </a:pPr>
            <a:r>
              <a:rPr lang="en-US" sz="3300" dirty="0">
                <a:solidFill>
                  <a:schemeClr val="bg1"/>
                </a:solidFill>
                <a:latin typeface="Aptos Display" panose="020B0004020202020204" pitchFamily="34" charset="0"/>
              </a:rPr>
              <a:t>Ended up in hell.</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2292935"/>
          </a:xfrm>
          <a:prstGeom prst="rect">
            <a:avLst/>
          </a:prstGeom>
          <a:noFill/>
        </p:spPr>
        <p:txBody>
          <a:bodyPr wrap="square" rtlCol="0">
            <a:spAutoFit/>
          </a:bodyPr>
          <a:lstStyle/>
          <a:p>
            <a:pPr>
              <a:spcAft>
                <a:spcPts val="600"/>
              </a:spcAft>
            </a:pPr>
            <a:r>
              <a:rPr lang="en-US" sz="3400" dirty="0">
                <a:solidFill>
                  <a:schemeClr val="bg1"/>
                </a:solidFill>
                <a:effectLst/>
                <a:latin typeface="Aptos Display" panose="020B0004020202020204" pitchFamily="34" charset="0"/>
                <a:ea typeface="Cambria" panose="02040503050406030204" pitchFamily="18" charset="0"/>
              </a:rPr>
              <a:t>Led to hypocrisy.</a:t>
            </a:r>
          </a:p>
          <a:p>
            <a:pPr>
              <a:spcAft>
                <a:spcPts val="600"/>
              </a:spcAft>
            </a:pPr>
            <a:r>
              <a:rPr lang="en-US" sz="3300" dirty="0">
                <a:solidFill>
                  <a:schemeClr val="bg1"/>
                </a:solidFill>
                <a:effectLst/>
                <a:latin typeface="Aptos Display" panose="020B0004020202020204" pitchFamily="34" charset="0"/>
                <a:ea typeface="Cambria" panose="02040503050406030204" pitchFamily="18" charset="0"/>
              </a:rPr>
              <a:t>Disavowed Jesus.</a:t>
            </a:r>
          </a:p>
          <a:p>
            <a:pPr>
              <a:spcAft>
                <a:spcPts val="600"/>
              </a:spcAft>
            </a:pPr>
            <a:r>
              <a:rPr lang="en-US" sz="3300" dirty="0">
                <a:solidFill>
                  <a:schemeClr val="bg1"/>
                </a:solidFill>
                <a:effectLst/>
                <a:latin typeface="Aptos Display" panose="020B0004020202020204" pitchFamily="34" charset="0"/>
                <a:ea typeface="Cambria" panose="02040503050406030204" pitchFamily="18" charset="0"/>
              </a:rPr>
              <a:t>Became the leading figure in the early church.</a:t>
            </a:r>
          </a:p>
        </p:txBody>
      </p:sp>
      <p:sp>
        <p:nvSpPr>
          <p:cNvPr id="2" name="Rectangle 1">
            <a:extLst>
              <a:ext uri="{FF2B5EF4-FFF2-40B4-BE49-F238E27FC236}">
                <a16:creationId xmlns:a16="http://schemas.microsoft.com/office/drawing/2014/main" id="{0E99E0F2-632A-65AA-EA1B-55A6915DE262}"/>
              </a:ext>
            </a:extLst>
          </p:cNvPr>
          <p:cNvSpPr>
            <a:spLocks noChangeArrowheads="1"/>
          </p:cNvSpPr>
          <p:nvPr/>
        </p:nvSpPr>
        <p:spPr bwMode="auto">
          <a:xfrm>
            <a:off x="468090" y="4082892"/>
            <a:ext cx="11255816" cy="1914427"/>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E6C78114-7799-9173-DD57-C9066561603B}"/>
              </a:ext>
            </a:extLst>
          </p:cNvPr>
          <p:cNvSpPr txBox="1">
            <a:spLocks noChangeArrowheads="1"/>
          </p:cNvSpPr>
          <p:nvPr/>
        </p:nvSpPr>
        <p:spPr bwMode="auto">
          <a:xfrm>
            <a:off x="507425" y="4290636"/>
            <a:ext cx="11159511" cy="1481752"/>
          </a:xfrm>
          <a:prstGeom prst="rect">
            <a:avLst/>
          </a:prstGeom>
          <a:noFill/>
          <a:ln w="38100">
            <a:noFill/>
            <a:miter lim="800000"/>
            <a:headEnd/>
            <a:tailEnd/>
          </a:ln>
        </p:spPr>
        <p:txBody>
          <a:bodyPr wrap="square">
            <a:spAutoFit/>
          </a:bodyPr>
          <a:lstStyle/>
          <a:p>
            <a:pPr marL="12700" lvl="3" algn="ctr">
              <a:lnSpc>
                <a:spcPct val="90000"/>
              </a:lnSpc>
              <a:spcBef>
                <a:spcPts val="0"/>
              </a:spcBef>
              <a:spcAft>
                <a:spcPts val="600"/>
              </a:spcAft>
              <a:buSzPct val="100000"/>
            </a:pPr>
            <a:r>
              <a:rPr lang="en-US" sz="5000" dirty="0">
                <a:solidFill>
                  <a:prstClr val="white"/>
                </a:solidFill>
                <a:latin typeface="Aptos Display" panose="020B0004020202020204" pitchFamily="34" charset="0"/>
                <a:cs typeface="Calibri Light" panose="020F0302020204030204" pitchFamily="34" charset="0"/>
              </a:rPr>
              <a:t>How do we account for the difference in outcomes?</a:t>
            </a:r>
            <a:endParaRPr lang="en-US" sz="5000" dirty="0">
              <a:solidFill>
                <a:schemeClr val="bg1"/>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261437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par>
                          <p:cTn id="24" fill="hold">
                            <p:stCondLst>
                              <p:cond delay="500"/>
                            </p:stCondLst>
                            <p:childTnLst>
                              <p:par>
                                <p:cTn id="25" presetID="1" presetClass="entr" presetSubtype="0" fill="hold" nodeType="after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400058"/>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WORLDLY REGRET</a:t>
            </a:r>
            <a:endParaRPr lang="en-US" sz="2200" dirty="0">
              <a:solidFill>
                <a:schemeClr val="bg1"/>
              </a:solidFill>
              <a:latin typeface="Aptos Display" panose="020B0004020202020204" pitchFamily="34" charset="0"/>
            </a:endParaRP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8" y="398814"/>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BIBLICAL REPENTANCE</a:t>
            </a:r>
            <a:endParaRPr lang="en-US" sz="2200" dirty="0">
              <a:solidFill>
                <a:schemeClr val="bg1"/>
              </a:solidFill>
              <a:latin typeface="Aptos Display" panose="020B0004020202020204" pitchFamily="34" charset="0"/>
            </a:endParaRP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1138773"/>
          </a:xfrm>
          <a:prstGeom prst="rect">
            <a:avLst/>
          </a:prstGeom>
          <a:noFill/>
        </p:spPr>
        <p:txBody>
          <a:bodyPr wrap="square" rtlCol="0">
            <a:spAutoFit/>
          </a:bodyPr>
          <a:lstStyle/>
          <a:p>
            <a:pPr>
              <a:spcAft>
                <a:spcPts val="600"/>
              </a:spcAft>
            </a:pPr>
            <a:r>
              <a:rPr lang="en-US" sz="3400" dirty="0">
                <a:solidFill>
                  <a:schemeClr val="bg1"/>
                </a:solidFill>
                <a:latin typeface="Aptos Display" panose="020B0004020202020204" pitchFamily="34" charset="0"/>
              </a:rPr>
              <a:t>Accompanied by feelings of sorrow or guilt.</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1138773"/>
          </a:xfrm>
          <a:prstGeom prst="rect">
            <a:avLst/>
          </a:prstGeom>
          <a:noFill/>
        </p:spPr>
        <p:txBody>
          <a:bodyPr wrap="square" rtlCol="0">
            <a:spAutoFit/>
          </a:bodyPr>
          <a:lstStyle/>
          <a:p>
            <a:pPr>
              <a:spcAft>
                <a:spcPts val="600"/>
              </a:spcAft>
            </a:pPr>
            <a:r>
              <a:rPr lang="en-US" sz="3400" i="1" dirty="0">
                <a:solidFill>
                  <a:schemeClr val="bg1"/>
                </a:solidFill>
                <a:latin typeface="Aptos Display" panose="020B0004020202020204" pitchFamily="34" charset="0"/>
                <a:ea typeface="Cambria" panose="02040503050406030204" pitchFamily="18" charset="0"/>
              </a:rPr>
              <a:t>Usually</a:t>
            </a:r>
            <a:r>
              <a:rPr lang="en-US" sz="3400" dirty="0">
                <a:solidFill>
                  <a:schemeClr val="bg1"/>
                </a:solidFill>
                <a:latin typeface="Aptos Display" panose="020B0004020202020204" pitchFamily="34" charset="0"/>
                <a:ea typeface="Cambria" panose="02040503050406030204" pitchFamily="18" charset="0"/>
              </a:rPr>
              <a:t> accompanied by feelings of sorrow or guilt.</a:t>
            </a:r>
          </a:p>
        </p:txBody>
      </p:sp>
    </p:spTree>
    <p:extLst>
      <p:ext uri="{BB962C8B-B14F-4D97-AF65-F5344CB8AC3E}">
        <p14:creationId xmlns:p14="http://schemas.microsoft.com/office/powerpoint/2010/main" val="1546903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400058"/>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WORLDLY REGRET</a:t>
            </a:r>
            <a:endParaRPr lang="en-US" sz="2200" dirty="0">
              <a:solidFill>
                <a:schemeClr val="bg1"/>
              </a:solidFill>
              <a:latin typeface="Aptos Display" panose="020B0004020202020204" pitchFamily="34" charset="0"/>
            </a:endParaRP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8" y="398814"/>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BIBLICAL REPENTANCE</a:t>
            </a:r>
            <a:endParaRPr lang="en-US" sz="2200" dirty="0">
              <a:solidFill>
                <a:schemeClr val="bg1"/>
              </a:solidFill>
              <a:latin typeface="Aptos Display" panose="020B0004020202020204" pitchFamily="34" charset="0"/>
            </a:endParaRP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2231380"/>
          </a:xfrm>
          <a:prstGeom prst="rect">
            <a:avLst/>
          </a:prstGeom>
          <a:noFill/>
        </p:spPr>
        <p:txBody>
          <a:bodyPr wrap="square" rtlCol="0">
            <a:spAutoFit/>
          </a:bodyPr>
          <a:lstStyle/>
          <a:p>
            <a:pPr>
              <a:spcAft>
                <a:spcPts val="600"/>
              </a:spcAft>
            </a:pPr>
            <a:r>
              <a:rPr lang="en-US" sz="3400" dirty="0">
                <a:solidFill>
                  <a:schemeClr val="bg1"/>
                </a:solidFill>
                <a:latin typeface="Aptos Display" panose="020B0004020202020204" pitchFamily="34" charset="0"/>
              </a:rPr>
              <a:t>Accompanied by feelings of sorrow or guilt.</a:t>
            </a:r>
          </a:p>
          <a:p>
            <a:pPr>
              <a:spcAft>
                <a:spcPts val="600"/>
              </a:spcAft>
            </a:pPr>
            <a:r>
              <a:rPr lang="en-US" sz="3300" dirty="0">
                <a:solidFill>
                  <a:schemeClr val="bg1"/>
                </a:solidFill>
                <a:latin typeface="Aptos Display" panose="020B0004020202020204" pitchFamily="34" charset="0"/>
              </a:rPr>
              <a:t>Characterized by justification, minimization, and blame shifting.</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2231380"/>
          </a:xfrm>
          <a:prstGeom prst="rect">
            <a:avLst/>
          </a:prstGeom>
          <a:noFill/>
        </p:spPr>
        <p:txBody>
          <a:bodyPr wrap="square" rtlCol="0">
            <a:spAutoFit/>
          </a:bodyPr>
          <a:lstStyle/>
          <a:p>
            <a:pPr>
              <a:spcAft>
                <a:spcPts val="600"/>
              </a:spcAft>
            </a:pPr>
            <a:r>
              <a:rPr lang="en-US" sz="3400" i="1" dirty="0">
                <a:solidFill>
                  <a:schemeClr val="bg1"/>
                </a:solidFill>
                <a:latin typeface="Aptos Display" panose="020B0004020202020204" pitchFamily="34" charset="0"/>
                <a:ea typeface="Cambria" panose="02040503050406030204" pitchFamily="18" charset="0"/>
              </a:rPr>
              <a:t>Usually</a:t>
            </a:r>
            <a:r>
              <a:rPr lang="en-US" sz="3400" dirty="0">
                <a:solidFill>
                  <a:schemeClr val="bg1"/>
                </a:solidFill>
                <a:latin typeface="Aptos Display" panose="020B0004020202020204" pitchFamily="34" charset="0"/>
                <a:ea typeface="Cambria" panose="02040503050406030204" pitchFamily="18" charset="0"/>
              </a:rPr>
              <a:t> accompanied by feelings of sorrow or guilt.</a:t>
            </a:r>
          </a:p>
          <a:p>
            <a:pPr>
              <a:spcAft>
                <a:spcPts val="600"/>
              </a:spcAft>
            </a:pPr>
            <a:r>
              <a:rPr lang="en-US" sz="3300" dirty="0">
                <a:solidFill>
                  <a:schemeClr val="bg1"/>
                </a:solidFill>
                <a:latin typeface="Aptos Display" panose="020B0004020202020204" pitchFamily="34" charset="0"/>
                <a:ea typeface="Cambria" panose="02040503050406030204" pitchFamily="18" charset="0"/>
              </a:rPr>
              <a:t>Accepts responsibility without making excuses.</a:t>
            </a:r>
            <a:endParaRPr lang="en-US" sz="3300" dirty="0">
              <a:solidFill>
                <a:schemeClr val="bg1"/>
              </a:solidFill>
              <a:effectLst/>
              <a:latin typeface="Aptos Display" panose="020B0004020202020204" pitchFamily="34" charset="0"/>
              <a:ea typeface="Cambria" panose="02040503050406030204" pitchFamily="18" charset="0"/>
            </a:endParaRPr>
          </a:p>
        </p:txBody>
      </p:sp>
    </p:spTree>
    <p:extLst>
      <p:ext uri="{BB962C8B-B14F-4D97-AF65-F5344CB8AC3E}">
        <p14:creationId xmlns:p14="http://schemas.microsoft.com/office/powerpoint/2010/main" val="24014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400058"/>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WORLDLY REGRET</a:t>
            </a:r>
            <a:endParaRPr lang="en-US" sz="2200" dirty="0">
              <a:solidFill>
                <a:schemeClr val="bg1"/>
              </a:solidFill>
              <a:latin typeface="Aptos Display" panose="020B0004020202020204" pitchFamily="34" charset="0"/>
            </a:endParaRP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8" y="398814"/>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BIBLICAL REPENTANCE</a:t>
            </a:r>
            <a:endParaRPr lang="en-US" sz="2200" dirty="0">
              <a:solidFill>
                <a:schemeClr val="bg1"/>
              </a:solidFill>
              <a:latin typeface="Aptos Display" panose="020B0004020202020204" pitchFamily="34" charset="0"/>
            </a:endParaRP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1107996"/>
          </a:xfrm>
          <a:prstGeom prst="rect">
            <a:avLst/>
          </a:prstGeom>
          <a:noFill/>
        </p:spPr>
        <p:txBody>
          <a:bodyPr wrap="square" rtlCol="0">
            <a:spAutoFit/>
          </a:bodyPr>
          <a:lstStyle/>
          <a:p>
            <a:pPr>
              <a:spcAft>
                <a:spcPts val="600"/>
              </a:spcAft>
            </a:pPr>
            <a:r>
              <a:rPr lang="en-US" sz="3300" dirty="0">
                <a:solidFill>
                  <a:schemeClr val="bg1"/>
                </a:solidFill>
                <a:latin typeface="Aptos Display" panose="020B0004020202020204" pitchFamily="34" charset="0"/>
              </a:rPr>
              <a:t>Mostly upset about the consequences.</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3216265"/>
          </a:xfrm>
          <a:prstGeom prst="rect">
            <a:avLst/>
          </a:prstGeom>
          <a:noFill/>
        </p:spPr>
        <p:txBody>
          <a:bodyPr wrap="square" rtlCol="0">
            <a:spAutoFit/>
          </a:bodyPr>
          <a:lstStyle/>
          <a:p>
            <a:pPr>
              <a:spcAft>
                <a:spcPts val="600"/>
              </a:spcAft>
            </a:pPr>
            <a:r>
              <a:rPr lang="en-US" sz="3300" dirty="0">
                <a:solidFill>
                  <a:schemeClr val="bg1"/>
                </a:solidFill>
                <a:latin typeface="Aptos Display" panose="020B0004020202020204" pitchFamily="34" charset="0"/>
                <a:ea typeface="Cambria" panose="02040503050406030204" pitchFamily="18" charset="0"/>
              </a:rPr>
              <a:t>Primarily concerned with how this impacts our closeness with God.</a:t>
            </a:r>
          </a:p>
          <a:p>
            <a:pPr marL="457200" indent="-457200">
              <a:spcAft>
                <a:spcPts val="600"/>
              </a:spcAft>
              <a:buFont typeface="Arial" panose="020B0604020202020204" pitchFamily="34" charset="0"/>
              <a:buChar char="•"/>
            </a:pPr>
            <a:r>
              <a:rPr lang="en-US" sz="3300" dirty="0">
                <a:solidFill>
                  <a:schemeClr val="bg1"/>
                </a:solidFill>
                <a:latin typeface="Aptos Display" panose="020B0004020202020204" pitchFamily="34" charset="0"/>
                <a:ea typeface="Cambria" panose="02040503050406030204" pitchFamily="18" charset="0"/>
              </a:rPr>
              <a:t>Takes action to make things right and accepts any consequences.  </a:t>
            </a:r>
            <a:endParaRPr lang="en-US" sz="3300" dirty="0">
              <a:solidFill>
                <a:schemeClr val="bg1"/>
              </a:solidFill>
              <a:effectLst/>
              <a:latin typeface="Aptos Display" panose="020B0004020202020204" pitchFamily="34" charset="0"/>
              <a:ea typeface="Cambria" panose="02040503050406030204" pitchFamily="18" charset="0"/>
            </a:endParaRPr>
          </a:p>
        </p:txBody>
      </p:sp>
    </p:spTree>
    <p:extLst>
      <p:ext uri="{BB962C8B-B14F-4D97-AF65-F5344CB8AC3E}">
        <p14:creationId xmlns:p14="http://schemas.microsoft.com/office/powerpoint/2010/main" val="3356915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261884"/>
          </a:xfrm>
          <a:prstGeom prst="rect">
            <a:avLst/>
          </a:prstGeom>
          <a:noFill/>
          <a:ln w="9525">
            <a:noFill/>
            <a:miter lim="800000"/>
            <a:headEnd/>
            <a:tailEnd/>
          </a:ln>
        </p:spPr>
        <p:txBody>
          <a:bodyPr wrap="square">
            <a:spAutoFit/>
          </a:bodyPr>
          <a:lstStyle/>
          <a:p>
            <a:pPr marL="584200" marR="0" indent="-58420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2 	</a:t>
            </a:r>
            <a:r>
              <a:rPr lang="en-US" sz="3800" dirty="0">
                <a:solidFill>
                  <a:schemeClr val="bg1"/>
                </a:solidFill>
                <a:latin typeface="Aptos Display" panose="020B0004020202020204" pitchFamily="34" charset="0"/>
                <a:ea typeface="Cambria" panose="02040503050406030204" pitchFamily="18" charset="0"/>
              </a:rPr>
              <a:t>Judas, the betrayer, knew this place, because Jesus had often gone there with his disciples.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1B25E862-604F-25CA-887B-278A39DC6292}"/>
              </a:ext>
            </a:extLst>
          </p:cNvPr>
          <p:cNvSpPr>
            <a:spLocks noChangeArrowheads="1"/>
          </p:cNvSpPr>
          <p:nvPr/>
        </p:nvSpPr>
        <p:spPr bwMode="auto">
          <a:xfrm>
            <a:off x="304800" y="2714374"/>
            <a:ext cx="11779770" cy="4724282"/>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F31C09AC-6CDC-9A44-45DC-653E9FF81205}"/>
              </a:ext>
            </a:extLst>
          </p:cNvPr>
          <p:cNvSpPr txBox="1">
            <a:spLocks noChangeArrowheads="1"/>
          </p:cNvSpPr>
          <p:nvPr/>
        </p:nvSpPr>
        <p:spPr bwMode="auto">
          <a:xfrm>
            <a:off x="681396" y="3112681"/>
            <a:ext cx="11678982" cy="2204258"/>
          </a:xfrm>
          <a:prstGeom prst="rect">
            <a:avLst/>
          </a:prstGeom>
          <a:noFill/>
          <a:ln w="38100">
            <a:noFill/>
            <a:miter lim="800000"/>
            <a:headEnd/>
            <a:tailEnd/>
          </a:ln>
        </p:spPr>
        <p:txBody>
          <a:bodyPr wrap="square">
            <a:spAutoFit/>
          </a:bodyPr>
          <a:lstStyle/>
          <a:p>
            <a:pPr marL="469900" lvl="3" indent="-457200">
              <a:lnSpc>
                <a:spcPct val="90000"/>
              </a:lnSpc>
              <a:spcBef>
                <a:spcPts val="0"/>
              </a:spcBef>
              <a:spcAft>
                <a:spcPts val="1000"/>
              </a:spcAft>
              <a:buSzPct val="100000"/>
              <a:buFont typeface="Arial" panose="020B0604020202020204" pitchFamily="34" charset="0"/>
              <a:buChar char="•"/>
            </a:pPr>
            <a:r>
              <a:rPr lang="en-US" sz="3600" dirty="0">
                <a:solidFill>
                  <a:prstClr val="white"/>
                </a:solidFill>
                <a:latin typeface="Aptos Display" panose="020B0004020202020204" pitchFamily="34" charset="0"/>
                <a:cs typeface="Calibri Light" panose="020F0302020204030204" pitchFamily="34" charset="0"/>
              </a:rPr>
              <a:t>Following Jesus didn’t meet Judas’ expectation.</a:t>
            </a:r>
          </a:p>
          <a:p>
            <a:pPr marL="923925" lvl="3">
              <a:lnSpc>
                <a:spcPct val="90000"/>
              </a:lnSpc>
              <a:spcBef>
                <a:spcPts val="0"/>
              </a:spcBef>
              <a:spcAft>
                <a:spcPts val="0"/>
              </a:spcAft>
              <a:buSzPct val="100000"/>
            </a:pPr>
            <a:r>
              <a:rPr lang="en-US" sz="3500" dirty="0">
                <a:solidFill>
                  <a:prstClr val="white"/>
                </a:solidFill>
                <a:latin typeface="Aptos Display" panose="020B0004020202020204" pitchFamily="34" charset="0"/>
                <a:cs typeface="Calibri Light" panose="020F0302020204030204" pitchFamily="34" charset="0"/>
              </a:rPr>
              <a:t>John 13:2: The evening meal was being served, and the devil had already prompted Judas Iscariot, son of Simon, to betray Jesus.</a:t>
            </a:r>
          </a:p>
        </p:txBody>
      </p:sp>
    </p:spTree>
    <p:extLst>
      <p:ext uri="{BB962C8B-B14F-4D97-AF65-F5344CB8AC3E}">
        <p14:creationId xmlns:p14="http://schemas.microsoft.com/office/powerpoint/2010/main" val="2649645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400058"/>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WORLDLY REGRET</a:t>
            </a:r>
            <a:endParaRPr lang="en-US" sz="2200" dirty="0">
              <a:solidFill>
                <a:schemeClr val="bg1"/>
              </a:solidFill>
              <a:latin typeface="Aptos Display" panose="020B0004020202020204" pitchFamily="34" charset="0"/>
            </a:endParaRP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8" y="398814"/>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BIBLICAL REPENTANCE</a:t>
            </a:r>
            <a:endParaRPr lang="en-US" sz="2200" dirty="0">
              <a:solidFill>
                <a:schemeClr val="bg1"/>
              </a:solidFill>
              <a:latin typeface="Aptos Display" panose="020B0004020202020204" pitchFamily="34" charset="0"/>
            </a:endParaRP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2277547"/>
          </a:xfrm>
          <a:prstGeom prst="rect">
            <a:avLst/>
          </a:prstGeom>
          <a:noFill/>
        </p:spPr>
        <p:txBody>
          <a:bodyPr wrap="square" rtlCol="0">
            <a:spAutoFit/>
          </a:bodyPr>
          <a:lstStyle/>
          <a:p>
            <a:pPr>
              <a:spcAft>
                <a:spcPts val="600"/>
              </a:spcAft>
            </a:pPr>
            <a:r>
              <a:rPr lang="en-US" sz="3300" dirty="0">
                <a:solidFill>
                  <a:schemeClr val="bg1"/>
                </a:solidFill>
                <a:latin typeface="Aptos Display" panose="020B0004020202020204" pitchFamily="34" charset="0"/>
              </a:rPr>
              <a:t>Mostly upset about the consequences.</a:t>
            </a:r>
          </a:p>
          <a:p>
            <a:pPr>
              <a:spcAft>
                <a:spcPts val="600"/>
              </a:spcAft>
            </a:pPr>
            <a:endParaRPr lang="en-US" sz="3300" dirty="0">
              <a:solidFill>
                <a:schemeClr val="bg1"/>
              </a:solidFill>
              <a:latin typeface="Aptos Display" panose="020B0004020202020204" pitchFamily="34" charset="0"/>
            </a:endParaRPr>
          </a:p>
          <a:p>
            <a:pPr>
              <a:spcAft>
                <a:spcPts val="600"/>
              </a:spcAft>
            </a:pPr>
            <a:r>
              <a:rPr lang="en-US" sz="3300" dirty="0">
                <a:solidFill>
                  <a:schemeClr val="bg1"/>
                </a:solidFill>
                <a:latin typeface="Aptos Display" panose="020B0004020202020204" pitchFamily="34" charset="0"/>
              </a:rPr>
              <a:t>Wallows in self-pity.</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7"/>
            <a:ext cx="5824537" cy="2708434"/>
          </a:xfrm>
          <a:prstGeom prst="rect">
            <a:avLst/>
          </a:prstGeom>
          <a:noFill/>
        </p:spPr>
        <p:txBody>
          <a:bodyPr wrap="square" rtlCol="0">
            <a:spAutoFit/>
          </a:bodyPr>
          <a:lstStyle/>
          <a:p>
            <a:pPr>
              <a:spcAft>
                <a:spcPts val="600"/>
              </a:spcAft>
            </a:pPr>
            <a:r>
              <a:rPr lang="en-US" sz="3300" dirty="0">
                <a:solidFill>
                  <a:schemeClr val="bg1"/>
                </a:solidFill>
                <a:latin typeface="Aptos Display" panose="020B0004020202020204" pitchFamily="34" charset="0"/>
                <a:ea typeface="Cambria" panose="02040503050406030204" pitchFamily="18" charset="0"/>
              </a:rPr>
              <a:t>Primarily concerned with how this impacts our closeness with God.</a:t>
            </a:r>
          </a:p>
          <a:p>
            <a:pPr>
              <a:spcAft>
                <a:spcPts val="600"/>
              </a:spcAft>
            </a:pPr>
            <a:r>
              <a:rPr lang="en-US" sz="3300" dirty="0">
                <a:solidFill>
                  <a:schemeClr val="bg1"/>
                </a:solidFill>
                <a:latin typeface="Aptos Display" panose="020B0004020202020204" pitchFamily="34" charset="0"/>
                <a:ea typeface="Cambria" panose="02040503050406030204" pitchFamily="18" charset="0"/>
              </a:rPr>
              <a:t>Accepts God’s forgiveness and leaves </a:t>
            </a:r>
            <a:r>
              <a:rPr lang="en-US" sz="3300">
                <a:solidFill>
                  <a:schemeClr val="bg1"/>
                </a:solidFill>
                <a:latin typeface="Aptos Display" panose="020B0004020202020204" pitchFamily="34" charset="0"/>
                <a:ea typeface="Cambria" panose="02040503050406030204" pitchFamily="18" charset="0"/>
              </a:rPr>
              <a:t>no regret.</a:t>
            </a:r>
            <a:endParaRPr lang="en-US" sz="3300" dirty="0">
              <a:solidFill>
                <a:schemeClr val="bg1"/>
              </a:solidFill>
              <a:effectLst/>
              <a:latin typeface="Aptos Display" panose="020B0004020202020204" pitchFamily="34" charset="0"/>
              <a:ea typeface="Cambria" panose="02040503050406030204" pitchFamily="18" charset="0"/>
            </a:endParaRPr>
          </a:p>
        </p:txBody>
      </p:sp>
    </p:spTree>
    <p:extLst>
      <p:ext uri="{BB962C8B-B14F-4D97-AF65-F5344CB8AC3E}">
        <p14:creationId xmlns:p14="http://schemas.microsoft.com/office/powerpoint/2010/main" val="885451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5D3BC1A-5613-150A-B825-CE2ED9A30563}"/>
              </a:ext>
            </a:extLst>
          </p:cNvPr>
          <p:cNvGrpSpPr/>
          <p:nvPr/>
        </p:nvGrpSpPr>
        <p:grpSpPr>
          <a:xfrm>
            <a:off x="271462" y="227351"/>
            <a:ext cx="11649076" cy="6429372"/>
            <a:chOff x="242885" y="214314"/>
            <a:chExt cx="11649076" cy="6429372"/>
          </a:xfrm>
        </p:grpSpPr>
        <p:sp>
          <p:nvSpPr>
            <p:cNvPr id="4" name="Rectangle 3">
              <a:extLst>
                <a:ext uri="{FF2B5EF4-FFF2-40B4-BE49-F238E27FC236}">
                  <a16:creationId xmlns:a16="http://schemas.microsoft.com/office/drawing/2014/main" id="{FBD61F5D-702D-76CB-E046-56B0E2C6BE2D}"/>
                </a:ext>
              </a:extLst>
            </p:cNvPr>
            <p:cNvSpPr/>
            <p:nvPr/>
          </p:nvSpPr>
          <p:spPr>
            <a:xfrm>
              <a:off x="242887"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771C9E9-7897-DBF9-6F85-D23D40E0BEAF}"/>
                </a:ext>
              </a:extLst>
            </p:cNvPr>
            <p:cNvSpPr/>
            <p:nvPr/>
          </p:nvSpPr>
          <p:spPr>
            <a:xfrm>
              <a:off x="6067424" y="214314"/>
              <a:ext cx="5824537" cy="10287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F89D3B7-7B4C-D1E9-34AD-46485BA1AF12}"/>
                </a:ext>
              </a:extLst>
            </p:cNvPr>
            <p:cNvSpPr/>
            <p:nvPr/>
          </p:nvSpPr>
          <p:spPr>
            <a:xfrm>
              <a:off x="242885"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0F2A410-DD9B-D923-D5C8-68671154B5EE}"/>
                </a:ext>
              </a:extLst>
            </p:cNvPr>
            <p:cNvSpPr/>
            <p:nvPr/>
          </p:nvSpPr>
          <p:spPr>
            <a:xfrm>
              <a:off x="6067423" y="1243014"/>
              <a:ext cx="5824537" cy="5400672"/>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51CCD900-52F5-CDA4-1D03-26852491F707}"/>
              </a:ext>
            </a:extLst>
          </p:cNvPr>
          <p:cNvSpPr txBox="1"/>
          <p:nvPr/>
        </p:nvSpPr>
        <p:spPr>
          <a:xfrm>
            <a:off x="271462" y="400058"/>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WORLDLY REGRET</a:t>
            </a:r>
            <a:endParaRPr lang="en-US" sz="2200" dirty="0">
              <a:solidFill>
                <a:schemeClr val="bg1"/>
              </a:solidFill>
              <a:latin typeface="Aptos Display" panose="020B0004020202020204" pitchFamily="34" charset="0"/>
            </a:endParaRPr>
          </a:p>
        </p:txBody>
      </p:sp>
      <p:sp>
        <p:nvSpPr>
          <p:cNvPr id="12" name="TextBox 11">
            <a:extLst>
              <a:ext uri="{FF2B5EF4-FFF2-40B4-BE49-F238E27FC236}">
                <a16:creationId xmlns:a16="http://schemas.microsoft.com/office/drawing/2014/main" id="{DDB7A234-1893-1B0B-6168-A5C7CE5DD385}"/>
              </a:ext>
            </a:extLst>
          </p:cNvPr>
          <p:cNvSpPr txBox="1"/>
          <p:nvPr/>
        </p:nvSpPr>
        <p:spPr>
          <a:xfrm>
            <a:off x="6095998" y="398814"/>
            <a:ext cx="5824537" cy="677108"/>
          </a:xfrm>
          <a:prstGeom prst="rect">
            <a:avLst/>
          </a:prstGeom>
          <a:noFill/>
        </p:spPr>
        <p:txBody>
          <a:bodyPr wrap="square" rtlCol="0">
            <a:spAutoFit/>
          </a:bodyPr>
          <a:lstStyle/>
          <a:p>
            <a:pPr algn="ctr"/>
            <a:r>
              <a:rPr lang="en-US" sz="3800" dirty="0">
                <a:solidFill>
                  <a:schemeClr val="bg1"/>
                </a:solidFill>
                <a:latin typeface="Aptos Display" panose="020B0004020202020204" pitchFamily="34" charset="0"/>
              </a:rPr>
              <a:t>BIBLICAL REPENTANCE</a:t>
            </a:r>
            <a:endParaRPr lang="en-US" sz="2200" dirty="0">
              <a:solidFill>
                <a:schemeClr val="bg1"/>
              </a:solidFill>
              <a:latin typeface="Aptos Display" panose="020B0004020202020204" pitchFamily="34" charset="0"/>
            </a:endParaRPr>
          </a:p>
        </p:txBody>
      </p:sp>
      <p:sp>
        <p:nvSpPr>
          <p:cNvPr id="13" name="TextBox 12">
            <a:extLst>
              <a:ext uri="{FF2B5EF4-FFF2-40B4-BE49-F238E27FC236}">
                <a16:creationId xmlns:a16="http://schemas.microsoft.com/office/drawing/2014/main" id="{A2E70F54-AAD6-867D-728E-FDCF7D5EB45E}"/>
              </a:ext>
            </a:extLst>
          </p:cNvPr>
          <p:cNvSpPr txBox="1"/>
          <p:nvPr/>
        </p:nvSpPr>
        <p:spPr>
          <a:xfrm>
            <a:off x="271462" y="1269088"/>
            <a:ext cx="5824537" cy="4616648"/>
          </a:xfrm>
          <a:prstGeom prst="rect">
            <a:avLst/>
          </a:prstGeom>
          <a:noFill/>
        </p:spPr>
        <p:txBody>
          <a:bodyPr wrap="square" rtlCol="0">
            <a:spAutoFit/>
          </a:bodyPr>
          <a:lstStyle/>
          <a:p>
            <a:pPr>
              <a:spcAft>
                <a:spcPts val="600"/>
              </a:spcAft>
            </a:pPr>
            <a:r>
              <a:rPr lang="en-US" sz="3300" dirty="0">
                <a:solidFill>
                  <a:schemeClr val="bg1"/>
                </a:solidFill>
                <a:latin typeface="Aptos Display" panose="020B0004020202020204" pitchFamily="34" charset="0"/>
              </a:rPr>
              <a:t>Mostly upset about the consequences.</a:t>
            </a:r>
          </a:p>
          <a:p>
            <a:pPr>
              <a:spcAft>
                <a:spcPts val="600"/>
              </a:spcAft>
            </a:pPr>
            <a:endParaRPr lang="en-US" sz="3300" dirty="0">
              <a:solidFill>
                <a:schemeClr val="bg1"/>
              </a:solidFill>
              <a:latin typeface="Aptos Display" panose="020B0004020202020204" pitchFamily="34" charset="0"/>
            </a:endParaRPr>
          </a:p>
          <a:p>
            <a:pPr>
              <a:spcAft>
                <a:spcPts val="600"/>
              </a:spcAft>
            </a:pPr>
            <a:r>
              <a:rPr lang="en-US" sz="3300" dirty="0">
                <a:solidFill>
                  <a:schemeClr val="bg1"/>
                </a:solidFill>
                <a:latin typeface="Aptos Display" panose="020B0004020202020204" pitchFamily="34" charset="0"/>
              </a:rPr>
              <a:t>Wallows in self-pity.</a:t>
            </a:r>
          </a:p>
          <a:p>
            <a:pPr>
              <a:spcAft>
                <a:spcPts val="600"/>
              </a:spcAft>
            </a:pPr>
            <a:endParaRPr lang="en-US" sz="3300" dirty="0">
              <a:solidFill>
                <a:schemeClr val="bg1"/>
              </a:solidFill>
              <a:latin typeface="Aptos Display" panose="020B0004020202020204" pitchFamily="34" charset="0"/>
            </a:endParaRPr>
          </a:p>
          <a:p>
            <a:pPr>
              <a:spcAft>
                <a:spcPts val="600"/>
              </a:spcAft>
            </a:pPr>
            <a:r>
              <a:rPr lang="en-US" sz="3300" dirty="0">
                <a:solidFill>
                  <a:schemeClr val="bg1"/>
                </a:solidFill>
                <a:latin typeface="Aptos Display" panose="020B0004020202020204" pitchFamily="34" charset="0"/>
              </a:rPr>
              <a:t>Self-destructive.</a:t>
            </a:r>
          </a:p>
          <a:p>
            <a:pPr>
              <a:spcAft>
                <a:spcPts val="600"/>
              </a:spcAft>
            </a:pPr>
            <a:r>
              <a:rPr lang="en-US" sz="3300" dirty="0">
                <a:solidFill>
                  <a:schemeClr val="bg1"/>
                </a:solidFill>
                <a:latin typeface="Aptos Display" panose="020B0004020202020204" pitchFamily="34" charset="0"/>
              </a:rPr>
              <a:t>Leads us further from God. </a:t>
            </a:r>
          </a:p>
          <a:p>
            <a:pPr>
              <a:spcAft>
                <a:spcPts val="600"/>
              </a:spcAft>
            </a:pPr>
            <a:r>
              <a:rPr lang="en-US" sz="3300" dirty="0">
                <a:solidFill>
                  <a:schemeClr val="bg1"/>
                </a:solidFill>
                <a:latin typeface="Aptos Display" panose="020B0004020202020204" pitchFamily="34" charset="0"/>
              </a:rPr>
              <a:t>Continues to hide in shame.  </a:t>
            </a:r>
          </a:p>
        </p:txBody>
      </p:sp>
      <p:sp>
        <p:nvSpPr>
          <p:cNvPr id="14" name="TextBox 13">
            <a:extLst>
              <a:ext uri="{FF2B5EF4-FFF2-40B4-BE49-F238E27FC236}">
                <a16:creationId xmlns:a16="http://schemas.microsoft.com/office/drawing/2014/main" id="{949663CF-762C-1405-00A3-94B4AB345865}"/>
              </a:ext>
            </a:extLst>
          </p:cNvPr>
          <p:cNvSpPr txBox="1"/>
          <p:nvPr/>
        </p:nvSpPr>
        <p:spPr>
          <a:xfrm>
            <a:off x="6095998" y="1269088"/>
            <a:ext cx="5824537" cy="4616648"/>
          </a:xfrm>
          <a:prstGeom prst="rect">
            <a:avLst/>
          </a:prstGeom>
          <a:noFill/>
        </p:spPr>
        <p:txBody>
          <a:bodyPr wrap="square" rtlCol="0">
            <a:spAutoFit/>
          </a:bodyPr>
          <a:lstStyle/>
          <a:p>
            <a:pPr>
              <a:spcAft>
                <a:spcPts val="900"/>
              </a:spcAft>
            </a:pPr>
            <a:r>
              <a:rPr lang="en-US" sz="3300" dirty="0">
                <a:solidFill>
                  <a:schemeClr val="bg1"/>
                </a:solidFill>
                <a:latin typeface="Aptos Display" panose="020B0004020202020204" pitchFamily="34" charset="0"/>
                <a:ea typeface="Cambria" panose="02040503050406030204" pitchFamily="18" charset="0"/>
              </a:rPr>
              <a:t>Primarily concerned with how this impacts our closeness with God.</a:t>
            </a:r>
          </a:p>
          <a:p>
            <a:pPr>
              <a:spcAft>
                <a:spcPts val="1000"/>
              </a:spcAft>
            </a:pPr>
            <a:r>
              <a:rPr lang="en-US" sz="3300" dirty="0">
                <a:solidFill>
                  <a:schemeClr val="bg1"/>
                </a:solidFill>
                <a:latin typeface="Aptos Display" panose="020B0004020202020204" pitchFamily="34" charset="0"/>
                <a:ea typeface="Cambria" panose="02040503050406030204" pitchFamily="18" charset="0"/>
              </a:rPr>
              <a:t>Accepts God’s forgiveness and leaves no regret.</a:t>
            </a:r>
          </a:p>
          <a:p>
            <a:pPr>
              <a:spcAft>
                <a:spcPts val="1000"/>
              </a:spcAft>
            </a:pPr>
            <a:r>
              <a:rPr lang="en-US" sz="3300" dirty="0">
                <a:solidFill>
                  <a:schemeClr val="bg1"/>
                </a:solidFill>
                <a:effectLst/>
                <a:latin typeface="Aptos Display" panose="020B0004020202020204" pitchFamily="34" charset="0"/>
                <a:ea typeface="Cambria" panose="02040503050406030204" pitchFamily="18" charset="0"/>
              </a:rPr>
              <a:t>Redemptive. </a:t>
            </a:r>
          </a:p>
          <a:p>
            <a:pPr>
              <a:spcAft>
                <a:spcPts val="1000"/>
              </a:spcAft>
            </a:pPr>
            <a:r>
              <a:rPr lang="en-US" sz="3300" dirty="0">
                <a:solidFill>
                  <a:schemeClr val="bg1"/>
                </a:solidFill>
                <a:latin typeface="Aptos Display" panose="020B0004020202020204" pitchFamily="34" charset="0"/>
                <a:ea typeface="Cambria" panose="02040503050406030204" pitchFamily="18" charset="0"/>
              </a:rPr>
              <a:t>Leads us toward God. </a:t>
            </a:r>
            <a:endParaRPr lang="en-US" sz="3300" dirty="0">
              <a:solidFill>
                <a:schemeClr val="bg1"/>
              </a:solidFill>
              <a:effectLst/>
              <a:latin typeface="Aptos Display" panose="020B0004020202020204" pitchFamily="34" charset="0"/>
              <a:ea typeface="Cambria" panose="02040503050406030204" pitchFamily="18" charset="0"/>
            </a:endParaRPr>
          </a:p>
          <a:p>
            <a:pPr>
              <a:spcAft>
                <a:spcPts val="1000"/>
              </a:spcAft>
            </a:pPr>
            <a:r>
              <a:rPr lang="en-US" sz="3300" dirty="0">
                <a:solidFill>
                  <a:schemeClr val="bg1"/>
                </a:solidFill>
                <a:latin typeface="Aptos Display" panose="020B0004020202020204" pitchFamily="34" charset="0"/>
                <a:ea typeface="Cambria" panose="02040503050406030204" pitchFamily="18" charset="0"/>
              </a:rPr>
              <a:t>Open and relieved; joyful. </a:t>
            </a:r>
            <a:endParaRPr lang="en-US" sz="3300" dirty="0">
              <a:solidFill>
                <a:schemeClr val="bg1"/>
              </a:solidFill>
              <a:effectLst/>
              <a:latin typeface="Aptos Display" panose="020B0004020202020204" pitchFamily="34" charset="0"/>
              <a:ea typeface="Cambria" panose="02040503050406030204" pitchFamily="18" charset="0"/>
            </a:endParaRPr>
          </a:p>
        </p:txBody>
      </p:sp>
    </p:spTree>
    <p:extLst>
      <p:ext uri="{BB962C8B-B14F-4D97-AF65-F5344CB8AC3E}">
        <p14:creationId xmlns:p14="http://schemas.microsoft.com/office/powerpoint/2010/main" val="3078043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779817"/>
          </a:xfrm>
          <a:prstGeom prst="rect">
            <a:avLst/>
          </a:prstGeom>
          <a:noFill/>
          <a:ln w="9525">
            <a:noFill/>
            <a:miter lim="800000"/>
            <a:headEnd/>
            <a:tailEnd/>
          </a:ln>
        </p:spPr>
        <p:txBody>
          <a:bodyPr wrap="square">
            <a:spAutoFit/>
          </a:bodyPr>
          <a:lstStyle/>
          <a:p>
            <a:pPr marL="582613" indent="-582613">
              <a:lnSpc>
                <a:spcPct val="90000"/>
              </a:lnSpc>
              <a:buFont typeface="Arial" panose="020B0604020202020204" pitchFamily="34" charset="0"/>
              <a:buChar char="•"/>
            </a:pPr>
            <a:r>
              <a:rPr lang="en-US" sz="3800" dirty="0">
                <a:solidFill>
                  <a:schemeClr val="bg1"/>
                </a:solidFill>
                <a:latin typeface="Aptos" panose="020B0004020202020204" pitchFamily="34" charset="0"/>
              </a:rPr>
              <a:t>The first act of repentance is acknowledging that Jesus took our portion of the cup of suffering.   </a:t>
            </a:r>
          </a:p>
          <a:p>
            <a:pPr marL="582613" indent="-582613">
              <a:lnSpc>
                <a:spcPct val="90000"/>
              </a:lnSpc>
              <a:buFont typeface="Arial" panose="020B0604020202020204" pitchFamily="34" charset="0"/>
              <a:buChar char="•"/>
            </a:pPr>
            <a:r>
              <a:rPr lang="en-US" sz="3800" dirty="0">
                <a:solidFill>
                  <a:schemeClr val="bg1"/>
                </a:solidFill>
                <a:latin typeface="Aptos" panose="020B0004020202020204" pitchFamily="34" charset="0"/>
              </a:rPr>
              <a:t>When you experience moral failure, repentance or regret will be the difference between victory or defeat.</a:t>
            </a:r>
          </a:p>
          <a:p>
            <a:pPr marL="582613" indent="-582613">
              <a:lnSpc>
                <a:spcPct val="90000"/>
              </a:lnSpc>
              <a:buFont typeface="Arial" panose="020B0604020202020204" pitchFamily="34" charset="0"/>
              <a:buChar char="•"/>
            </a:pPr>
            <a:r>
              <a:rPr lang="en-US" sz="3800" dirty="0">
                <a:solidFill>
                  <a:schemeClr val="bg1"/>
                </a:solidFill>
                <a:latin typeface="Aptos" panose="020B0004020202020204" pitchFamily="34" charset="0"/>
              </a:rPr>
              <a:t>Maybe you realize that you have not repented over something you’ve done.</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0" u="none" strike="noStrike" kern="1200" spc="0" normalizeH="0" baseline="0" noProof="0" dirty="0">
                <a:ln>
                  <a:noFill/>
                </a:ln>
                <a:solidFill>
                  <a:prstClr val="white"/>
                </a:solidFill>
                <a:effectLst/>
                <a:uLnTx/>
                <a:uFillTx/>
                <a:latin typeface="Aptos Display" panose="020B0004020202020204" pitchFamily="34" charset="0"/>
                <a:cs typeface="Arial" charset="0"/>
              </a:rPr>
              <a:t>APPLICATION</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Tree>
    <p:extLst>
      <p:ext uri="{BB962C8B-B14F-4D97-AF65-F5344CB8AC3E}">
        <p14:creationId xmlns:p14="http://schemas.microsoft.com/office/powerpoint/2010/main" val="3346102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ctrTitle"/>
          </p:nvPr>
        </p:nvSpPr>
        <p:spPr>
          <a:xfrm>
            <a:off x="1257299" y="2327564"/>
            <a:ext cx="9677400" cy="2387600"/>
          </a:xfrm>
        </p:spPr>
        <p:txBody>
          <a:bodyPr>
            <a:normAutofit/>
          </a:bodyPr>
          <a:lstStyle/>
          <a:p>
            <a:r>
              <a:rPr lang="en-US" sz="12500" dirty="0">
                <a:solidFill>
                  <a:schemeClr val="bg1"/>
                </a:solidFill>
                <a:latin typeface="Century Gothic" panose="020B0502020202020204" pitchFamily="34" charset="0"/>
              </a:rPr>
              <a:t>JOHN</a:t>
            </a:r>
          </a:p>
        </p:txBody>
      </p:sp>
      <p:sp>
        <p:nvSpPr>
          <p:cNvPr id="5" name="TextBox 4">
            <a:extLst>
              <a:ext uri="{FF2B5EF4-FFF2-40B4-BE49-F238E27FC236}">
                <a16:creationId xmlns:a16="http://schemas.microsoft.com/office/drawing/2014/main" id="{BAE4048D-F2A1-4F2F-A6A3-C02D29D6F4D0}"/>
              </a:ext>
            </a:extLst>
          </p:cNvPr>
          <p:cNvSpPr txBox="1"/>
          <p:nvPr/>
        </p:nvSpPr>
        <p:spPr>
          <a:xfrm>
            <a:off x="2911364" y="2327564"/>
            <a:ext cx="6369269" cy="584775"/>
          </a:xfrm>
          <a:prstGeom prst="rect">
            <a:avLst/>
          </a:prstGeom>
          <a:noFill/>
        </p:spPr>
        <p:txBody>
          <a:bodyPr wrap="square" rtlCol="0">
            <a:spAutoFit/>
          </a:bodyPr>
          <a:lstStyle/>
          <a:p>
            <a:pPr algn="ctr"/>
            <a:r>
              <a:rPr lang="en-US" sz="3200" dirty="0">
                <a:solidFill>
                  <a:schemeClr val="bg1"/>
                </a:solidFill>
                <a:latin typeface="Century Gothic" panose="020B0502020202020204" pitchFamily="34" charset="0"/>
              </a:rPr>
              <a:t>THE GOSPEL OF</a:t>
            </a:r>
          </a:p>
        </p:txBody>
      </p:sp>
    </p:spTree>
    <p:extLst>
      <p:ext uri="{BB962C8B-B14F-4D97-AF65-F5344CB8AC3E}">
        <p14:creationId xmlns:p14="http://schemas.microsoft.com/office/powerpoint/2010/main" val="94197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261884"/>
          </a:xfrm>
          <a:prstGeom prst="rect">
            <a:avLst/>
          </a:prstGeom>
          <a:noFill/>
          <a:ln w="9525">
            <a:noFill/>
            <a:miter lim="800000"/>
            <a:headEnd/>
            <a:tailEnd/>
          </a:ln>
        </p:spPr>
        <p:txBody>
          <a:bodyPr wrap="square">
            <a:spAutoFit/>
          </a:bodyPr>
          <a:lstStyle/>
          <a:p>
            <a:pPr marL="584200" marR="0" indent="-58420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2 	</a:t>
            </a:r>
            <a:r>
              <a:rPr lang="en-US" sz="3800" dirty="0">
                <a:solidFill>
                  <a:schemeClr val="bg1"/>
                </a:solidFill>
                <a:latin typeface="Aptos Display" panose="020B0004020202020204" pitchFamily="34" charset="0"/>
                <a:ea typeface="Cambria" panose="02040503050406030204" pitchFamily="18" charset="0"/>
              </a:rPr>
              <a:t>Judas, the betrayer, knew this place, because Jesus had often gone there with his disciples.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1B25E862-604F-25CA-887B-278A39DC6292}"/>
              </a:ext>
            </a:extLst>
          </p:cNvPr>
          <p:cNvSpPr>
            <a:spLocks noChangeArrowheads="1"/>
          </p:cNvSpPr>
          <p:nvPr/>
        </p:nvSpPr>
        <p:spPr bwMode="auto">
          <a:xfrm>
            <a:off x="228600" y="1972733"/>
            <a:ext cx="11779770" cy="4724282"/>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F31C09AC-6CDC-9A44-45DC-653E9FF81205}"/>
              </a:ext>
            </a:extLst>
          </p:cNvPr>
          <p:cNvSpPr txBox="1">
            <a:spLocks noChangeArrowheads="1"/>
          </p:cNvSpPr>
          <p:nvPr/>
        </p:nvSpPr>
        <p:spPr bwMode="auto">
          <a:xfrm>
            <a:off x="270636" y="2107018"/>
            <a:ext cx="11678982" cy="2803396"/>
          </a:xfrm>
          <a:prstGeom prst="rect">
            <a:avLst/>
          </a:prstGeom>
          <a:noFill/>
          <a:ln w="38100">
            <a:noFill/>
            <a:miter lim="800000"/>
            <a:headEnd/>
            <a:tailEnd/>
          </a:ln>
        </p:spPr>
        <p:txBody>
          <a:bodyPr wrap="square">
            <a:spAutoFit/>
          </a:bodyPr>
          <a:lstStyle/>
          <a:p>
            <a:pPr marL="469900" lvl="3" indent="-457200">
              <a:lnSpc>
                <a:spcPct val="90000"/>
              </a:lnSpc>
              <a:spcBef>
                <a:spcPts val="0"/>
              </a:spcBef>
              <a:spcAft>
                <a:spcPts val="1000"/>
              </a:spcAft>
              <a:buSzPct val="100000"/>
              <a:buFont typeface="Arial" panose="020B0604020202020204" pitchFamily="34" charset="0"/>
              <a:buChar char="•"/>
            </a:pPr>
            <a:r>
              <a:rPr lang="en-US" sz="3600" dirty="0">
                <a:solidFill>
                  <a:prstClr val="white"/>
                </a:solidFill>
                <a:latin typeface="Aptos Display" panose="020B0004020202020204" pitchFamily="34" charset="0"/>
                <a:cs typeface="Calibri Light" panose="020F0302020204030204" pitchFamily="34" charset="0"/>
              </a:rPr>
              <a:t>Following Jesus didn’t meet Judas’ expectation.</a:t>
            </a:r>
          </a:p>
          <a:p>
            <a:pPr marL="469900" lvl="3" indent="-457200">
              <a:lnSpc>
                <a:spcPct val="90000"/>
              </a:lnSpc>
              <a:spcBef>
                <a:spcPts val="0"/>
              </a:spcBef>
              <a:spcAft>
                <a:spcPts val="1000"/>
              </a:spcAft>
              <a:buSzPct val="100000"/>
              <a:buFont typeface="Arial" panose="020B0604020202020204" pitchFamily="34" charset="0"/>
              <a:buChar char="•"/>
            </a:pPr>
            <a:r>
              <a:rPr lang="en-US" sz="3600" dirty="0">
                <a:solidFill>
                  <a:prstClr val="white"/>
                </a:solidFill>
                <a:latin typeface="Aptos Display" panose="020B0004020202020204" pitchFamily="34" charset="0"/>
                <a:cs typeface="Calibri Light" panose="020F0302020204030204" pitchFamily="34" charset="0"/>
              </a:rPr>
              <a:t>Judas was not a genuine follower of Jesus.</a:t>
            </a:r>
          </a:p>
          <a:p>
            <a:pPr marL="923925" lvl="3">
              <a:lnSpc>
                <a:spcPct val="90000"/>
              </a:lnSpc>
              <a:spcBef>
                <a:spcPts val="0"/>
              </a:spcBef>
              <a:spcAft>
                <a:spcPts val="0"/>
              </a:spcAft>
              <a:buSzPct val="100000"/>
            </a:pPr>
            <a:r>
              <a:rPr lang="en-US" sz="3500" dirty="0">
                <a:solidFill>
                  <a:prstClr val="white"/>
                </a:solidFill>
                <a:latin typeface="Aptos Display" panose="020B0004020202020204" pitchFamily="34" charset="0"/>
                <a:cs typeface="Calibri Light" panose="020F0302020204030204" pitchFamily="34" charset="0"/>
              </a:rPr>
              <a:t>John 13:10: “A person who has had a bath needs only to wash his feet... you are clean, though not every one of you.” For he knew who was going to betray him.</a:t>
            </a:r>
          </a:p>
        </p:txBody>
      </p:sp>
    </p:spTree>
    <p:extLst>
      <p:ext uri="{BB962C8B-B14F-4D97-AF65-F5344CB8AC3E}">
        <p14:creationId xmlns:p14="http://schemas.microsoft.com/office/powerpoint/2010/main" val="1159048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1261884"/>
          </a:xfrm>
          <a:prstGeom prst="rect">
            <a:avLst/>
          </a:prstGeom>
          <a:noFill/>
          <a:ln w="9525">
            <a:noFill/>
            <a:miter lim="800000"/>
            <a:headEnd/>
            <a:tailEnd/>
          </a:ln>
        </p:spPr>
        <p:txBody>
          <a:bodyPr wrap="square">
            <a:spAutoFit/>
          </a:bodyPr>
          <a:lstStyle/>
          <a:p>
            <a:pPr marL="584200" marR="0" indent="-58420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2 	</a:t>
            </a:r>
            <a:r>
              <a:rPr lang="en-US" sz="3800" dirty="0">
                <a:solidFill>
                  <a:schemeClr val="bg1"/>
                </a:solidFill>
                <a:latin typeface="Aptos Display" panose="020B0004020202020204" pitchFamily="34" charset="0"/>
                <a:ea typeface="Cambria" panose="02040503050406030204" pitchFamily="18" charset="0"/>
              </a:rPr>
              <a:t>Judas, the betrayer, knew this place, because Jesus had often gone there with his disciples.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1B25E862-604F-25CA-887B-278A39DC6292}"/>
              </a:ext>
            </a:extLst>
          </p:cNvPr>
          <p:cNvSpPr>
            <a:spLocks noChangeArrowheads="1"/>
          </p:cNvSpPr>
          <p:nvPr/>
        </p:nvSpPr>
        <p:spPr bwMode="auto">
          <a:xfrm>
            <a:off x="228600" y="1972733"/>
            <a:ext cx="11779770" cy="4724282"/>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F31C09AC-6CDC-9A44-45DC-653E9FF81205}"/>
              </a:ext>
            </a:extLst>
          </p:cNvPr>
          <p:cNvSpPr txBox="1">
            <a:spLocks noChangeArrowheads="1"/>
          </p:cNvSpPr>
          <p:nvPr/>
        </p:nvSpPr>
        <p:spPr bwMode="auto">
          <a:xfrm>
            <a:off x="270636" y="2107018"/>
            <a:ext cx="11678982" cy="4476675"/>
          </a:xfrm>
          <a:prstGeom prst="rect">
            <a:avLst/>
          </a:prstGeom>
          <a:noFill/>
          <a:ln w="38100">
            <a:noFill/>
            <a:miter lim="800000"/>
            <a:headEnd/>
            <a:tailEnd/>
          </a:ln>
        </p:spPr>
        <p:txBody>
          <a:bodyPr wrap="square">
            <a:spAutoFit/>
          </a:bodyPr>
          <a:lstStyle/>
          <a:p>
            <a:pPr marL="469900" lvl="3" indent="-457200">
              <a:lnSpc>
                <a:spcPct val="90000"/>
              </a:lnSpc>
              <a:spcBef>
                <a:spcPts val="0"/>
              </a:spcBef>
              <a:spcAft>
                <a:spcPts val="1000"/>
              </a:spcAft>
              <a:buSzPct val="100000"/>
              <a:buFont typeface="Arial" panose="020B0604020202020204" pitchFamily="34" charset="0"/>
              <a:buChar char="•"/>
            </a:pPr>
            <a:r>
              <a:rPr lang="en-US" sz="3600" dirty="0">
                <a:solidFill>
                  <a:prstClr val="white"/>
                </a:solidFill>
                <a:latin typeface="Aptos Display" panose="020B0004020202020204" pitchFamily="34" charset="0"/>
                <a:cs typeface="Calibri Light" panose="020F0302020204030204" pitchFamily="34" charset="0"/>
              </a:rPr>
              <a:t>Following Jesus didn’t meet Judas’ expectation.</a:t>
            </a:r>
          </a:p>
          <a:p>
            <a:pPr marL="469900" lvl="3" indent="-457200">
              <a:lnSpc>
                <a:spcPct val="90000"/>
              </a:lnSpc>
              <a:spcBef>
                <a:spcPts val="0"/>
              </a:spcBef>
              <a:spcAft>
                <a:spcPts val="1000"/>
              </a:spcAft>
              <a:buSzPct val="100000"/>
              <a:buFont typeface="Arial" panose="020B0604020202020204" pitchFamily="34" charset="0"/>
              <a:buChar char="•"/>
            </a:pPr>
            <a:r>
              <a:rPr lang="en-US" sz="3600" dirty="0">
                <a:solidFill>
                  <a:prstClr val="white"/>
                </a:solidFill>
                <a:latin typeface="Aptos Display" panose="020B0004020202020204" pitchFamily="34" charset="0"/>
                <a:cs typeface="Calibri Light" panose="020F0302020204030204" pitchFamily="34" charset="0"/>
              </a:rPr>
              <a:t>Judas was not a genuine follower of Jesus.</a:t>
            </a:r>
          </a:p>
          <a:p>
            <a:pPr marL="469900" lvl="3" indent="-457200">
              <a:lnSpc>
                <a:spcPct val="90000"/>
              </a:lnSpc>
              <a:spcBef>
                <a:spcPts val="0"/>
              </a:spcBef>
              <a:spcAft>
                <a:spcPts val="1000"/>
              </a:spcAft>
              <a:buSzPct val="100000"/>
              <a:buFont typeface="Arial" panose="020B0604020202020204" pitchFamily="34" charset="0"/>
              <a:buChar char="•"/>
            </a:pPr>
            <a:r>
              <a:rPr lang="en-US" sz="3600" dirty="0">
                <a:solidFill>
                  <a:prstClr val="white"/>
                </a:solidFill>
                <a:latin typeface="Aptos Display" panose="020B0004020202020204" pitchFamily="34" charset="0"/>
                <a:cs typeface="Calibri Light" panose="020F0302020204030204" pitchFamily="34" charset="0"/>
              </a:rPr>
              <a:t>Though he appeared to be a authentic follower of Jesus.</a:t>
            </a:r>
          </a:p>
          <a:p>
            <a:pPr marL="923925" lvl="3">
              <a:lnSpc>
                <a:spcPct val="90000"/>
              </a:lnSpc>
              <a:spcBef>
                <a:spcPts val="0"/>
              </a:spcBef>
              <a:spcAft>
                <a:spcPts val="600"/>
              </a:spcAft>
              <a:buSzPct val="100000"/>
            </a:pPr>
            <a:r>
              <a:rPr lang="en-US" sz="3500" dirty="0">
                <a:solidFill>
                  <a:prstClr val="white"/>
                </a:solidFill>
                <a:latin typeface="Aptos Display" panose="020B0004020202020204" pitchFamily="34" charset="0"/>
                <a:cs typeface="Calibri Light" panose="020F0302020204030204" pitchFamily="34" charset="0"/>
              </a:rPr>
              <a:t>John 13:21-22: Jesus was troubled in spirit and testified, “I tell you the truth, one of you is going to betray me” (v31). </a:t>
            </a:r>
          </a:p>
          <a:p>
            <a:pPr marL="923925" lvl="3">
              <a:lnSpc>
                <a:spcPct val="90000"/>
              </a:lnSpc>
              <a:spcBef>
                <a:spcPts val="0"/>
              </a:spcBef>
              <a:spcAft>
                <a:spcPts val="0"/>
              </a:spcAft>
              <a:buSzPct val="100000"/>
            </a:pPr>
            <a:r>
              <a:rPr lang="en-US" sz="3500" dirty="0">
                <a:solidFill>
                  <a:prstClr val="white"/>
                </a:solidFill>
                <a:latin typeface="Aptos Display" panose="020B0004020202020204" pitchFamily="34" charset="0"/>
                <a:cs typeface="Calibri Light" panose="020F0302020204030204" pitchFamily="34" charset="0"/>
              </a:rPr>
              <a:t>His disciples stared at one another, at a loss to know which of them he meant (v32).</a:t>
            </a:r>
          </a:p>
          <a:p>
            <a:pPr marL="923925" lvl="3">
              <a:lnSpc>
                <a:spcPct val="90000"/>
              </a:lnSpc>
              <a:spcBef>
                <a:spcPts val="0"/>
              </a:spcBef>
              <a:spcAft>
                <a:spcPts val="0"/>
              </a:spcAft>
              <a:buSzPct val="100000"/>
            </a:pPr>
            <a:endParaRPr lang="en-US" sz="3500" dirty="0">
              <a:solidFill>
                <a:prstClr val="white"/>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1451853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600986"/>
          </a:xfrm>
          <a:prstGeom prst="rect">
            <a:avLst/>
          </a:prstGeom>
          <a:noFill/>
          <a:ln w="9525">
            <a:noFill/>
            <a:miter lim="800000"/>
            <a:headEnd/>
            <a:tailEnd/>
          </a:ln>
        </p:spPr>
        <p:txBody>
          <a:bodyPr wrap="square">
            <a:spAutoFit/>
          </a:bodyPr>
          <a:lstStyle/>
          <a:p>
            <a:pPr marL="584200" marR="0" indent="-58420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2 	</a:t>
            </a:r>
            <a:r>
              <a:rPr lang="en-US" sz="3800" dirty="0">
                <a:solidFill>
                  <a:schemeClr val="bg1"/>
                </a:solidFill>
                <a:latin typeface="Aptos Display" panose="020B0004020202020204" pitchFamily="34" charset="0"/>
                <a:ea typeface="Cambria" panose="02040503050406030204" pitchFamily="18" charset="0"/>
              </a:rPr>
              <a:t>Judas, the betrayer, knew this place, because Jesus had often gone there with his disciples. </a:t>
            </a:r>
          </a:p>
          <a:p>
            <a:pPr marL="584200" marR="0" indent="-58420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3 	</a:t>
            </a:r>
            <a:r>
              <a:rPr lang="en-US" sz="3800" dirty="0">
                <a:solidFill>
                  <a:schemeClr val="bg1"/>
                </a:solidFill>
                <a:latin typeface="Aptos Display" panose="020B0004020202020204" pitchFamily="34" charset="0"/>
                <a:ea typeface="Cambria" panose="02040503050406030204" pitchFamily="18" charset="0"/>
              </a:rPr>
              <a:t>The leading priests and Pharisees had given Judas a detachment of Roman soldiers and Temple guards to accompany him. Now with blazing torches, lanterns, and weapons, they arrived at the olive grove. </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Tree>
    <p:extLst>
      <p:ext uri="{BB962C8B-B14F-4D97-AF65-F5344CB8AC3E}">
        <p14:creationId xmlns:p14="http://schemas.microsoft.com/office/powerpoint/2010/main" val="2077360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1945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677108"/>
          </a:xfrm>
          <a:prstGeom prst="rect">
            <a:avLst/>
          </a:prstGeom>
          <a:noFill/>
          <a:ln w="9525">
            <a:noFill/>
            <a:miter lim="800000"/>
            <a:headEnd/>
            <a:tailEnd/>
          </a:ln>
        </p:spPr>
        <p:txBody>
          <a:bodyPr wrap="square">
            <a:spAutoFit/>
          </a:bodyPr>
          <a:lstStyle/>
          <a:p>
            <a:pPr marL="584200" marR="0" indent="-58420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4 	</a:t>
            </a:r>
            <a:r>
              <a:rPr lang="en-US" sz="3800" dirty="0">
                <a:solidFill>
                  <a:schemeClr val="bg1"/>
                </a:solidFill>
                <a:latin typeface="Aptos Display" panose="020B0004020202020204" pitchFamily="34" charset="0"/>
                <a:ea typeface="Cambria" panose="02040503050406030204" pitchFamily="18" charset="0"/>
              </a:rPr>
              <a:t>Jesus fully realized all that was going to happen to him.</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FB16D595-1BBD-33EE-1610-91DE7353096C}"/>
              </a:ext>
            </a:extLst>
          </p:cNvPr>
          <p:cNvSpPr>
            <a:spLocks noChangeArrowheads="1"/>
          </p:cNvSpPr>
          <p:nvPr/>
        </p:nvSpPr>
        <p:spPr bwMode="auto">
          <a:xfrm>
            <a:off x="497854" y="2567421"/>
            <a:ext cx="11255816" cy="1914427"/>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6F3429C9-5E42-4D77-1541-93009B449744}"/>
              </a:ext>
            </a:extLst>
          </p:cNvPr>
          <p:cNvSpPr txBox="1">
            <a:spLocks noChangeArrowheads="1"/>
          </p:cNvSpPr>
          <p:nvPr/>
        </p:nvSpPr>
        <p:spPr bwMode="auto">
          <a:xfrm>
            <a:off x="537189" y="2666302"/>
            <a:ext cx="11159511" cy="1674626"/>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prstClr val="white"/>
                </a:solidFill>
                <a:latin typeface="Aptos Display" panose="020B0004020202020204" pitchFamily="34" charset="0"/>
                <a:cs typeface="Calibri Light" panose="020F0302020204030204" pitchFamily="34" charset="0"/>
              </a:rPr>
              <a:t>Matthew 26:39: “My Father! If it is possible, let this cup of suffering be taken away from me. Yet I want your will to be done, not mine” </a:t>
            </a:r>
            <a:endParaRPr lang="en-US" sz="3800" dirty="0">
              <a:solidFill>
                <a:schemeClr val="bg1"/>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96124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677108"/>
          </a:xfrm>
          <a:prstGeom prst="rect">
            <a:avLst/>
          </a:prstGeom>
          <a:noFill/>
          <a:ln w="9525">
            <a:noFill/>
            <a:miter lim="800000"/>
            <a:headEnd/>
            <a:tailEnd/>
          </a:ln>
        </p:spPr>
        <p:txBody>
          <a:bodyPr wrap="square">
            <a:spAutoFit/>
          </a:bodyPr>
          <a:lstStyle/>
          <a:p>
            <a:pPr marL="584200" marR="0" indent="-58420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4 	</a:t>
            </a:r>
            <a:r>
              <a:rPr lang="en-US" sz="3800" dirty="0">
                <a:solidFill>
                  <a:schemeClr val="bg1"/>
                </a:solidFill>
                <a:latin typeface="Aptos Display" panose="020B0004020202020204" pitchFamily="34" charset="0"/>
                <a:ea typeface="Cambria" panose="02040503050406030204" pitchFamily="18" charset="0"/>
              </a:rPr>
              <a:t>Jesus fully realized all that was going to happen to him</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FB16D595-1BBD-33EE-1610-91DE7353096C}"/>
              </a:ext>
            </a:extLst>
          </p:cNvPr>
          <p:cNvSpPr>
            <a:spLocks noChangeArrowheads="1"/>
          </p:cNvSpPr>
          <p:nvPr/>
        </p:nvSpPr>
        <p:spPr bwMode="auto">
          <a:xfrm>
            <a:off x="497854" y="2567421"/>
            <a:ext cx="11255816" cy="1914427"/>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6F3429C9-5E42-4D77-1541-93009B449744}"/>
              </a:ext>
            </a:extLst>
          </p:cNvPr>
          <p:cNvSpPr txBox="1">
            <a:spLocks noChangeArrowheads="1"/>
          </p:cNvSpPr>
          <p:nvPr/>
        </p:nvSpPr>
        <p:spPr bwMode="auto">
          <a:xfrm>
            <a:off x="537189" y="2666302"/>
            <a:ext cx="11159511" cy="1674626"/>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800" dirty="0">
                <a:solidFill>
                  <a:prstClr val="white"/>
                </a:solidFill>
                <a:latin typeface="Aptos Display" panose="020B0004020202020204" pitchFamily="34" charset="0"/>
                <a:cs typeface="Calibri Light" panose="020F0302020204030204" pitchFamily="34" charset="0"/>
              </a:rPr>
              <a:t>John 12:27: “Now my soul is deeply troubled. Should I pray, ‘Father, save me from this hour’? No, it was for this very reason I came.” </a:t>
            </a:r>
            <a:endParaRPr lang="en-US" sz="3800" dirty="0">
              <a:solidFill>
                <a:schemeClr val="bg1"/>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2907654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21159-B29E-ADB7-A1BC-63A2234F4AB3}"/>
            </a:ext>
          </a:extLst>
        </p:cNvPr>
        <p:cNvGrpSpPr/>
        <p:nvPr/>
      </p:nvGrpSpPr>
      <p:grpSpPr>
        <a:xfrm>
          <a:off x="0" y="0"/>
          <a:ext cx="0" cy="0"/>
          <a:chOff x="0" y="0"/>
          <a:chExt cx="0" cy="0"/>
        </a:xfrm>
      </p:grpSpPr>
      <p:sp>
        <p:nvSpPr>
          <p:cNvPr id="19458" name="Text Box 8">
            <a:extLst>
              <a:ext uri="{FF2B5EF4-FFF2-40B4-BE49-F238E27FC236}">
                <a16:creationId xmlns:a16="http://schemas.microsoft.com/office/drawing/2014/main" id="{BEA1906B-A729-7902-14E1-1745A4B34FBC}"/>
              </a:ext>
            </a:extLst>
          </p:cNvPr>
          <p:cNvSpPr txBox="1">
            <a:spLocks noChangeArrowheads="1"/>
          </p:cNvSpPr>
          <p:nvPr/>
        </p:nvSpPr>
        <p:spPr bwMode="auto">
          <a:xfrm>
            <a:off x="304800" y="1295401"/>
            <a:ext cx="11537430" cy="3600986"/>
          </a:xfrm>
          <a:prstGeom prst="rect">
            <a:avLst/>
          </a:prstGeom>
          <a:noFill/>
          <a:ln w="9525">
            <a:noFill/>
            <a:miter lim="800000"/>
            <a:headEnd/>
            <a:tailEnd/>
          </a:ln>
        </p:spPr>
        <p:txBody>
          <a:bodyPr wrap="square">
            <a:spAutoFit/>
          </a:bodyPr>
          <a:lstStyle/>
          <a:p>
            <a:pPr marL="576263" marR="0" indent="-561975">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4 	</a:t>
            </a:r>
            <a:r>
              <a:rPr lang="en-US" sz="3800" dirty="0">
                <a:solidFill>
                  <a:schemeClr val="bg1"/>
                </a:solidFill>
                <a:latin typeface="Aptos Display" panose="020B0004020202020204" pitchFamily="34" charset="0"/>
                <a:ea typeface="Cambria" panose="02040503050406030204" pitchFamily="18" charset="0"/>
              </a:rPr>
              <a:t>Jesus fully realized all that was going to happen to him, so he stepped forward to meet them. “Who are you looking for?” he asked. </a:t>
            </a:r>
          </a:p>
          <a:p>
            <a:pPr marL="579438" marR="0" indent="-565150">
              <a:spcBef>
                <a:spcPts val="0"/>
              </a:spcBef>
              <a:spcAft>
                <a:spcPts val="0"/>
              </a:spcAft>
            </a:pPr>
            <a:r>
              <a:rPr lang="en-US" sz="3800" baseline="30000" dirty="0">
                <a:solidFill>
                  <a:schemeClr val="bg1"/>
                </a:solidFill>
                <a:latin typeface="Aptos Display" panose="020B0004020202020204" pitchFamily="34" charset="0"/>
                <a:ea typeface="Cambria" panose="02040503050406030204" pitchFamily="18" charset="0"/>
              </a:rPr>
              <a:t>5 	</a:t>
            </a:r>
            <a:r>
              <a:rPr lang="en-US" sz="3800" dirty="0">
                <a:solidFill>
                  <a:schemeClr val="bg1"/>
                </a:solidFill>
                <a:latin typeface="Aptos Display" panose="020B0004020202020204" pitchFamily="34" charset="0"/>
                <a:ea typeface="Cambria" panose="02040503050406030204" pitchFamily="18" charset="0"/>
              </a:rPr>
              <a:t>“Jesus the Nazarene,” they replied. </a:t>
            </a:r>
          </a:p>
          <a:p>
            <a:pPr marL="579438" marR="0" indent="-565150">
              <a:spcBef>
                <a:spcPts val="0"/>
              </a:spcBef>
              <a:spcAft>
                <a:spcPts val="0"/>
              </a:spcAft>
            </a:pPr>
            <a:r>
              <a:rPr lang="en-US" sz="3800" dirty="0">
                <a:solidFill>
                  <a:schemeClr val="bg1"/>
                </a:solidFill>
                <a:latin typeface="Aptos Display" panose="020B0004020202020204" pitchFamily="34" charset="0"/>
                <a:ea typeface="Cambria" panose="02040503050406030204" pitchFamily="18" charset="0"/>
              </a:rPr>
              <a:t>	“</a:t>
            </a:r>
            <a:r>
              <a:rPr lang="en-US" sz="3800" cap="small" dirty="0">
                <a:solidFill>
                  <a:schemeClr val="bg1"/>
                </a:solidFill>
                <a:latin typeface="Aptos Display" panose="020B0004020202020204" pitchFamily="34" charset="0"/>
                <a:ea typeface="Cambria" panose="02040503050406030204" pitchFamily="18" charset="0"/>
              </a:rPr>
              <a:t>I AM</a:t>
            </a:r>
            <a:r>
              <a:rPr lang="en-US" sz="3800" dirty="0">
                <a:solidFill>
                  <a:schemeClr val="bg1"/>
                </a:solidFill>
                <a:latin typeface="Aptos Display" panose="020B0004020202020204" pitchFamily="34" charset="0"/>
                <a:ea typeface="Cambria" panose="02040503050406030204" pitchFamily="18" charset="0"/>
              </a:rPr>
              <a:t> he,” Jesus said. (Judas, who betrayed him, was standing with them.)</a:t>
            </a:r>
          </a:p>
        </p:txBody>
      </p:sp>
      <p:sp>
        <p:nvSpPr>
          <p:cNvPr id="8" name="TextBox 7">
            <a:extLst>
              <a:ext uri="{FF2B5EF4-FFF2-40B4-BE49-F238E27FC236}">
                <a16:creationId xmlns:a16="http://schemas.microsoft.com/office/drawing/2014/main" id="{AC72FCDD-BBA4-8790-A6FB-406870A56A20}"/>
              </a:ext>
            </a:extLst>
          </p:cNvPr>
          <p:cNvSpPr txBox="1"/>
          <p:nvPr/>
        </p:nvSpPr>
        <p:spPr>
          <a:xfrm>
            <a:off x="228600" y="5"/>
            <a:ext cx="10972800" cy="1323439"/>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0" dirty="0">
                <a:solidFill>
                  <a:prstClr val="white"/>
                </a:solidFill>
                <a:latin typeface="Aptos Display" panose="020B0004020202020204" pitchFamily="34" charset="0"/>
                <a:cs typeface="Arial" charset="0"/>
              </a:rPr>
              <a:t>JOHN 18</a:t>
            </a:r>
            <a:endParaRPr kumimoji="0" lang="en-US" sz="4400" u="none" strike="noStrike" kern="1200" spc="0" normalizeH="0" baseline="0" noProof="0" dirty="0">
              <a:ln>
                <a:noFill/>
              </a:ln>
              <a:solidFill>
                <a:prstClr val="white"/>
              </a:solidFill>
              <a:effectLst/>
              <a:uLnTx/>
              <a:uFillTx/>
              <a:latin typeface="Aptos Display" panose="020B0004020202020204" pitchFamily="34" charset="0"/>
              <a:cs typeface="Arial" charset="0"/>
            </a:endParaRPr>
          </a:p>
        </p:txBody>
      </p:sp>
      <p:sp>
        <p:nvSpPr>
          <p:cNvPr id="2" name="Rectangle 1">
            <a:extLst>
              <a:ext uri="{FF2B5EF4-FFF2-40B4-BE49-F238E27FC236}">
                <a16:creationId xmlns:a16="http://schemas.microsoft.com/office/drawing/2014/main" id="{1B6C9CCE-524C-6BB1-731C-3BEB53828541}"/>
              </a:ext>
            </a:extLst>
          </p:cNvPr>
          <p:cNvSpPr>
            <a:spLocks noChangeArrowheads="1"/>
          </p:cNvSpPr>
          <p:nvPr/>
        </p:nvSpPr>
        <p:spPr bwMode="auto">
          <a:xfrm>
            <a:off x="352093" y="4865028"/>
            <a:ext cx="11486012" cy="1819554"/>
          </a:xfrm>
          <a:prstGeom prst="rect">
            <a:avLst/>
          </a:prstGeom>
          <a:solidFill>
            <a:schemeClr val="tx2">
              <a:lumMod val="50000"/>
            </a:schemeClr>
          </a:solidFill>
          <a:ln w="38100">
            <a:solidFill>
              <a:schemeClr val="tx2">
                <a:lumMod val="60000"/>
                <a:lumOff val="40000"/>
              </a:schemeClr>
            </a:solidFill>
            <a:round/>
            <a:headEnd/>
            <a:tailEnd/>
          </a:ln>
        </p:spPr>
        <p:txBody>
          <a:bodyPr/>
          <a:lstStyle/>
          <a:p>
            <a:pPr algn="ctr" eaLnBrk="0" fontAlgn="auto" hangingPunct="0">
              <a:spcBef>
                <a:spcPts val="0"/>
              </a:spcBef>
              <a:spcAft>
                <a:spcPts val="0"/>
              </a:spcAft>
              <a:defRPr/>
            </a:pPr>
            <a:endParaRPr lang="en-US" sz="3800" kern="0">
              <a:solidFill>
                <a:sysClr val="windowText" lastClr="000000"/>
              </a:solidFill>
              <a:latin typeface="Calibri"/>
              <a:ea typeface="+mn-ea"/>
            </a:endParaRPr>
          </a:p>
        </p:txBody>
      </p:sp>
      <p:sp>
        <p:nvSpPr>
          <p:cNvPr id="3" name="TextBox 2">
            <a:extLst>
              <a:ext uri="{FF2B5EF4-FFF2-40B4-BE49-F238E27FC236}">
                <a16:creationId xmlns:a16="http://schemas.microsoft.com/office/drawing/2014/main" id="{5B2A5DDC-8925-4CB5-B6B6-4C02272A8543}"/>
              </a:ext>
            </a:extLst>
          </p:cNvPr>
          <p:cNvSpPr txBox="1">
            <a:spLocks noChangeArrowheads="1"/>
          </p:cNvSpPr>
          <p:nvPr/>
        </p:nvSpPr>
        <p:spPr bwMode="auto">
          <a:xfrm>
            <a:off x="391429" y="4963907"/>
            <a:ext cx="11387737" cy="1591333"/>
          </a:xfrm>
          <a:prstGeom prst="rect">
            <a:avLst/>
          </a:prstGeom>
          <a:noFill/>
          <a:ln w="38100">
            <a:noFill/>
            <a:miter lim="800000"/>
            <a:headEnd/>
            <a:tailEnd/>
          </a:ln>
        </p:spPr>
        <p:txBody>
          <a:bodyPr wrap="square">
            <a:spAutoFit/>
          </a:bodyPr>
          <a:lstStyle/>
          <a:p>
            <a:pPr marL="12700" lvl="3">
              <a:lnSpc>
                <a:spcPct val="90000"/>
              </a:lnSpc>
              <a:spcBef>
                <a:spcPts val="0"/>
              </a:spcBef>
              <a:spcAft>
                <a:spcPts val="600"/>
              </a:spcAft>
              <a:buSzPct val="100000"/>
            </a:pPr>
            <a:r>
              <a:rPr lang="en-US" sz="3600" dirty="0">
                <a:solidFill>
                  <a:prstClr val="white"/>
                </a:solidFill>
                <a:latin typeface="Aptos Display" panose="020B0004020202020204" pitchFamily="34" charset="0"/>
                <a:cs typeface="Calibri Light" panose="020F0302020204030204" pitchFamily="34" charset="0"/>
              </a:rPr>
              <a:t>Luke 22: 47-48: ‘He approached Jesus to kiss him, but Jesus asked him, “Judas, are you betraying the Son of Man with a kiss?”’ </a:t>
            </a:r>
            <a:endParaRPr lang="en-US" sz="3600" dirty="0">
              <a:solidFill>
                <a:schemeClr val="bg1"/>
              </a:solidFill>
              <a:latin typeface="Aptos Display"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4220014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2318</Words>
  <Application>Microsoft Office PowerPoint</Application>
  <PresentationFormat>Widescreen</PresentationFormat>
  <Paragraphs>235</Paragraphs>
  <Slides>33</Slides>
  <Notes>33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ＭＳ Ｐゴシック</vt:lpstr>
      <vt:lpstr>Aptos</vt:lpstr>
      <vt:lpstr>Aptos Display</vt:lpstr>
      <vt:lpstr>Arial</vt:lpstr>
      <vt:lpstr>Calibri</vt:lpstr>
      <vt:lpstr>Calibri Light</vt:lpstr>
      <vt:lpstr>Cambria</vt:lpstr>
      <vt:lpstr>Century Gothic</vt:lpstr>
      <vt:lpstr>Office Theme</vt:lpstr>
      <vt:lpstr>JOHN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JOHN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2024-08-19T19:03:37Z</dcterms:created>
  <dcterms:modified xsi:type="dcterms:W3CDTF">2024-08-19T19:03:52Z</dcterms:modified>
</cp:coreProperties>
</file>