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3"/>
  </p:notesMasterIdLst>
  <p:sldIdLst>
    <p:sldId id="1273" r:id="rId2"/>
    <p:sldId id="7511" r:id="rId3"/>
    <p:sldId id="7516" r:id="rId4"/>
    <p:sldId id="7517" r:id="rId5"/>
    <p:sldId id="7518" r:id="rId6"/>
    <p:sldId id="7519" r:id="rId7"/>
    <p:sldId id="7520" r:id="rId8"/>
    <p:sldId id="7521" r:id="rId9"/>
    <p:sldId id="7522" r:id="rId10"/>
    <p:sldId id="7523" r:id="rId11"/>
    <p:sldId id="7524" r:id="rId12"/>
    <p:sldId id="7525" r:id="rId13"/>
    <p:sldId id="7526" r:id="rId14"/>
    <p:sldId id="7527" r:id="rId15"/>
    <p:sldId id="7528" r:id="rId16"/>
    <p:sldId id="7529" r:id="rId17"/>
    <p:sldId id="7531" r:id="rId18"/>
    <p:sldId id="7532" r:id="rId19"/>
    <p:sldId id="7533" r:id="rId20"/>
    <p:sldId id="7534" r:id="rId21"/>
    <p:sldId id="7535" r:id="rId22"/>
    <p:sldId id="7536" r:id="rId23"/>
    <p:sldId id="7538" r:id="rId24"/>
    <p:sldId id="7537" r:id="rId25"/>
    <p:sldId id="7539" r:id="rId26"/>
    <p:sldId id="7541" r:id="rId27"/>
    <p:sldId id="7540" r:id="rId28"/>
    <p:sldId id="7542" r:id="rId29"/>
    <p:sldId id="7544" r:id="rId30"/>
    <p:sldId id="7547" r:id="rId31"/>
    <p:sldId id="7545" r:id="rId32"/>
    <p:sldId id="7543" r:id="rId33"/>
    <p:sldId id="7548" r:id="rId34"/>
    <p:sldId id="7546" r:id="rId35"/>
    <p:sldId id="7551" r:id="rId36"/>
    <p:sldId id="7550" r:id="rId37"/>
    <p:sldId id="7552" r:id="rId38"/>
    <p:sldId id="7553" r:id="rId39"/>
    <p:sldId id="7554" r:id="rId40"/>
    <p:sldId id="7555" r:id="rId41"/>
    <p:sldId id="6665" r:id="rId42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46" autoAdjust="0"/>
    <p:restoredTop sz="90476" autoAdjust="0"/>
  </p:normalViewPr>
  <p:slideViewPr>
    <p:cSldViewPr>
      <p:cViewPr varScale="1">
        <p:scale>
          <a:sx n="80" d="100"/>
          <a:sy n="80" d="100"/>
        </p:scale>
        <p:origin x="68" y="24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92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17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553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755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82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042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753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823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408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530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684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60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998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402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622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178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6619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413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14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637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541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515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68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1686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1077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438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490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120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4003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447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471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67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30171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9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8008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085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80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94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43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5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535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9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When God </a:t>
            </a:r>
            <a:r>
              <a:rPr lang="en-US" sz="7200">
                <a:ea typeface="ＭＳ Ｐゴシック" pitchFamily="34" charset="-128"/>
              </a:rPr>
              <a:t>Says “No”</a:t>
            </a:r>
            <a:endParaRPr lang="en-US" sz="7200" dirty="0">
              <a:ea typeface="ＭＳ Ｐゴシック" pitchFamily="34" charset="-128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2 Samuel 7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88030"/>
            <a:ext cx="3539067" cy="535531"/>
          </a:xfrm>
        </p:spPr>
        <p:txBody>
          <a:bodyPr/>
          <a:lstStyle/>
          <a:p>
            <a:r>
              <a:rPr lang="en-US" dirty="0"/>
              <a:t>2 Samuel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“Now go and say to my servant David,</a:t>
            </a:r>
          </a:p>
          <a:p>
            <a:r>
              <a:rPr lang="en-US" dirty="0"/>
              <a:t>‘This is what Yahweh of Heaven’s Armies has declared:</a:t>
            </a:r>
          </a:p>
          <a:p>
            <a:r>
              <a:rPr lang="en-US" i="1" u="sng" dirty="0"/>
              <a:t>I</a:t>
            </a:r>
            <a:r>
              <a:rPr lang="en-US" dirty="0"/>
              <a:t> took you from tending sheep in the pasture and selected you to be the leader of </a:t>
            </a:r>
            <a:r>
              <a:rPr lang="en-US" i="1" u="sng" dirty="0"/>
              <a:t>my</a:t>
            </a:r>
            <a:r>
              <a:rPr lang="en-US" dirty="0"/>
              <a:t> people Israel.</a:t>
            </a:r>
          </a:p>
          <a:p>
            <a:r>
              <a:rPr lang="en-US" baseline="30000" dirty="0"/>
              <a:t>9 </a:t>
            </a:r>
            <a:r>
              <a:rPr lang="en-US" i="1" u="sng" dirty="0"/>
              <a:t>I</a:t>
            </a:r>
            <a:r>
              <a:rPr lang="en-US" dirty="0"/>
              <a:t> have been with you wherever you have gone, </a:t>
            </a:r>
          </a:p>
          <a:p>
            <a:r>
              <a:rPr lang="en-US" dirty="0"/>
              <a:t>and </a:t>
            </a:r>
            <a:r>
              <a:rPr lang="en-US" i="1" u="sng" dirty="0"/>
              <a:t>I</a:t>
            </a:r>
            <a:r>
              <a:rPr lang="en-US" dirty="0"/>
              <a:t> have destroyed all your enemies </a:t>
            </a:r>
            <a:br>
              <a:rPr lang="en-US" dirty="0"/>
            </a:br>
            <a:r>
              <a:rPr lang="en-US" dirty="0"/>
              <a:t>before your eyes.</a:t>
            </a:r>
          </a:p>
        </p:txBody>
      </p:sp>
    </p:spTree>
    <p:extLst>
      <p:ext uri="{BB962C8B-B14F-4D97-AF65-F5344CB8AC3E}">
        <p14:creationId xmlns:p14="http://schemas.microsoft.com/office/powerpoint/2010/main" val="36105493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88030"/>
            <a:ext cx="3539067" cy="535531"/>
          </a:xfrm>
        </p:spPr>
        <p:txBody>
          <a:bodyPr/>
          <a:lstStyle/>
          <a:p>
            <a:r>
              <a:rPr lang="en-US" dirty="0"/>
              <a:t>2 Samuel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Now I will make </a:t>
            </a:r>
            <a:r>
              <a:rPr lang="en-US" u="sng" dirty="0"/>
              <a:t>your name</a:t>
            </a:r>
            <a:r>
              <a:rPr lang="en-US" dirty="0"/>
              <a:t> as famous </a:t>
            </a:r>
            <a:br>
              <a:rPr lang="en-US" dirty="0"/>
            </a:br>
            <a:r>
              <a:rPr lang="en-US" dirty="0"/>
              <a:t>as anyone who has ever lived on the earth!</a:t>
            </a:r>
          </a:p>
          <a:p>
            <a:r>
              <a:rPr lang="en-US" baseline="30000" dirty="0"/>
              <a:t>10 </a:t>
            </a:r>
            <a:r>
              <a:rPr lang="en-US" dirty="0"/>
              <a:t>And I will provide a homeland </a:t>
            </a:r>
            <a:br>
              <a:rPr lang="en-US" dirty="0"/>
            </a:br>
            <a:r>
              <a:rPr lang="en-US" dirty="0"/>
              <a:t>for </a:t>
            </a:r>
            <a:r>
              <a:rPr lang="en-US" u="sng" dirty="0"/>
              <a:t>my people Israel</a:t>
            </a:r>
            <a:r>
              <a:rPr lang="en-US" dirty="0"/>
              <a:t>,</a:t>
            </a:r>
          </a:p>
          <a:p>
            <a:r>
              <a:rPr lang="en-US" dirty="0"/>
              <a:t>planting them in a secure place </a:t>
            </a:r>
            <a:br>
              <a:rPr lang="en-US" dirty="0"/>
            </a:br>
            <a:r>
              <a:rPr lang="en-US" dirty="0"/>
              <a:t>where they will </a:t>
            </a:r>
            <a:r>
              <a:rPr lang="en-US" u="sng" dirty="0"/>
              <a:t>never be disturbed</a:t>
            </a:r>
            <a:r>
              <a:rPr lang="en-US" dirty="0"/>
              <a:t>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D7705692-A4A0-3D3F-D95F-A71B20084D20}"/>
              </a:ext>
            </a:extLst>
          </p:cNvPr>
          <p:cNvSpPr/>
          <p:nvPr/>
        </p:nvSpPr>
        <p:spPr bwMode="auto">
          <a:xfrm>
            <a:off x="7631641" y="1257300"/>
            <a:ext cx="2324100" cy="12834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promise to David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(v. 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48E973E-5C63-7E6F-A816-C799ACAC0AD5}"/>
              </a:ext>
            </a:extLst>
          </p:cNvPr>
          <p:cNvSpPr/>
          <p:nvPr/>
        </p:nvSpPr>
        <p:spPr bwMode="auto">
          <a:xfrm>
            <a:off x="7631641" y="2717072"/>
            <a:ext cx="2324100" cy="12834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promise to Israel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(v. 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841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88030"/>
            <a:ext cx="3539067" cy="535531"/>
          </a:xfrm>
        </p:spPr>
        <p:txBody>
          <a:bodyPr/>
          <a:lstStyle/>
          <a:p>
            <a:r>
              <a:rPr lang="en-US" dirty="0"/>
              <a:t>2 Samuel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Furthermore, Yahweh declares that </a:t>
            </a:r>
            <a:br>
              <a:rPr lang="en-US" dirty="0"/>
            </a:br>
            <a:r>
              <a:rPr lang="en-US" u="sng" dirty="0"/>
              <a:t>he will make a house for you</a:t>
            </a:r>
            <a:r>
              <a:rPr lang="en-US" dirty="0"/>
              <a:t>—a dynasty of kings!</a:t>
            </a:r>
          </a:p>
          <a:p>
            <a:r>
              <a:rPr lang="en-US" baseline="30000" dirty="0"/>
              <a:t>12 </a:t>
            </a:r>
            <a:r>
              <a:rPr lang="en-US" dirty="0"/>
              <a:t>For when you die </a:t>
            </a:r>
            <a:br>
              <a:rPr lang="en-US" dirty="0"/>
            </a:br>
            <a:r>
              <a:rPr lang="en-US" dirty="0"/>
              <a:t>and are buried with your ancestors,</a:t>
            </a:r>
          </a:p>
          <a:p>
            <a:r>
              <a:rPr lang="en-US" dirty="0"/>
              <a:t>I will raise up </a:t>
            </a:r>
            <a:r>
              <a:rPr lang="en-US" u="sng" dirty="0"/>
              <a:t>one of your descendants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your own offspring, </a:t>
            </a:r>
            <a:br>
              <a:rPr lang="en-US" dirty="0"/>
            </a:br>
            <a:r>
              <a:rPr lang="en-US" dirty="0"/>
              <a:t>and I will make his kingdom strong.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89E1E89-3F84-C3FB-E4A9-F95C8BEB15FC}"/>
              </a:ext>
            </a:extLst>
          </p:cNvPr>
          <p:cNvSpPr/>
          <p:nvPr/>
        </p:nvSpPr>
        <p:spPr bwMode="auto">
          <a:xfrm>
            <a:off x="1422400" y="4953000"/>
            <a:ext cx="7315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promise about David’s descendant(s)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7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88030"/>
            <a:ext cx="3539067" cy="535531"/>
          </a:xfrm>
        </p:spPr>
        <p:txBody>
          <a:bodyPr/>
          <a:lstStyle/>
          <a:p>
            <a:r>
              <a:rPr lang="en-US" dirty="0"/>
              <a:t>2 Samuel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13 </a:t>
            </a:r>
            <a:r>
              <a:rPr lang="en-US" u="sng" dirty="0"/>
              <a:t>He is the one who will build a house</a:t>
            </a:r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a temple—for my name.</a:t>
            </a:r>
          </a:p>
          <a:p>
            <a:r>
              <a:rPr lang="en-US" dirty="0"/>
              <a:t>And I will secure his royal throne forever.</a:t>
            </a:r>
          </a:p>
          <a:p>
            <a:r>
              <a:rPr lang="en-US" baseline="30000" dirty="0"/>
              <a:t>14 </a:t>
            </a:r>
            <a:r>
              <a:rPr lang="en-US" dirty="0"/>
              <a:t>I will be his father, and he will be my son.</a:t>
            </a:r>
          </a:p>
          <a:p>
            <a:r>
              <a:rPr lang="en-US" dirty="0"/>
              <a:t>If he sins, I will correct and discipline him </a:t>
            </a:r>
            <a:br>
              <a:rPr lang="en-US" dirty="0"/>
            </a:br>
            <a:r>
              <a:rPr lang="en-US" dirty="0"/>
              <a:t>with the rod, like any father would do.</a:t>
            </a:r>
          </a:p>
          <a:p>
            <a:r>
              <a:rPr lang="en-US" baseline="30000" dirty="0"/>
              <a:t>15 </a:t>
            </a:r>
            <a:r>
              <a:rPr lang="en-US" dirty="0"/>
              <a:t>But my favor will not be taken from him as I took it from Saul, whom I removed from your sight.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FF5BBEED-7EC1-744F-0773-604002A8F0ED}"/>
              </a:ext>
            </a:extLst>
          </p:cNvPr>
          <p:cNvSpPr/>
          <p:nvPr/>
        </p:nvSpPr>
        <p:spPr bwMode="auto">
          <a:xfrm>
            <a:off x="1422400" y="4953000"/>
            <a:ext cx="7315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promise about David’s descendant(s)</a:t>
            </a:r>
          </a:p>
        </p:txBody>
      </p:sp>
    </p:spTree>
    <p:extLst>
      <p:ext uri="{BB962C8B-B14F-4D97-AF65-F5344CB8AC3E}">
        <p14:creationId xmlns:p14="http://schemas.microsoft.com/office/powerpoint/2010/main" val="1295855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88030"/>
            <a:ext cx="3539067" cy="535531"/>
          </a:xfrm>
        </p:spPr>
        <p:txBody>
          <a:bodyPr/>
          <a:lstStyle/>
          <a:p>
            <a:r>
              <a:rPr lang="en-US" dirty="0"/>
              <a:t>2 Samuel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Your house and your kingdom will continue before me for all time,</a:t>
            </a:r>
          </a:p>
          <a:p>
            <a:r>
              <a:rPr lang="en-US" dirty="0"/>
              <a:t>and your throne will be secure forever.’”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D5A9CF28-BCC8-758D-6528-1EAACEAD0966}"/>
              </a:ext>
            </a:extLst>
          </p:cNvPr>
          <p:cNvSpPr/>
          <p:nvPr/>
        </p:nvSpPr>
        <p:spPr bwMode="auto">
          <a:xfrm>
            <a:off x="1422400" y="4953000"/>
            <a:ext cx="7315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promise about David’s descendant(s)</a:t>
            </a:r>
          </a:p>
        </p:txBody>
      </p:sp>
    </p:spTree>
    <p:extLst>
      <p:ext uri="{BB962C8B-B14F-4D97-AF65-F5344CB8AC3E}">
        <p14:creationId xmlns:p14="http://schemas.microsoft.com/office/powerpoint/2010/main" val="42848490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88030"/>
            <a:ext cx="3539067" cy="535531"/>
          </a:xfrm>
        </p:spPr>
        <p:txBody>
          <a:bodyPr/>
          <a:lstStyle/>
          <a:p>
            <a:r>
              <a:rPr lang="en-US" dirty="0"/>
              <a:t>2 Samuel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Then King David went in </a:t>
            </a:r>
            <a:br>
              <a:rPr lang="en-US" dirty="0"/>
            </a:br>
            <a:r>
              <a:rPr lang="en-US" dirty="0"/>
              <a:t>and sat before Yahweh and prayed,</a:t>
            </a:r>
          </a:p>
          <a:p>
            <a:r>
              <a:rPr lang="en-US" dirty="0"/>
              <a:t>“</a:t>
            </a:r>
            <a:r>
              <a:rPr lang="en-US" u="sng" dirty="0"/>
              <a:t>Who am I</a:t>
            </a:r>
            <a:r>
              <a:rPr lang="en-US" dirty="0"/>
              <a:t>, O Lord Yahweh, and what is my family, that you have brought me this far?</a:t>
            </a:r>
          </a:p>
          <a:p>
            <a:r>
              <a:rPr lang="en-US" baseline="30000" dirty="0"/>
              <a:t>19 </a:t>
            </a:r>
            <a:r>
              <a:rPr lang="en-US" dirty="0"/>
              <a:t>And now, Lord Yahweh, </a:t>
            </a:r>
            <a:br>
              <a:rPr lang="en-US" dirty="0"/>
            </a:br>
            <a:r>
              <a:rPr lang="en-US" dirty="0"/>
              <a:t>in addition to everything else,</a:t>
            </a:r>
          </a:p>
          <a:p>
            <a:r>
              <a:rPr lang="en-US" dirty="0"/>
              <a:t>you speak of giving your servant a lasting dynasty! </a:t>
            </a:r>
          </a:p>
          <a:p>
            <a:r>
              <a:rPr lang="en-US" dirty="0"/>
              <a:t>Do you deal with everyone this way, </a:t>
            </a:r>
            <a:br>
              <a:rPr lang="en-US" dirty="0"/>
            </a:br>
            <a:r>
              <a:rPr lang="en-US" dirty="0"/>
              <a:t>O Lord Yahweh?</a:t>
            </a:r>
          </a:p>
        </p:txBody>
      </p:sp>
    </p:spTree>
    <p:extLst>
      <p:ext uri="{BB962C8B-B14F-4D97-AF65-F5344CB8AC3E}">
        <p14:creationId xmlns:p14="http://schemas.microsoft.com/office/powerpoint/2010/main" val="18090979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88030"/>
            <a:ext cx="3539067" cy="535531"/>
          </a:xfrm>
        </p:spPr>
        <p:txBody>
          <a:bodyPr/>
          <a:lstStyle/>
          <a:p>
            <a:r>
              <a:rPr lang="en-US" dirty="0"/>
              <a:t>2 Samuel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“How great you are, O Lord </a:t>
            </a:r>
            <a:r>
              <a:rPr lang="en-US" dirty="0" err="1"/>
              <a:t>Yawheh</a:t>
            </a:r>
            <a:r>
              <a:rPr lang="en-US" dirty="0"/>
              <a:t>!</a:t>
            </a:r>
          </a:p>
          <a:p>
            <a:r>
              <a:rPr lang="en-US" dirty="0"/>
              <a:t>	There is no one like you.</a:t>
            </a:r>
          </a:p>
          <a:p>
            <a:r>
              <a:rPr lang="en-US" baseline="30000" dirty="0"/>
              <a:t>28 </a:t>
            </a:r>
            <a:r>
              <a:rPr lang="en-US" dirty="0"/>
              <a:t>You are God, O Lord Yahweh.</a:t>
            </a:r>
          </a:p>
          <a:p>
            <a:r>
              <a:rPr lang="en-US" dirty="0"/>
              <a:t>	Your words are </a:t>
            </a:r>
            <a:r>
              <a:rPr lang="en-US" u="sng" dirty="0"/>
              <a:t>truth</a:t>
            </a:r>
            <a:r>
              <a:rPr lang="en-US" dirty="0"/>
              <a:t>,</a:t>
            </a:r>
          </a:p>
          <a:p>
            <a:r>
              <a:rPr lang="en-US" dirty="0"/>
              <a:t>	and </a:t>
            </a:r>
            <a:r>
              <a:rPr lang="en-US" u="sng" dirty="0"/>
              <a:t>you have promised</a:t>
            </a:r>
            <a:r>
              <a:rPr lang="en-US" dirty="0"/>
              <a:t> these good things </a:t>
            </a:r>
            <a:br>
              <a:rPr lang="en-US" dirty="0"/>
            </a:br>
            <a:r>
              <a:rPr lang="en-US" dirty="0"/>
              <a:t>to your servant.</a:t>
            </a:r>
          </a:p>
          <a:p>
            <a:r>
              <a:rPr lang="en-US" baseline="30000" dirty="0"/>
              <a:t>29 </a:t>
            </a:r>
            <a:r>
              <a:rPr lang="en-US" dirty="0"/>
              <a:t>…and when you grant a blessing to your servant, </a:t>
            </a:r>
            <a:br>
              <a:rPr lang="en-US" dirty="0"/>
            </a:br>
            <a:r>
              <a:rPr lang="en-US" dirty="0"/>
              <a:t>O Lord Yahweh, it is </a:t>
            </a:r>
            <a:r>
              <a:rPr lang="en-US" u="sng" dirty="0"/>
              <a:t>an eternal blessing</a:t>
            </a:r>
            <a:r>
              <a:rPr lang="en-US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4522967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always keeps his promises</a:t>
            </a:r>
          </a:p>
          <a:p>
            <a:r>
              <a:rPr lang="en-US" dirty="0"/>
              <a:t>To David:</a:t>
            </a:r>
          </a:p>
          <a:p>
            <a:r>
              <a:rPr lang="en-US" dirty="0"/>
              <a:t>	I selected you to be the leader of my people Israel </a:t>
            </a:r>
            <a:r>
              <a:rPr lang="en-US" sz="1800" i="1" dirty="0"/>
              <a:t>(v. 8)</a:t>
            </a:r>
            <a:endParaRPr lang="en-US" i="1" dirty="0"/>
          </a:p>
          <a:p>
            <a:r>
              <a:rPr lang="en-US" dirty="0"/>
              <a:t>	I will make your name… famous </a:t>
            </a:r>
            <a:r>
              <a:rPr lang="en-US" sz="1800" i="1" dirty="0"/>
              <a:t>(v. 9)</a:t>
            </a:r>
            <a:endParaRPr lang="en-US" i="1" dirty="0"/>
          </a:p>
        </p:txBody>
      </p:sp>
      <p:pic>
        <p:nvPicPr>
          <p:cNvPr id="4" name="Picture 6" descr="C:\Users\risleys\AppData\Local\Microsoft\Windows\Temporary Internet Files\Content.IE5\1J3QBTEI\MC900434713[1].wmf">
            <a:extLst>
              <a:ext uri="{FF2B5EF4-FFF2-40B4-BE49-F238E27FC236}">
                <a16:creationId xmlns:a16="http://schemas.microsoft.com/office/drawing/2014/main" xmlns="" id="{AD77F604-78FF-FFC3-CA21-2E4EBAC9B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169332" y="2012050"/>
            <a:ext cx="719667" cy="569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 descr="C:\Users\risleys\AppData\Local\Microsoft\Windows\Temporary Internet Files\Content.IE5\1J3QBTEI\MC900434713[1].wmf">
            <a:extLst>
              <a:ext uri="{FF2B5EF4-FFF2-40B4-BE49-F238E27FC236}">
                <a16:creationId xmlns:a16="http://schemas.microsoft.com/office/drawing/2014/main" xmlns="" id="{9B6EA917-2C5C-F954-BB3B-E6A8D024C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169333" y="2897780"/>
            <a:ext cx="719667" cy="569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70103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always keeps his promises</a:t>
            </a:r>
          </a:p>
          <a:p>
            <a:r>
              <a:rPr lang="en-US" dirty="0"/>
              <a:t>To Israel:</a:t>
            </a:r>
          </a:p>
          <a:p>
            <a:r>
              <a:rPr lang="en-US" dirty="0"/>
              <a:t>	I will provide a homeland for my people Israel </a:t>
            </a:r>
            <a:r>
              <a:rPr lang="en-US" sz="1600" i="1" dirty="0"/>
              <a:t>(v. 10)</a:t>
            </a:r>
            <a:endParaRPr lang="en-US" dirty="0"/>
          </a:p>
          <a:p>
            <a:r>
              <a:rPr lang="en-US" dirty="0"/>
              <a:t>	where they will </a:t>
            </a:r>
            <a:r>
              <a:rPr lang="en-US" u="sng" dirty="0"/>
              <a:t>never be disturbed</a:t>
            </a:r>
            <a:r>
              <a:rPr lang="en-US" dirty="0"/>
              <a:t> </a:t>
            </a:r>
            <a:r>
              <a:rPr lang="en-US" sz="1600" i="1" dirty="0"/>
              <a:t>(v. 10)</a:t>
            </a:r>
            <a:endParaRPr lang="en-US" i="1" dirty="0"/>
          </a:p>
        </p:txBody>
      </p:sp>
      <p:pic>
        <p:nvPicPr>
          <p:cNvPr id="3" name="Picture 6" descr="C:\Users\risleys\AppData\Local\Microsoft\Windows\Temporary Internet Files\Content.IE5\1J3QBTEI\MC900434713[1].wmf">
            <a:extLst>
              <a:ext uri="{FF2B5EF4-FFF2-40B4-BE49-F238E27FC236}">
                <a16:creationId xmlns:a16="http://schemas.microsoft.com/office/drawing/2014/main" xmlns="" id="{B17E19C7-F305-2CB3-9E2D-8C40AEA6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169333" y="2019300"/>
            <a:ext cx="719667" cy="569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1449CB-3AE2-3C2F-FC6F-F40AD6047B13}"/>
              </a:ext>
            </a:extLst>
          </p:cNvPr>
          <p:cNvGrpSpPr/>
          <p:nvPr/>
        </p:nvGrpSpPr>
        <p:grpSpPr>
          <a:xfrm>
            <a:off x="57151" y="2817411"/>
            <a:ext cx="574674" cy="569321"/>
            <a:chOff x="-1056217" y="3467100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A22B545-3C85-EC31-34F9-68CB5023605D}"/>
                </a:ext>
              </a:extLst>
            </p:cNvPr>
            <p:cNvSpPr/>
            <p:nvPr/>
          </p:nvSpPr>
          <p:spPr bwMode="auto">
            <a:xfrm>
              <a:off x="-911225" y="36195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Badge Question Mark with solid fill">
              <a:extLst>
                <a:ext uri="{FF2B5EF4-FFF2-40B4-BE49-F238E27FC236}">
                  <a16:creationId xmlns:a16="http://schemas.microsoft.com/office/drawing/2014/main" xmlns="" id="{FAF30592-2AD7-466D-E5F6-833DE43A5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-1056217" y="34671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77338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always keeps his promises</a:t>
            </a:r>
          </a:p>
          <a:p>
            <a:r>
              <a:rPr lang="en-US" dirty="0"/>
              <a:t>To the Son of David, King Solomon:</a:t>
            </a:r>
          </a:p>
          <a:p>
            <a:r>
              <a:rPr lang="en-US" dirty="0"/>
              <a:t>	I will raise up one of your descendants…</a:t>
            </a:r>
            <a:br>
              <a:rPr lang="en-US" dirty="0"/>
            </a:br>
            <a:r>
              <a:rPr lang="en-US" dirty="0"/>
              <a:t>and I will make his kingdom strong. </a:t>
            </a:r>
            <a:r>
              <a:rPr lang="en-US" sz="1600" i="1" dirty="0"/>
              <a:t>(v. 12; cf. 1 Kings 3-11)</a:t>
            </a:r>
          </a:p>
          <a:p>
            <a:r>
              <a:rPr lang="en-US" dirty="0"/>
              <a:t>	He is the one who will build a house—</a:t>
            </a:r>
            <a:br>
              <a:rPr lang="en-US" dirty="0"/>
            </a:br>
            <a:r>
              <a:rPr lang="en-US" dirty="0"/>
              <a:t>a temple—for my name </a:t>
            </a:r>
            <a:r>
              <a:rPr lang="en-US" sz="1600" i="1" dirty="0"/>
              <a:t>(v. 13; cf. 1 Kings 5-8)</a:t>
            </a:r>
            <a:endParaRPr lang="en-US" sz="6600" i="1" dirty="0"/>
          </a:p>
        </p:txBody>
      </p:sp>
      <p:pic>
        <p:nvPicPr>
          <p:cNvPr id="3" name="Picture 6" descr="C:\Users\risleys\AppData\Local\Microsoft\Windows\Temporary Internet Files\Content.IE5\1J3QBTEI\MC900434713[1].wmf">
            <a:extLst>
              <a:ext uri="{FF2B5EF4-FFF2-40B4-BE49-F238E27FC236}">
                <a16:creationId xmlns:a16="http://schemas.microsoft.com/office/drawing/2014/main" xmlns="" id="{8CB9D03F-D5F3-5D61-4A42-04D19DA42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169333" y="2019300"/>
            <a:ext cx="719667" cy="569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6" descr="C:\Users\risleys\AppData\Local\Microsoft\Windows\Temporary Internet Files\Content.IE5\1J3QBTEI\MC900434713[1].wmf">
            <a:extLst>
              <a:ext uri="{FF2B5EF4-FFF2-40B4-BE49-F238E27FC236}">
                <a16:creationId xmlns:a16="http://schemas.microsoft.com/office/drawing/2014/main" xmlns="" id="{902F1D57-6256-A80D-E057-28568D2A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169332" y="3229970"/>
            <a:ext cx="719667" cy="569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534996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4682065" cy="4838700"/>
          </a:xfrm>
        </p:spPr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When King David was settled in his </a:t>
            </a:r>
            <a:r>
              <a:rPr lang="en-US" u="sng" dirty="0"/>
              <a:t>palace</a:t>
            </a:r>
          </a:p>
          <a:p>
            <a:r>
              <a:rPr lang="en-US" dirty="0"/>
              <a:t>and Yahweh had given him rest from all the surrounding </a:t>
            </a:r>
            <a:r>
              <a:rPr lang="en-US" u="sng" dirty="0"/>
              <a:t>enemies</a:t>
            </a:r>
            <a:r>
              <a:rPr lang="en-US" dirty="0"/>
              <a:t>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BC21D3-09AE-0ABE-BD82-D662AE7BD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2953794"/>
            <a:ext cx="4682065" cy="264690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4A1EA9-CB28-D342-0B6F-5ADB7CF0A6FB}"/>
              </a:ext>
            </a:extLst>
          </p:cNvPr>
          <p:cNvSpPr/>
          <p:nvPr/>
        </p:nvSpPr>
        <p:spPr>
          <a:xfrm>
            <a:off x="1270000" y="3695700"/>
            <a:ext cx="838200" cy="838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 Samuel 7</a:t>
            </a:r>
          </a:p>
        </p:txBody>
      </p:sp>
    </p:spTree>
    <p:extLst>
      <p:ext uri="{BB962C8B-B14F-4D97-AF65-F5344CB8AC3E}">
        <p14:creationId xmlns:p14="http://schemas.microsoft.com/office/powerpoint/2010/main" val="35422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always keeps his promises</a:t>
            </a:r>
          </a:p>
          <a:p>
            <a:r>
              <a:rPr lang="en-US" dirty="0"/>
              <a:t>To the Son of David, King Solomon:</a:t>
            </a:r>
          </a:p>
          <a:p>
            <a:r>
              <a:rPr lang="en-US" dirty="0"/>
              <a:t>	I will be his father… If he sins, I will correct and discipline him… like any father would do </a:t>
            </a:r>
            <a:r>
              <a:rPr lang="en-US" sz="1600" i="1" dirty="0"/>
              <a:t>(v. 14; 1 Kings 11)</a:t>
            </a:r>
            <a:endParaRPr lang="en-US" i="1" dirty="0"/>
          </a:p>
          <a:p>
            <a:r>
              <a:rPr lang="en-US" dirty="0"/>
              <a:t>	But my favor will not be taken from him as I took it from Saul </a:t>
            </a:r>
            <a:r>
              <a:rPr lang="en-US" sz="1600" i="1" dirty="0"/>
              <a:t>(v. 15; cf. 1 Kings 11)</a:t>
            </a:r>
            <a:endParaRPr lang="en-US" i="1" dirty="0"/>
          </a:p>
        </p:txBody>
      </p:sp>
      <p:pic>
        <p:nvPicPr>
          <p:cNvPr id="3" name="Picture 6" descr="C:\Users\risleys\AppData\Local\Microsoft\Windows\Temporary Internet Files\Content.IE5\1J3QBTEI\MC900434713[1].wmf">
            <a:extLst>
              <a:ext uri="{FF2B5EF4-FFF2-40B4-BE49-F238E27FC236}">
                <a16:creationId xmlns:a16="http://schemas.microsoft.com/office/drawing/2014/main" xmlns="" id="{AEA265F9-3623-5FF7-4666-8FAED134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169333" y="2019300"/>
            <a:ext cx="719667" cy="569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6" descr="C:\Users\risleys\AppData\Local\Microsoft\Windows\Temporary Internet Files\Content.IE5\1J3QBTEI\MC900434713[1].wmf">
            <a:extLst>
              <a:ext uri="{FF2B5EF4-FFF2-40B4-BE49-F238E27FC236}">
                <a16:creationId xmlns:a16="http://schemas.microsoft.com/office/drawing/2014/main" xmlns="" id="{02A5A408-1460-9392-3333-C2FCF1AC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169332" y="3149600"/>
            <a:ext cx="719667" cy="569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345604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always keeps his promises</a:t>
            </a:r>
          </a:p>
          <a:p>
            <a:r>
              <a:rPr lang="en-US" dirty="0"/>
              <a:t>To the Son of David, King Solomon:</a:t>
            </a:r>
          </a:p>
          <a:p>
            <a:r>
              <a:rPr lang="en-US" dirty="0"/>
              <a:t>	I will secure his royal throne </a:t>
            </a:r>
            <a:r>
              <a:rPr lang="en-US" u="sng" dirty="0"/>
              <a:t>forever</a:t>
            </a:r>
            <a:r>
              <a:rPr lang="en-US" dirty="0"/>
              <a:t> </a:t>
            </a:r>
            <a:r>
              <a:rPr lang="en-US" sz="1600" i="1" dirty="0"/>
              <a:t>(v. 13; 1 Kings 12:16-17)</a:t>
            </a:r>
            <a:endParaRPr lang="en-US" i="1" dirty="0"/>
          </a:p>
          <a:p>
            <a:r>
              <a:rPr lang="en-US" dirty="0"/>
              <a:t>	Your house and your kingdom </a:t>
            </a:r>
            <a:br>
              <a:rPr lang="en-US" dirty="0"/>
            </a:br>
            <a:r>
              <a:rPr lang="en-US" dirty="0"/>
              <a:t>will continue before me </a:t>
            </a:r>
            <a:r>
              <a:rPr lang="en-US" u="sng" dirty="0"/>
              <a:t>for all time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your throne will be </a:t>
            </a:r>
            <a:r>
              <a:rPr lang="en-US" u="sng" dirty="0"/>
              <a:t>secure forever</a:t>
            </a:r>
            <a:r>
              <a:rPr lang="en-US" dirty="0"/>
              <a:t>. </a:t>
            </a:r>
            <a:r>
              <a:rPr lang="en-US" sz="1600" i="1" dirty="0"/>
              <a:t>(v. 16; 2 Kings 25:7)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71F6328-61BC-08CF-91EB-AF8EA595E36B}"/>
              </a:ext>
            </a:extLst>
          </p:cNvPr>
          <p:cNvSpPr/>
          <p:nvPr/>
        </p:nvSpPr>
        <p:spPr bwMode="auto">
          <a:xfrm>
            <a:off x="1748972" y="4927854"/>
            <a:ext cx="6683828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part has not yet been fulfilled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07BD755-152A-8D4B-46A3-707B96EFB80B}"/>
              </a:ext>
            </a:extLst>
          </p:cNvPr>
          <p:cNvGrpSpPr/>
          <p:nvPr/>
        </p:nvGrpSpPr>
        <p:grpSpPr>
          <a:xfrm>
            <a:off x="57150" y="2162175"/>
            <a:ext cx="574674" cy="569321"/>
            <a:chOff x="-1056217" y="3467100"/>
            <a:chExt cx="914400" cy="91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FEF0A8C-1212-33EC-8D6D-00A8DAB6A4A9}"/>
                </a:ext>
              </a:extLst>
            </p:cNvPr>
            <p:cNvSpPr/>
            <p:nvPr/>
          </p:nvSpPr>
          <p:spPr bwMode="auto">
            <a:xfrm>
              <a:off x="-911225" y="36195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Badge Question Mark with solid fill">
              <a:extLst>
                <a:ext uri="{FF2B5EF4-FFF2-40B4-BE49-F238E27FC236}">
                  <a16:creationId xmlns:a16="http://schemas.microsoft.com/office/drawing/2014/main" xmlns="" id="{21A5FF50-F687-A76F-C5F3-319A2EEE0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-1056217" y="34671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5D613DA-D162-B830-98FB-AB3527873202}"/>
              </a:ext>
            </a:extLst>
          </p:cNvPr>
          <p:cNvGrpSpPr/>
          <p:nvPr/>
        </p:nvGrpSpPr>
        <p:grpSpPr>
          <a:xfrm>
            <a:off x="57150" y="2794996"/>
            <a:ext cx="574674" cy="569321"/>
            <a:chOff x="-1056217" y="3467100"/>
            <a:chExt cx="9144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0B9E196-8E2E-ADCE-1687-D15EC2448C06}"/>
                </a:ext>
              </a:extLst>
            </p:cNvPr>
            <p:cNvSpPr/>
            <p:nvPr/>
          </p:nvSpPr>
          <p:spPr bwMode="auto">
            <a:xfrm>
              <a:off x="-911225" y="36195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Badge Question Mark with solid fill">
              <a:extLst>
                <a:ext uri="{FF2B5EF4-FFF2-40B4-BE49-F238E27FC236}">
                  <a16:creationId xmlns:a16="http://schemas.microsoft.com/office/drawing/2014/main" xmlns="" id="{39743DC5-9582-5514-C176-13DA51E2A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-1056217" y="34671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8436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will raise up one of your descendants (</a:t>
            </a:r>
            <a:r>
              <a:rPr lang="en-US" i="1" dirty="0"/>
              <a:t>seed</a:t>
            </a:r>
            <a:r>
              <a:rPr lang="en-US" dirty="0"/>
              <a:t>)” </a:t>
            </a:r>
            <a:br>
              <a:rPr lang="en-US" dirty="0"/>
            </a:br>
            <a:r>
              <a:rPr lang="en-US" sz="1800" i="1" dirty="0"/>
              <a:t>(2 Sam 7:12)</a:t>
            </a:r>
            <a:endParaRPr lang="en-US" i="1" dirty="0"/>
          </a:p>
          <a:p>
            <a:r>
              <a:rPr lang="en-US" dirty="0"/>
              <a:t>Genesis 3:15 speaks of the “seed” of the woman</a:t>
            </a:r>
          </a:p>
          <a:p>
            <a:r>
              <a:rPr lang="en-US" dirty="0"/>
              <a:t>This “Promised One” would put an end to the problems of sin and human guilt and evil</a:t>
            </a:r>
          </a:p>
          <a:p>
            <a:r>
              <a:rPr lang="en-US" dirty="0"/>
              <a:t>Scripture begins to trace the lineage of the “seed”</a:t>
            </a:r>
          </a:p>
        </p:txBody>
      </p:sp>
    </p:spTree>
    <p:extLst>
      <p:ext uri="{BB962C8B-B14F-4D97-AF65-F5344CB8AC3E}">
        <p14:creationId xmlns:p14="http://schemas.microsoft.com/office/powerpoint/2010/main" val="25213383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makes big promises to Abraham:</a:t>
            </a:r>
          </a:p>
          <a:p>
            <a:r>
              <a:rPr lang="en-US" dirty="0"/>
              <a:t>“This is the everlasting covenant: </a:t>
            </a:r>
            <a:br>
              <a:rPr lang="en-US" dirty="0"/>
            </a:br>
            <a:r>
              <a:rPr lang="en-US" dirty="0"/>
              <a:t>I will always be your God and </a:t>
            </a:r>
            <a:br>
              <a:rPr lang="en-US" dirty="0"/>
            </a:br>
            <a:r>
              <a:rPr lang="en-US" dirty="0"/>
              <a:t>the God of your </a:t>
            </a:r>
            <a:r>
              <a:rPr lang="en-US" i="1" u="sng" dirty="0"/>
              <a:t>seed</a:t>
            </a:r>
            <a:r>
              <a:rPr lang="en-US" dirty="0"/>
              <a:t> after you” </a:t>
            </a:r>
            <a:r>
              <a:rPr lang="en-US" sz="1800" i="1" dirty="0"/>
              <a:t>(Genesis 17:7)</a:t>
            </a:r>
          </a:p>
          <a:p>
            <a:r>
              <a:rPr lang="en-US" dirty="0"/>
              <a:t>“I will certainly bless you. </a:t>
            </a:r>
            <a:br>
              <a:rPr lang="en-US" dirty="0"/>
            </a:br>
            <a:r>
              <a:rPr lang="en-US" dirty="0"/>
              <a:t>I will multiply your </a:t>
            </a:r>
            <a:r>
              <a:rPr lang="en-US" i="1" u="sng" dirty="0"/>
              <a:t>seed</a:t>
            </a:r>
            <a:r>
              <a:rPr lang="en-US" dirty="0"/>
              <a:t> beyond number” </a:t>
            </a:r>
            <a:r>
              <a:rPr lang="en-US" sz="1800" i="1" dirty="0"/>
              <a:t>(Genesis 22:17)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239772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God extends the “seed” promise to David’s line</a:t>
            </a:r>
          </a:p>
          <a:p>
            <a:r>
              <a:rPr lang="en-US" dirty="0"/>
              <a:t>For 400 years, a son of David will sit on the throne in Jerusalem</a:t>
            </a:r>
          </a:p>
          <a:p>
            <a:r>
              <a:rPr lang="en-US" dirty="0"/>
              <a:t>“For the sake of my servant David”</a:t>
            </a:r>
          </a:p>
          <a:p>
            <a:r>
              <a:rPr lang="en-US" dirty="0"/>
              <a:t>In 586 BCE, King Zedekiah was deposed</a:t>
            </a:r>
          </a:p>
          <a:p>
            <a:r>
              <a:rPr lang="en-US" dirty="0"/>
              <a:t>The throne of David sits temporarily empty</a:t>
            </a:r>
          </a:p>
          <a:p>
            <a:r>
              <a:rPr lang="en-US" dirty="0"/>
              <a:t>This promise hasn’t been fulfilled yet</a:t>
            </a:r>
          </a:p>
        </p:txBody>
      </p:sp>
    </p:spTree>
    <p:extLst>
      <p:ext uri="{BB962C8B-B14F-4D97-AF65-F5344CB8AC3E}">
        <p14:creationId xmlns:p14="http://schemas.microsoft.com/office/powerpoint/2010/main" val="111909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prophets began to speak of this Son of David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1477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prophets began to speak of this Son of David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3042F54-CB84-3B9B-78B2-692B610517AC}"/>
              </a:ext>
            </a:extLst>
          </p:cNvPr>
          <p:cNvSpPr/>
          <p:nvPr/>
        </p:nvSpPr>
        <p:spPr bwMode="auto">
          <a:xfrm>
            <a:off x="301172" y="1562100"/>
            <a:ext cx="9579428" cy="336092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Ezekiel 37:23-25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will never again pollute themselves with their idols… for I will save them…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they will truly be my people,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I will be their God.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servant David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will be their king…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servant David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will be their prince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forever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174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prophets began to speak of this Son of David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3042F54-CB84-3B9B-78B2-692B610517AC}"/>
              </a:ext>
            </a:extLst>
          </p:cNvPr>
          <p:cNvSpPr/>
          <p:nvPr/>
        </p:nvSpPr>
        <p:spPr bwMode="auto">
          <a:xfrm>
            <a:off x="301172" y="1562100"/>
            <a:ext cx="9579428" cy="28623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Jeremiah 23:5-6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will raise up a righteous descendant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David’s line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will be a King who rules with wisdom…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this will be his name: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‘Yahweh Is Our Righteousness.’</a:t>
            </a:r>
          </a:p>
        </p:txBody>
      </p:sp>
    </p:spTree>
    <p:extLst>
      <p:ext uri="{BB962C8B-B14F-4D97-AF65-F5344CB8AC3E}">
        <p14:creationId xmlns:p14="http://schemas.microsoft.com/office/powerpoint/2010/main" val="411584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prophets began to speak of this Son of David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3042F54-CB84-3B9B-78B2-692B610517AC}"/>
              </a:ext>
            </a:extLst>
          </p:cNvPr>
          <p:cNvSpPr/>
          <p:nvPr/>
        </p:nvSpPr>
        <p:spPr bwMode="auto">
          <a:xfrm>
            <a:off x="301172" y="1562100"/>
            <a:ext cx="9579428" cy="385951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Isaiah 9:6-7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a child is born to us, a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given to us.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government will rest on his shoulders.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he will be called: Wonderful Counselor,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Mighty God,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Everlasting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Father, Prince of Peace.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government and its peace will never end.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will rule with fairness and justice from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throne of his ancestor David for all eternity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8354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we reach the New Testament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3042F54-CB84-3B9B-78B2-692B610517AC}"/>
              </a:ext>
            </a:extLst>
          </p:cNvPr>
          <p:cNvSpPr/>
          <p:nvPr/>
        </p:nvSpPr>
        <p:spPr bwMode="auto">
          <a:xfrm>
            <a:off x="301172" y="1562100"/>
            <a:ext cx="9579428" cy="333322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Matthew 1:1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a record of the ancestors of Jesus the Messiah, 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 of David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82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4682065" cy="4838700"/>
          </a:xfrm>
        </p:spPr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the king summoned </a:t>
            </a:r>
            <a:r>
              <a:rPr lang="en-US" u="sng" dirty="0"/>
              <a:t>Nathan</a:t>
            </a:r>
            <a:r>
              <a:rPr lang="en-US" dirty="0"/>
              <a:t> the prophet.</a:t>
            </a:r>
          </a:p>
          <a:p>
            <a:r>
              <a:rPr lang="en-US" dirty="0"/>
              <a:t>“Look,” David said,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BC21D3-09AE-0ABE-BD82-D662AE7BD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2953794"/>
            <a:ext cx="4682065" cy="264690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4A1EA9-CB28-D342-0B6F-5ADB7CF0A6FB}"/>
              </a:ext>
            </a:extLst>
          </p:cNvPr>
          <p:cNvSpPr/>
          <p:nvPr/>
        </p:nvSpPr>
        <p:spPr>
          <a:xfrm>
            <a:off x="1270000" y="3695700"/>
            <a:ext cx="838200" cy="838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 Samuel 7</a:t>
            </a:r>
          </a:p>
        </p:txBody>
      </p:sp>
    </p:spTree>
    <p:extLst>
      <p:ext uri="{BB962C8B-B14F-4D97-AF65-F5344CB8AC3E}">
        <p14:creationId xmlns:p14="http://schemas.microsoft.com/office/powerpoint/2010/main" val="24418943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we reach the New Testament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3042F54-CB84-3B9B-78B2-692B610517AC}"/>
              </a:ext>
            </a:extLst>
          </p:cNvPr>
          <p:cNvSpPr/>
          <p:nvPr/>
        </p:nvSpPr>
        <p:spPr bwMode="auto">
          <a:xfrm>
            <a:off x="301172" y="1562100"/>
            <a:ext cx="9579428" cy="341632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Luke 1:31-33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be afraid, Mary… You will conceive and give birth to a son, and you will name him Jesus…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Lord God will give him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throne of his ancestor David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he will reign over Israel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forever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Kingdom will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never end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466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we reach the New Testament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3042F54-CB84-3B9B-78B2-692B610517AC}"/>
              </a:ext>
            </a:extLst>
          </p:cNvPr>
          <p:cNvSpPr/>
          <p:nvPr/>
        </p:nvSpPr>
        <p:spPr bwMode="auto">
          <a:xfrm>
            <a:off x="301172" y="1562100"/>
            <a:ext cx="9579428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Joseph was a descendant of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David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he had to go to Bethlehem in Judea,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David’s ancient home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2:4)</a:t>
            </a: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81866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we reach the New Testament…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3042F54-CB84-3B9B-78B2-692B610517AC}"/>
              </a:ext>
            </a:extLst>
          </p:cNvPr>
          <p:cNvSpPr/>
          <p:nvPr/>
        </p:nvSpPr>
        <p:spPr bwMode="auto">
          <a:xfrm>
            <a:off x="301172" y="1562100"/>
            <a:ext cx="9579428" cy="28346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Matthew 3:16-17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his baptism,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Jesus came up out of the water,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heavens were opened…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a voice from heaven said, “This is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dearly loved Son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who brings me great joy.” </a:t>
            </a:r>
          </a:p>
        </p:txBody>
      </p:sp>
    </p:spTree>
    <p:extLst>
      <p:ext uri="{BB962C8B-B14F-4D97-AF65-F5344CB8AC3E}">
        <p14:creationId xmlns:p14="http://schemas.microsoft.com/office/powerpoint/2010/main" val="18304371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we reach the New Testament…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3042F54-CB84-3B9B-78B2-692B610517AC}"/>
              </a:ext>
            </a:extLst>
          </p:cNvPr>
          <p:cNvSpPr/>
          <p:nvPr/>
        </p:nvSpPr>
        <p:spPr bwMode="auto">
          <a:xfrm>
            <a:off x="301172" y="1562100"/>
            <a:ext cx="9579428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crowd was amazed and asked, “Could it be that Jesus is 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 of David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the Messiah?”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12:23)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was in the center of the procession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people all around him were shouting,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“Praise God for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Son of David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21:9)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92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we reach the New Testament…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3042F54-CB84-3B9B-78B2-692B610517AC}"/>
              </a:ext>
            </a:extLst>
          </p:cNvPr>
          <p:cNvSpPr/>
          <p:nvPr/>
        </p:nvSpPr>
        <p:spPr bwMode="auto">
          <a:xfrm>
            <a:off x="301172" y="1562100"/>
            <a:ext cx="9579428" cy="333322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Revelation 22:16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am both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source of David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heir to his throne</a:t>
            </a:r>
          </a:p>
          <a:p>
            <a:pPr marL="174625" indent="-174625">
              <a:lnSpc>
                <a:spcPct val="90000"/>
              </a:lnSpc>
            </a:pPr>
            <a:endParaRPr lang="en-US" sz="36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922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Christ is the ultimate fulfillment</a:t>
            </a:r>
          </a:p>
          <a:p>
            <a:r>
              <a:rPr lang="en-US" dirty="0"/>
              <a:t>I will be his father, and he will be my son. </a:t>
            </a:r>
            <a:br>
              <a:rPr lang="en-US" dirty="0"/>
            </a:br>
            <a:r>
              <a:rPr lang="en-US" sz="1600" i="1" dirty="0"/>
              <a:t>(2 Sam 7:14; Matt 1:16; Luke 3:23, 31)</a:t>
            </a:r>
            <a:endParaRPr lang="en-US" sz="2800" i="1" dirty="0"/>
          </a:p>
          <a:p>
            <a:r>
              <a:rPr lang="en-US" dirty="0"/>
              <a:t>He is the one who will build a house—a temple—</a:t>
            </a:r>
            <a:br>
              <a:rPr lang="en-US" dirty="0"/>
            </a:br>
            <a:r>
              <a:rPr lang="en-US" dirty="0"/>
              <a:t>for my name 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AE0660D6-E47A-0F5B-A944-12C18720D165}"/>
              </a:ext>
            </a:extLst>
          </p:cNvPr>
          <p:cNvSpPr/>
          <p:nvPr/>
        </p:nvSpPr>
        <p:spPr bwMode="auto">
          <a:xfrm>
            <a:off x="747486" y="4587371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you realize that all of you together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temple of God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3:16)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C6414300-49CE-5E50-C8F1-EF3DF745D7B1}"/>
              </a:ext>
            </a:extLst>
          </p:cNvPr>
          <p:cNvSpPr/>
          <p:nvPr/>
        </p:nvSpPr>
        <p:spPr bwMode="auto">
          <a:xfrm>
            <a:off x="750661" y="3444371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Word became human and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made his home [tabernacled] among us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1:14)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2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“Davidic Covenant”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Christ is the ultimate fulfillment</a:t>
            </a:r>
          </a:p>
          <a:p>
            <a:r>
              <a:rPr lang="en-US" dirty="0"/>
              <a:t>If he sins, I will correct and discipline him with the rod, like any father would do </a:t>
            </a:r>
            <a:r>
              <a:rPr lang="en-US" sz="1800" i="1" dirty="0"/>
              <a:t>(2 Sam 7:14)</a:t>
            </a:r>
            <a:endParaRPr lang="en-US" i="1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3F7382D-4423-8D6F-374B-2EEE03901894}"/>
              </a:ext>
            </a:extLst>
          </p:cNvPr>
          <p:cNvSpPr/>
          <p:nvPr/>
        </p:nvSpPr>
        <p:spPr bwMode="auto">
          <a:xfrm>
            <a:off x="183395" y="3162300"/>
            <a:ext cx="980727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personally carried our sins in his body on the cross so that we can be dead to sin and live for what is right. By his wounds you are healed.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Peter 2:24)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429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Sometimes God says “No”</a:t>
            </a:r>
          </a:p>
          <a:p>
            <a:r>
              <a:rPr lang="en-US" dirty="0"/>
              <a:t>It’s easy to draw the wrong conclusion</a:t>
            </a:r>
          </a:p>
          <a:p>
            <a:r>
              <a:rPr lang="en-US" dirty="0"/>
              <a:t>- What I wanted was bad</a:t>
            </a:r>
          </a:p>
          <a:p>
            <a:r>
              <a:rPr lang="en-US" dirty="0"/>
              <a:t>- God doesn’t love me</a:t>
            </a:r>
          </a:p>
          <a:p>
            <a:r>
              <a:rPr lang="en-US" dirty="0"/>
              <a:t>- God doesn’t care</a:t>
            </a:r>
          </a:p>
          <a:p>
            <a:r>
              <a:rPr lang="en-US" dirty="0"/>
              <a:t>- God has something bad for me instead</a:t>
            </a:r>
          </a:p>
        </p:txBody>
      </p:sp>
    </p:spTree>
    <p:extLst>
      <p:ext uri="{BB962C8B-B14F-4D97-AF65-F5344CB8AC3E}">
        <p14:creationId xmlns:p14="http://schemas.microsoft.com/office/powerpoint/2010/main" val="32440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Sometimes God says “No”</a:t>
            </a:r>
          </a:p>
          <a:p>
            <a:r>
              <a:rPr lang="en-US" dirty="0"/>
              <a:t>God only says “no” when he has a better idea</a:t>
            </a:r>
          </a:p>
          <a:p>
            <a:r>
              <a:rPr lang="en-US" dirty="0"/>
              <a:t>He says it as gently as possible</a:t>
            </a:r>
          </a:p>
          <a:p>
            <a:r>
              <a:rPr lang="en-US" dirty="0"/>
              <a:t>He doesn’t always give an explanation </a:t>
            </a:r>
            <a:r>
              <a:rPr lang="en-US" sz="2000" i="1" dirty="0"/>
              <a:t>(1 Cor 13:12)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65988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Sometimes God says “No”</a:t>
            </a:r>
          </a:p>
          <a:p>
            <a:r>
              <a:rPr lang="en-US" dirty="0"/>
              <a:t>When God says “No”, how will you respond?</a:t>
            </a:r>
          </a:p>
          <a:p>
            <a:r>
              <a:rPr lang="en-US" dirty="0"/>
              <a:t>- Will you sulk or seek?</a:t>
            </a:r>
          </a:p>
          <a:p>
            <a:r>
              <a:rPr lang="en-US" dirty="0"/>
              <a:t>- “David … sat before Yahweh and prayed” </a:t>
            </a:r>
            <a:r>
              <a:rPr lang="en-US" sz="1800" i="1" dirty="0"/>
              <a:t>(2 Sam 7:18)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7118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4682065" cy="4838700"/>
          </a:xfrm>
        </p:spPr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“I am living in a beautiful cedar palace,</a:t>
            </a:r>
          </a:p>
          <a:p>
            <a:r>
              <a:rPr lang="en-US" dirty="0"/>
              <a:t>but the Ark of God is out there in a tent!”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BC21D3-09AE-0ABE-BD82-D662AE7BD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2953794"/>
            <a:ext cx="4682065" cy="264690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4A1EA9-CB28-D342-0B6F-5ADB7CF0A6FB}"/>
              </a:ext>
            </a:extLst>
          </p:cNvPr>
          <p:cNvSpPr/>
          <p:nvPr/>
        </p:nvSpPr>
        <p:spPr>
          <a:xfrm>
            <a:off x="1270000" y="3695700"/>
            <a:ext cx="838200" cy="838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 Samuel 7</a:t>
            </a:r>
          </a:p>
        </p:txBody>
      </p:sp>
    </p:spTree>
    <p:extLst>
      <p:ext uri="{BB962C8B-B14F-4D97-AF65-F5344CB8AC3E}">
        <p14:creationId xmlns:p14="http://schemas.microsoft.com/office/powerpoint/2010/main" val="1884471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814FCD5-991F-CEF0-53C7-DDCBA8AB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Sometimes God says “No”</a:t>
            </a:r>
          </a:p>
          <a:p>
            <a:r>
              <a:rPr lang="en-US" dirty="0"/>
              <a:t>When God says “No”, how will you respond?</a:t>
            </a:r>
          </a:p>
          <a:p>
            <a:r>
              <a:rPr lang="en-US" dirty="0"/>
              <a:t>- A chance to review God’s blessings in your life </a:t>
            </a:r>
            <a:br>
              <a:rPr lang="en-US" dirty="0"/>
            </a:br>
            <a:r>
              <a:rPr lang="en-US" sz="1400" i="1" dirty="0"/>
              <a:t>(2 Sam 7:18-24)</a:t>
            </a:r>
            <a:endParaRPr lang="en-US" i="1" dirty="0"/>
          </a:p>
          <a:p>
            <a:r>
              <a:rPr lang="en-US" dirty="0"/>
              <a:t>- A chance to review and claim God’s promises </a:t>
            </a:r>
            <a:r>
              <a:rPr lang="en-US" sz="1400" i="1" dirty="0"/>
              <a:t>(2 Sam 7:25)</a:t>
            </a:r>
            <a:endParaRPr lang="en-US" i="1" dirty="0"/>
          </a:p>
          <a:p>
            <a:r>
              <a:rPr lang="en-US" dirty="0"/>
              <a:t>- A chance to serve others </a:t>
            </a:r>
            <a:r>
              <a:rPr lang="en-US" sz="1400" i="1" dirty="0"/>
              <a:t>(1 Chron 22:5)</a:t>
            </a:r>
            <a:endParaRPr lang="en-US" i="1" dirty="0"/>
          </a:p>
          <a:p>
            <a:r>
              <a:rPr lang="en-US" dirty="0"/>
              <a:t>- A chance to see God come through in ways you never imagined!</a:t>
            </a:r>
          </a:p>
        </p:txBody>
      </p:sp>
    </p:spTree>
    <p:extLst>
      <p:ext uri="{BB962C8B-B14F-4D97-AF65-F5344CB8AC3E}">
        <p14:creationId xmlns:p14="http://schemas.microsoft.com/office/powerpoint/2010/main" val="20703704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540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When God Says “No”</a:t>
            </a:r>
            <a:br>
              <a:rPr lang="en-US" dirty="0">
                <a:ea typeface="ＭＳ Ｐゴシック" pitchFamily="34" charset="-128"/>
              </a:rPr>
            </a:br>
            <a:r>
              <a:rPr lang="en-US" sz="1800" i="1" dirty="0">
                <a:ea typeface="ＭＳ Ｐゴシック" pitchFamily="34" charset="-128"/>
              </a:rPr>
              <a:t>2 Samuel 7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2 Samuel 9 – A Fresh Look at God’s Grace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4682065" cy="4838700"/>
          </a:xfrm>
        </p:spPr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“I am living in a beautiful cedar palace,</a:t>
            </a:r>
          </a:p>
          <a:p>
            <a:r>
              <a:rPr lang="en-US" dirty="0"/>
              <a:t>but the Ark of God is out there in a tent!”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 Samuel 7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4AA2C1F4-0A37-BEFF-0B23-CB3E9C26616C}"/>
              </a:ext>
            </a:extLst>
          </p:cNvPr>
          <p:cNvSpPr/>
          <p:nvPr/>
        </p:nvSpPr>
        <p:spPr bwMode="auto">
          <a:xfrm>
            <a:off x="4622801" y="165354"/>
            <a:ext cx="5332940" cy="457971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wants to build a temple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Ark had been in a tent for over 400 years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Rulers often built temples to show their greatness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 did well to have it in your heart to build a temple for my Name.”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Ki 8:18)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34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88030"/>
            <a:ext cx="3539067" cy="535531"/>
          </a:xfrm>
        </p:spPr>
        <p:txBody>
          <a:bodyPr/>
          <a:lstStyle/>
          <a:p>
            <a:r>
              <a:rPr lang="en-US" dirty="0"/>
              <a:t>2 Samuel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Nathan replied to the king,</a:t>
            </a:r>
          </a:p>
          <a:p>
            <a:r>
              <a:rPr lang="en-US" dirty="0"/>
              <a:t>“Go ahead and do whatever you have in mind, </a:t>
            </a:r>
            <a:br>
              <a:rPr lang="en-US" dirty="0"/>
            </a:br>
            <a:r>
              <a:rPr lang="en-US" dirty="0"/>
              <a:t>for Yahweh is with you.”</a:t>
            </a:r>
          </a:p>
          <a:p>
            <a:r>
              <a:rPr lang="en-US" baseline="30000" dirty="0"/>
              <a:t>4 </a:t>
            </a:r>
            <a:r>
              <a:rPr lang="en-US" dirty="0"/>
              <a:t>But that same night Yahweh said to Nathan,</a:t>
            </a:r>
          </a:p>
          <a:p>
            <a:r>
              <a:rPr lang="en-US" baseline="30000" dirty="0"/>
              <a:t>5 </a:t>
            </a:r>
            <a:r>
              <a:rPr lang="en-US" dirty="0"/>
              <a:t>“Go and tell my servant David,</a:t>
            </a:r>
          </a:p>
          <a:p>
            <a:r>
              <a:rPr lang="en-US" dirty="0"/>
              <a:t>‘This is what Yahweh has declared:</a:t>
            </a:r>
          </a:p>
          <a:p>
            <a:r>
              <a:rPr lang="en-US" dirty="0"/>
              <a:t>Are you the one to build a house for me to live in?</a:t>
            </a:r>
          </a:p>
        </p:txBody>
      </p:sp>
    </p:spTree>
    <p:extLst>
      <p:ext uri="{BB962C8B-B14F-4D97-AF65-F5344CB8AC3E}">
        <p14:creationId xmlns:p14="http://schemas.microsoft.com/office/powerpoint/2010/main" val="2334051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88030"/>
            <a:ext cx="3539067" cy="535531"/>
          </a:xfrm>
        </p:spPr>
        <p:txBody>
          <a:bodyPr/>
          <a:lstStyle/>
          <a:p>
            <a:r>
              <a:rPr lang="en-US" dirty="0"/>
              <a:t>2 Samuel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I have never lived in a house, </a:t>
            </a:r>
            <a:br>
              <a:rPr lang="en-US" dirty="0"/>
            </a:br>
            <a:r>
              <a:rPr lang="en-US" dirty="0"/>
              <a:t>from the day I brought the Israelites out of Egypt until this very day.</a:t>
            </a:r>
          </a:p>
          <a:p>
            <a:r>
              <a:rPr lang="en-US" dirty="0"/>
              <a:t>I have always moved from one place to another with a tent and a Tabernacle as my dwelling.</a:t>
            </a:r>
          </a:p>
        </p:txBody>
      </p:sp>
    </p:spTree>
    <p:extLst>
      <p:ext uri="{BB962C8B-B14F-4D97-AF65-F5344CB8AC3E}">
        <p14:creationId xmlns:p14="http://schemas.microsoft.com/office/powerpoint/2010/main" val="1874060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88030"/>
            <a:ext cx="3539067" cy="535531"/>
          </a:xfrm>
        </p:spPr>
        <p:txBody>
          <a:bodyPr/>
          <a:lstStyle/>
          <a:p>
            <a:r>
              <a:rPr lang="en-US" dirty="0"/>
              <a:t>2 Samuel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Yet no matter where I have gone with the Israelites, I have never once complained…</a:t>
            </a:r>
          </a:p>
          <a:p>
            <a:r>
              <a:rPr lang="en-US" dirty="0"/>
              <a:t>I have never asked them, “Why haven’t </a:t>
            </a:r>
            <a:br>
              <a:rPr lang="en-US" dirty="0"/>
            </a:br>
            <a:r>
              <a:rPr lang="en-US" dirty="0"/>
              <a:t>you built me a beautiful cedar house?”’</a:t>
            </a:r>
          </a:p>
        </p:txBody>
      </p:sp>
    </p:spTree>
    <p:extLst>
      <p:ext uri="{BB962C8B-B14F-4D97-AF65-F5344CB8AC3E}">
        <p14:creationId xmlns:p14="http://schemas.microsoft.com/office/powerpoint/2010/main" val="21764360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88030"/>
            <a:ext cx="3539067" cy="535531"/>
          </a:xfrm>
        </p:spPr>
        <p:txBody>
          <a:bodyPr/>
          <a:lstStyle/>
          <a:p>
            <a:r>
              <a:rPr lang="en-US" dirty="0"/>
              <a:t>2 Samuel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9821333" cy="4838700"/>
          </a:xfrm>
        </p:spPr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Yet no matter where I have gone with the Israelites, I have never once complained…</a:t>
            </a:r>
          </a:p>
          <a:p>
            <a:r>
              <a:rPr lang="en-US" dirty="0"/>
              <a:t>I have never asked them, “Why haven’t </a:t>
            </a:r>
            <a:br>
              <a:rPr lang="en-US" dirty="0"/>
            </a:br>
            <a:r>
              <a:rPr lang="en-US" dirty="0"/>
              <a:t>you built me a beautiful cedar house?”’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FED4BAA-8D65-8374-F445-5E061812651D}"/>
              </a:ext>
            </a:extLst>
          </p:cNvPr>
          <p:cNvSpPr/>
          <p:nvPr/>
        </p:nvSpPr>
        <p:spPr bwMode="auto">
          <a:xfrm>
            <a:off x="169334" y="2933700"/>
            <a:ext cx="982133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Man-made religions emphasize sacred space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Yahweh is always on the move</a:t>
            </a:r>
          </a:p>
        </p:txBody>
      </p:sp>
    </p:spTree>
    <p:extLst>
      <p:ext uri="{BB962C8B-B14F-4D97-AF65-F5344CB8AC3E}">
        <p14:creationId xmlns:p14="http://schemas.microsoft.com/office/powerpoint/2010/main" val="1228109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1235</Words>
  <Application>Microsoft Office PowerPoint</Application>
  <PresentationFormat>Custom</PresentationFormat>
  <Paragraphs>262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MS PGothic</vt:lpstr>
      <vt:lpstr>MS PGothic</vt:lpstr>
      <vt:lpstr>Arial</vt:lpstr>
      <vt:lpstr>Calibri</vt:lpstr>
      <vt:lpstr>Calibri Light</vt:lpstr>
      <vt:lpstr>Georgia</vt:lpstr>
      <vt:lpstr>Papyrus</vt:lpstr>
      <vt:lpstr>Times New Roman</vt:lpstr>
      <vt:lpstr>Default Design</vt:lpstr>
      <vt:lpstr>When God Says “No”</vt:lpstr>
      <vt:lpstr>2 Samuel 7</vt:lpstr>
      <vt:lpstr>2 Samuel 7</vt:lpstr>
      <vt:lpstr>2 Samuel 7</vt:lpstr>
      <vt:lpstr>2 Samuel 7</vt:lpstr>
      <vt:lpstr>2 Samuel 7</vt:lpstr>
      <vt:lpstr>2 Samuel 7</vt:lpstr>
      <vt:lpstr>2 Samuel 7</vt:lpstr>
      <vt:lpstr>2 Samuel 7</vt:lpstr>
      <vt:lpstr>2 Samuel 7</vt:lpstr>
      <vt:lpstr>2 Samuel 7</vt:lpstr>
      <vt:lpstr>2 Samuel 7</vt:lpstr>
      <vt:lpstr>2 Samuel 7</vt:lpstr>
      <vt:lpstr>2 Samuel 7</vt:lpstr>
      <vt:lpstr>2 Samuel 7</vt:lpstr>
      <vt:lpstr>2 Samuel 7</vt:lpstr>
      <vt:lpstr>Lessons</vt:lpstr>
      <vt:lpstr>Lessons</vt:lpstr>
      <vt:lpstr>Lessons</vt:lpstr>
      <vt:lpstr>Lessons</vt:lpstr>
      <vt:lpstr>Lessons</vt:lpstr>
      <vt:lpstr>The “Davidic Covenant”</vt:lpstr>
      <vt:lpstr>The “Davidic Covenant”</vt:lpstr>
      <vt:lpstr>The “Davidic Covenant”</vt:lpstr>
      <vt:lpstr>The “Davidic Covenant”</vt:lpstr>
      <vt:lpstr>The “Davidic Covenant”</vt:lpstr>
      <vt:lpstr>The “Davidic Covenant”</vt:lpstr>
      <vt:lpstr>The “Davidic Covenant”</vt:lpstr>
      <vt:lpstr>The “Davidic Covenant”</vt:lpstr>
      <vt:lpstr>The “Davidic Covenant”</vt:lpstr>
      <vt:lpstr>The “Davidic Covenant”</vt:lpstr>
      <vt:lpstr>The “Davidic Covenant”</vt:lpstr>
      <vt:lpstr>The “Davidic Covenant”</vt:lpstr>
      <vt:lpstr>The “Davidic Covenant”</vt:lpstr>
      <vt:lpstr>The “Davidic Covenant”</vt:lpstr>
      <vt:lpstr>The “Davidic Covenant”</vt:lpstr>
      <vt:lpstr>Lessons</vt:lpstr>
      <vt:lpstr>Lessons</vt:lpstr>
      <vt:lpstr>Lessons</vt:lpstr>
      <vt:lpstr>Lessons</vt:lpstr>
      <vt:lpstr>When God Says “No” 2 Samuel 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2023-11-13T15:14:00Z</dcterms:modified>
</cp:coreProperties>
</file>