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63"/>
  </p:notesMasterIdLst>
  <p:sldIdLst>
    <p:sldId id="1561" r:id="rId3"/>
    <p:sldId id="2746" r:id="rId4"/>
    <p:sldId id="2747" r:id="rId5"/>
    <p:sldId id="2776" r:id="rId6"/>
    <p:sldId id="2748" r:id="rId7"/>
    <p:sldId id="2777" r:id="rId8"/>
    <p:sldId id="2756" r:id="rId9"/>
    <p:sldId id="2830" r:id="rId10"/>
    <p:sldId id="2778" r:id="rId11"/>
    <p:sldId id="2757" r:id="rId12"/>
    <p:sldId id="2817" r:id="rId13"/>
    <p:sldId id="2819" r:id="rId14"/>
    <p:sldId id="2820" r:id="rId15"/>
    <p:sldId id="2821" r:id="rId16"/>
    <p:sldId id="2822" r:id="rId17"/>
    <p:sldId id="2823" r:id="rId18"/>
    <p:sldId id="2824" r:id="rId19"/>
    <p:sldId id="2818" r:id="rId20"/>
    <p:sldId id="2825" r:id="rId21"/>
    <p:sldId id="2786" r:id="rId22"/>
    <p:sldId id="2787" r:id="rId23"/>
    <p:sldId id="2796" r:id="rId24"/>
    <p:sldId id="2788" r:id="rId25"/>
    <p:sldId id="2827" r:id="rId26"/>
    <p:sldId id="2789" r:id="rId27"/>
    <p:sldId id="2828" r:id="rId28"/>
    <p:sldId id="2790" r:id="rId29"/>
    <p:sldId id="2829" r:id="rId30"/>
    <p:sldId id="2791" r:id="rId31"/>
    <p:sldId id="2792" r:id="rId32"/>
    <p:sldId id="2794" r:id="rId33"/>
    <p:sldId id="2795" r:id="rId34"/>
    <p:sldId id="2797" r:id="rId35"/>
    <p:sldId id="2798" r:id="rId36"/>
    <p:sldId id="2799" r:id="rId37"/>
    <p:sldId id="2800" r:id="rId38"/>
    <p:sldId id="2801" r:id="rId39"/>
    <p:sldId id="2802" r:id="rId40"/>
    <p:sldId id="1390" r:id="rId41"/>
    <p:sldId id="2803" r:id="rId42"/>
    <p:sldId id="2804" r:id="rId43"/>
    <p:sldId id="2808" r:id="rId44"/>
    <p:sldId id="2810" r:id="rId45"/>
    <p:sldId id="2811" r:id="rId46"/>
    <p:sldId id="2812" r:id="rId47"/>
    <p:sldId id="2826" r:id="rId48"/>
    <p:sldId id="2779" r:id="rId49"/>
    <p:sldId id="2831" r:id="rId50"/>
    <p:sldId id="2814" r:id="rId51"/>
    <p:sldId id="2760" r:id="rId52"/>
    <p:sldId id="2782" r:id="rId53"/>
    <p:sldId id="2783" r:id="rId54"/>
    <p:sldId id="2784" r:id="rId55"/>
    <p:sldId id="2785" r:id="rId56"/>
    <p:sldId id="2761" r:id="rId57"/>
    <p:sldId id="2762" r:id="rId58"/>
    <p:sldId id="2765" r:id="rId59"/>
    <p:sldId id="2766" r:id="rId60"/>
    <p:sldId id="1897" r:id="rId61"/>
    <p:sldId id="189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EA8"/>
    <a:srgbClr val="EAA0A0"/>
    <a:srgbClr val="FFFFCC"/>
    <a:srgbClr val="6A959E"/>
    <a:srgbClr val="84AEB6"/>
    <a:srgbClr val="BEDEE2"/>
    <a:srgbClr val="9ECFDA"/>
    <a:srgbClr val="80A1B2"/>
    <a:srgbClr val="344B56"/>
    <a:srgbClr val="A2C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57981-5369-439D-B12A-E083D69BAF13}" v="320" dt="2024-06-13T20:19:32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103" autoAdjust="0"/>
    <p:restoredTop sz="86013" autoAdjust="0"/>
  </p:normalViewPr>
  <p:slideViewPr>
    <p:cSldViewPr>
      <p:cViewPr varScale="1">
        <p:scale>
          <a:sx n="54" d="100"/>
          <a:sy n="54" d="100"/>
        </p:scale>
        <p:origin x="84" y="3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2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0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23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4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90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8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2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85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3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9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672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81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34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05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96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20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02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256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00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2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754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83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29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60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381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801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11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12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43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0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3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2289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290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215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54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029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552-1F44-9393-E8FC-EC4F149D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FD7AF-0DDB-5438-E5B3-8EA4009EE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389E5-D8AB-7D93-F621-10A233C4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3851-CDF9-1C07-A1D3-4DC5E56D6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303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65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603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545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08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727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555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41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055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340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91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836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6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71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7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7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0F4A1A6-0159-33F7-2FEE-377636644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7" y="4012249"/>
            <a:ext cx="7381773" cy="284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900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12:24) “Very truly I tell you, unless a kernel of wheat falls to the ground and dies, it remains only a single seed. But if it dies, it produces many seeds.”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B2FACEBE-B178-FAAE-44A4-FF6EC11ACC04}"/>
              </a:ext>
            </a:extLst>
          </p:cNvPr>
          <p:cNvSpPr/>
          <p:nvPr/>
        </p:nvSpPr>
        <p:spPr>
          <a:xfrm>
            <a:off x="3200400" y="3276600"/>
            <a:ext cx="7086600" cy="25555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There’s only one way for a seed to bear fruit: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needs to be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broken open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09207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C7EDB-2BC8-BE11-4C31-784A6F9B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19973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55B4F-6E9D-BED3-39E9-4DE9E5ED4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BF12B-9FA5-4902-1144-5876A6AA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0F137-505F-53A7-AE72-06FC46B0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FB18B-96F3-F636-B62E-330BA733F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082A7-0BD5-C35F-EA75-2B99431E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EBF53-AA07-D463-B50C-BDBA3461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F69334-550E-4396-C9CE-381C78825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900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12:24) “Very truly I tell you, unless a kernel of wheat falls to the ground and dies, it remains only a single seed. But if it dies, it produces many seeds.”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B2FACEBE-B178-FAAE-44A4-FF6EC11ACC04}"/>
              </a:ext>
            </a:extLst>
          </p:cNvPr>
          <p:cNvSpPr/>
          <p:nvPr/>
        </p:nvSpPr>
        <p:spPr>
          <a:xfrm>
            <a:off x="3124200" y="2895600"/>
            <a:ext cx="7086600" cy="25555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There’s only one way for a seed to bear fruit: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needs to be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broken open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2FACEBE-B178-FAAE-44A4-FF6EC11ACC04}"/>
              </a:ext>
            </a:extLst>
          </p:cNvPr>
          <p:cNvSpPr/>
          <p:nvPr/>
        </p:nvSpPr>
        <p:spPr>
          <a:xfrm>
            <a:off x="5294376" y="673608"/>
            <a:ext cx="6553200" cy="5867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Cor. 4:6) God has made this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shine in our hearts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we could know the glory of God…</a:t>
            </a:r>
          </a:p>
          <a:p>
            <a:pPr lvl="0" algn="ctr">
              <a:defRPr/>
            </a:pPr>
            <a:r>
              <a:rPr lang="en-US" sz="3600" b="1" spc="-15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now have this light shining in our hearts, but we ourselves are like </a:t>
            </a:r>
            <a:r>
              <a:rPr lang="en-US" sz="36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fragile clay jars containing this great treasure</a:t>
            </a: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makes it clear that our great power is from God, not from ourselves.</a:t>
            </a:r>
          </a:p>
        </p:txBody>
      </p:sp>
    </p:spTree>
    <p:extLst>
      <p:ext uri="{BB962C8B-B14F-4D97-AF65-F5344CB8AC3E}">
        <p14:creationId xmlns:p14="http://schemas.microsoft.com/office/powerpoint/2010/main" val="38885139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12:12) The next day the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great crowd that had come for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festival heard that Jesus was on his way to Jerusalem.</a:t>
            </a:r>
          </a:p>
        </p:txBody>
      </p:sp>
    </p:spTree>
    <p:extLst>
      <p:ext uri="{BB962C8B-B14F-4D97-AF65-F5344CB8AC3E}">
        <p14:creationId xmlns:p14="http://schemas.microsoft.com/office/powerpoint/2010/main" val="3256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67155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0E83302-96D3-1282-08E0-E9162F6D2C04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“My car broke down.”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lost my job.”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overdrafted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 my bank account.”</a:t>
            </a:r>
          </a:p>
        </p:txBody>
      </p:sp>
    </p:spTree>
    <p:extLst>
      <p:ext uri="{BB962C8B-B14F-4D97-AF65-F5344CB8AC3E}">
        <p14:creationId xmlns:p14="http://schemas.microsoft.com/office/powerpoint/2010/main" val="35197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35368644-8313-8FC1-5CA7-B8E9266D6CE0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“My car broke down.”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lost my job.”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overdrafted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 my bank account.”</a:t>
            </a:r>
          </a:p>
        </p:txBody>
      </p:sp>
    </p:spTree>
    <p:extLst>
      <p:ext uri="{BB962C8B-B14F-4D97-AF65-F5344CB8AC3E}">
        <p14:creationId xmlns:p14="http://schemas.microsoft.com/office/powerpoint/2010/main" val="31736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35368644-8313-8FC1-5CA7-B8E9266D6CE0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“My roommates irritate me.”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“People</a:t>
            </a:r>
            <a:r>
              <a:rPr kumimoji="0" lang="en-US" sz="40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insult me for my faith.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</a:t>
            </a:r>
            <a:r>
              <a:rPr kumimoji="0" lang="en-US" sz="40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keep failing in my efforts.”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2D0616E-87EC-7D18-1639-ACF46B4B332A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“My roommates irritate me.”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“People</a:t>
            </a:r>
            <a:r>
              <a:rPr kumimoji="0" lang="en-US" sz="40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insult me for my faith.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</a:t>
            </a:r>
            <a:r>
              <a:rPr kumimoji="0" lang="en-US" sz="40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keep failing in my efforts.”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2D0616E-87EC-7D18-1639-ACF46B4B332A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“I’d like to take a step of faith and impact others for Christ.”</a:t>
            </a:r>
          </a:p>
        </p:txBody>
      </p:sp>
    </p:spTree>
    <p:extLst>
      <p:ext uri="{BB962C8B-B14F-4D97-AF65-F5344CB8AC3E}">
        <p14:creationId xmlns:p14="http://schemas.microsoft.com/office/powerpoint/2010/main" val="5752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133E7ED-1EAE-4CBB-9EA6-09715A569405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“I’d like to take a step of faith and impact others for Christ.”</a:t>
            </a:r>
          </a:p>
        </p:txBody>
      </p:sp>
    </p:spTree>
    <p:extLst>
      <p:ext uri="{BB962C8B-B14F-4D97-AF65-F5344CB8AC3E}">
        <p14:creationId xmlns:p14="http://schemas.microsoft.com/office/powerpoint/2010/main" val="20844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EC4A23E-468B-FE80-764F-CD9F38DD5582}"/>
              </a:ext>
            </a:extLst>
          </p:cNvPr>
          <p:cNvSpPr/>
          <p:nvPr/>
        </p:nvSpPr>
        <p:spPr>
          <a:xfrm>
            <a:off x="128016" y="100584"/>
            <a:ext cx="7900416" cy="21457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want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get married!”</a:t>
            </a:r>
          </a:p>
        </p:txBody>
      </p:sp>
    </p:spTree>
    <p:extLst>
      <p:ext uri="{BB962C8B-B14F-4D97-AF65-F5344CB8AC3E}">
        <p14:creationId xmlns:p14="http://schemas.microsoft.com/office/powerpoint/2010/main" val="21372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918218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12:13) They took palm branches and went out to meet him, shouting,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“Hosanna!”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“Blessed is he who comes in the name of the Lord!”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582993A-EBE2-7845-8001-E14BA3227EE9}"/>
              </a:ext>
            </a:extLst>
          </p:cNvPr>
          <p:cNvSpPr/>
          <p:nvPr/>
        </p:nvSpPr>
        <p:spPr>
          <a:xfrm>
            <a:off x="1371600" y="3505200"/>
            <a:ext cx="2438400" cy="609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Psalm 118:26</a:t>
            </a:r>
            <a:endPara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525C230-768F-ABDE-FC2A-0EAA799C4F5C}"/>
              </a:ext>
            </a:extLst>
          </p:cNvPr>
          <p:cNvSpPr/>
          <p:nvPr/>
        </p:nvSpPr>
        <p:spPr>
          <a:xfrm>
            <a:off x="4953000" y="2797499"/>
            <a:ext cx="7010400" cy="2286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Palm branches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Nationalistic symbol for the king.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Simon Maccabaeus (1 Maccabees 13:51); cf. 2 Maccabees 10:7;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Antiquities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3.245; 13.372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50B54ED3-E629-8EE7-9F08-6C0053143DC4}"/>
              </a:ext>
            </a:extLst>
          </p:cNvPr>
          <p:cNvSpPr/>
          <p:nvPr/>
        </p:nvSpPr>
        <p:spPr>
          <a:xfrm>
            <a:off x="45522" y="4463617"/>
            <a:ext cx="8217408" cy="2286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Hosanna (</a:t>
            </a:r>
            <a:r>
              <a:rPr lang="en-US" sz="4800" b="1" i="1" spc="-15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hōsiʿāhna</a:t>
            </a: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“Save, I pray!” or “Salvation now!”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Leon Morris,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Gospel according to John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(Grand Rapids, MI: Wm. B. Eerdmans Publishing Co., 1995), p.519.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5068C7-8056-31AA-D589-C67C9CAC7431}"/>
              </a:ext>
            </a:extLst>
          </p:cNvPr>
          <p:cNvSpPr/>
          <p:nvPr/>
        </p:nvSpPr>
        <p:spPr>
          <a:xfrm>
            <a:off x="4837176" y="108383"/>
            <a:ext cx="3553968" cy="793825"/>
          </a:xfrm>
          <a:prstGeom prst="round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720782-B06E-69B7-3A0C-93582023F15A}"/>
              </a:ext>
            </a:extLst>
          </p:cNvPr>
          <p:cNvSpPr/>
          <p:nvPr/>
        </p:nvSpPr>
        <p:spPr>
          <a:xfrm>
            <a:off x="72934" y="1376351"/>
            <a:ext cx="2898866" cy="793825"/>
          </a:xfrm>
          <a:prstGeom prst="round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7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ledge hammer 3D Illustration 21054395 PNG">
            <a:extLst>
              <a:ext uri="{FF2B5EF4-FFF2-40B4-BE49-F238E27FC236}">
                <a16:creationId xmlns:a16="http://schemas.microsoft.com/office/drawing/2014/main" id="{93029246-A157-A982-3C6C-3727D725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3066">
            <a:off x="-16592816" y="4452025"/>
            <a:ext cx="18236791" cy="1823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-0.76319 L 1.11797 -0.44189 L 0.90638 -0.57708 L 1.1293 -0.50231 L 0.89505 -0.71574 L 1.14583 -0.52963 L 0.91562 -0.74514 L 1.13854 -0.45833 L 1.13854 -0.4581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5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879700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8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5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1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89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4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7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9-10.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As we shall see, there is just one basic dealing which can enable man to be useful before God: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brokenness</a:t>
            </a: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17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12:13)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took palm branches and went out to meet him, shouting,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“Hosanna!”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“Blessed is he who comes in the name of the Lord!”</a:t>
            </a:r>
          </a:p>
          <a:p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“Blessed is </a:t>
            </a:r>
            <a:r>
              <a:rPr lang="en-US" sz="44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king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Israel!”</a:t>
            </a:r>
          </a:p>
        </p:txBody>
      </p:sp>
    </p:spTree>
    <p:extLst>
      <p:ext uri="{BB962C8B-B14F-4D97-AF65-F5344CB8AC3E}">
        <p14:creationId xmlns:p14="http://schemas.microsoft.com/office/powerpoint/2010/main" val="39327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14.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 some, the Lord gives a sudden breaking followed by a gradual one.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With others, the Lord arranges that they have constant daily trials, until one day He brings about large-scale breaking. 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67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14.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timing is in His hand.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cannot </a:t>
            </a:r>
            <a:r>
              <a:rPr kumimoji="0" lang="en-US" sz="40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shorten</a:t>
            </a: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 time,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though we certainly can </a:t>
            </a:r>
            <a:r>
              <a:rPr kumimoji="0" lang="en-US" sz="40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prolong</a:t>
            </a: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it.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324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37.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How often our prayers for blessings are actually raising up barriers.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long for blessing, yet seem to find God’s mercy in crushing experiences. 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446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81.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How often when the Lord deals with us we see only the hand of man.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This is entirely wrong.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must remember that it is God who is dealing with us, not our brother or sister or any other person.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431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81.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Has the Lord for years disciplined us,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instead of recognizing His hand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blamed it on </a:t>
            </a:r>
            <a:r>
              <a:rPr kumimoji="0" lang="en-US" sz="40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other 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or on </a:t>
            </a:r>
            <a:r>
              <a:rPr kumimoji="0" lang="en-US" sz="40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fate?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517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D8F0-B8A9-E018-2DA6-38D93C5E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D7508-AAC3-550E-0364-D6CD99BBF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3ECAC-0730-3BEE-DE8A-4CD2A3C7A776}"/>
              </a:ext>
            </a:extLst>
          </p:cNvPr>
          <p:cNvSpPr txBox="1"/>
          <p:nvPr/>
        </p:nvSpPr>
        <p:spPr>
          <a:xfrm>
            <a:off x="76200" y="57817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Leader &amp; Author, 1903-1972)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A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Watchman Nee,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Release of the Spirit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A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(Sure Foundation Publishers, 1965), 81.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7FD36-0995-B103-7312-2877B9BEC0C0}"/>
              </a:ext>
            </a:extLst>
          </p:cNvPr>
          <p:cNvSpPr txBox="1"/>
          <p:nvPr/>
        </p:nvSpPr>
        <p:spPr>
          <a:xfrm>
            <a:off x="76200" y="2471440"/>
            <a:ext cx="7772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Oh, may we have the grace to recognize the meaning of His hand in seeking to shatter this outward man!</a:t>
            </a:r>
          </a:p>
        </p:txBody>
      </p:sp>
      <p:pic>
        <p:nvPicPr>
          <p:cNvPr id="4" name="Picture 2" descr="Release of the Spirit: The Breaking of the Outward Man">
            <a:extLst>
              <a:ext uri="{FF2B5EF4-FFF2-40B4-BE49-F238E27FC236}">
                <a16:creationId xmlns:a16="http://schemas.microsoft.com/office/drawing/2014/main" id="{445CB518-0E84-F029-55A1-F6DCF92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13" y="0"/>
            <a:ext cx="426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93769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900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12:24) “Very truly I tell you, unless a kernel of wheat falls to the ground and dies, it remains only a single seed. But if it dies, it produces many seeds.”</a:t>
            </a:r>
          </a:p>
        </p:txBody>
      </p:sp>
    </p:spTree>
    <p:extLst>
      <p:ext uri="{BB962C8B-B14F-4D97-AF65-F5344CB8AC3E}">
        <p14:creationId xmlns:p14="http://schemas.microsoft.com/office/powerpoint/2010/main" val="4271801907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900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12:24)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“Very truly I tell you, unless a kernel of wheat falls to the ground and dies, it remains only a single seed. But if it dies, it produces many seeds.”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“Anyone who loves their life will lose it, while anyone who hates their life in this world will keep it for eternal life.”</a:t>
            </a:r>
          </a:p>
        </p:txBody>
      </p:sp>
    </p:spTree>
    <p:extLst>
      <p:ext uri="{BB962C8B-B14F-4D97-AF65-F5344CB8AC3E}">
        <p14:creationId xmlns:p14="http://schemas.microsoft.com/office/powerpoint/2010/main" val="25304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900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12:24)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“Very truly I tell you, unless a kernel of wheat falls to the ground and dies, it remains only a single seed. But if it dies, it produces many seeds.”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“Anyone who loves their life will lose it, while anyone who hates their life in this world will keep it for eternal life.”</a:t>
            </a:r>
          </a:p>
        </p:txBody>
      </p:sp>
      <p:pic>
        <p:nvPicPr>
          <p:cNvPr id="2050" name="Picture 2" descr="Is W'bool City Council a bloated boys' club? The sums say yes. | Carol  Altmann - Writer">
            <a:extLst>
              <a:ext uri="{FF2B5EF4-FFF2-40B4-BE49-F238E27FC236}">
                <a16:creationId xmlns:a16="http://schemas.microsoft.com/office/drawing/2014/main" id="{361073D2-D772-1D05-0E7F-AC7028DB5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029"/>
            <a:ext cx="6406840" cy="41324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920AA99E-BDB8-466F-69C3-9D00B9B31962}"/>
              </a:ext>
            </a:extLst>
          </p:cNvPr>
          <p:cNvSpPr/>
          <p:nvPr/>
        </p:nvSpPr>
        <p:spPr>
          <a:xfrm>
            <a:off x="5806440" y="381000"/>
            <a:ext cx="5995086" cy="545554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much do you love your</a:t>
            </a:r>
            <a:r>
              <a:rPr lang="en-US" sz="54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</a:t>
            </a: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Thought life?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Screen time?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Sleep?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Spending?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Quick to quit?</a:t>
            </a:r>
          </a:p>
        </p:txBody>
      </p:sp>
    </p:spTree>
    <p:extLst>
      <p:ext uri="{BB962C8B-B14F-4D97-AF65-F5344CB8AC3E}">
        <p14:creationId xmlns:p14="http://schemas.microsoft.com/office/powerpoint/2010/main" val="8739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12:26) “Whoever serves me must follow me. Where I am, my servant also will be. My Father will honor the one who serves me.”</a:t>
            </a:r>
          </a:p>
        </p:txBody>
      </p:sp>
    </p:spTree>
    <p:extLst>
      <p:ext uri="{BB962C8B-B14F-4D97-AF65-F5344CB8AC3E}">
        <p14:creationId xmlns:p14="http://schemas.microsoft.com/office/powerpoint/2010/main" val="131394218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12:14) Jesus found a</a:t>
            </a:r>
          </a:p>
          <a:p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young donkey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sat on it.</a:t>
            </a:r>
          </a:p>
        </p:txBody>
      </p:sp>
      <p:pic>
        <p:nvPicPr>
          <p:cNvPr id="1028" name="Picture 4" descr="A Donkey or a Colt - Holy Spirit Church">
            <a:extLst>
              <a:ext uri="{FF2B5EF4-FFF2-40B4-BE49-F238E27FC236}">
                <a16:creationId xmlns:a16="http://schemas.microsoft.com/office/drawing/2014/main" id="{5618808F-E7B2-DF4D-5C58-5584A2EDA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317" y="1591054"/>
            <a:ext cx="3606702" cy="491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allpaper Rome: Total War horse soldier Legionary Games">
            <a:extLst>
              <a:ext uri="{FF2B5EF4-FFF2-40B4-BE49-F238E27FC236}">
                <a16:creationId xmlns:a16="http://schemas.microsoft.com/office/drawing/2014/main" id="{651F5989-64B5-2334-A719-CB67C3FD2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453" y="1612825"/>
            <a:ext cx="3570161" cy="491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turday June 23, 2012 | Upde Designs">
            <a:extLst>
              <a:ext uri="{FF2B5EF4-FFF2-40B4-BE49-F238E27FC236}">
                <a16:creationId xmlns:a16="http://schemas.microsoft.com/office/drawing/2014/main" id="{08EDDF28-29B8-EB09-1165-E2C46BE0F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67722" y="1556186"/>
            <a:ext cx="3606702" cy="494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992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12:27) “Now my soul is troubled, and what shall I say?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‘Father, save me from this hour’?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No, it was for this very reason I came to this hour.”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Father, glorify your name!”</a:t>
            </a:r>
          </a:p>
        </p:txBody>
      </p:sp>
    </p:spTree>
    <p:extLst>
      <p:ext uri="{BB962C8B-B14F-4D97-AF65-F5344CB8AC3E}">
        <p14:creationId xmlns:p14="http://schemas.microsoft.com/office/powerpoint/2010/main" val="3907071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12:27)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“Now 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soul is </a:t>
            </a:r>
            <a:r>
              <a:rPr lang="en-US" sz="44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troubled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what shall I say?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‘Father, save me from this hour’?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No, it was for this very reason I came to this hour.”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Father, glorify your name!”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96E857E7-3581-E4A8-62A9-EA45EDC2B20E}"/>
              </a:ext>
            </a:extLst>
          </p:cNvPr>
          <p:cNvSpPr/>
          <p:nvPr/>
        </p:nvSpPr>
        <p:spPr>
          <a:xfrm>
            <a:off x="6781800" y="838200"/>
            <a:ext cx="4471086" cy="1600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need to hide our feelings from God!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018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12:27)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“Now my soul is troubled, and 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shall I say?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‘Father, save me from this hour’?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No, it was for this very reason I came to this hour.”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Father, glorify your name!”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B39023D-55C8-9FED-5476-7563D94F08BB}"/>
              </a:ext>
            </a:extLst>
          </p:cNvPr>
          <p:cNvSpPr/>
          <p:nvPr/>
        </p:nvSpPr>
        <p:spPr>
          <a:xfrm>
            <a:off x="4953000" y="838200"/>
            <a:ext cx="5791200" cy="1600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need to bottle up our thought process with God.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523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12:27)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“Now my soul is troubled, and what shall I say?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‘Father, </a:t>
            </a:r>
            <a:r>
              <a:rPr lang="en-US" sz="44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save me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from this hour’?</a:t>
            </a:r>
          </a:p>
          <a:p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No, it was for this very </a:t>
            </a:r>
            <a:r>
              <a:rPr lang="en-US" sz="44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reason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 came to this hour.”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Father, glorify your name!”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B59EC38B-62B3-DC19-66C3-196B4007ABE4}"/>
              </a:ext>
            </a:extLst>
          </p:cNvPr>
          <p:cNvSpPr/>
          <p:nvPr/>
        </p:nvSpPr>
        <p:spPr>
          <a:xfrm>
            <a:off x="3124200" y="2859024"/>
            <a:ext cx="7848600" cy="1524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Committing to doing what is true and right—despite the risks or the pain.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531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12:27)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“Now my soul is troubled, and what shall I say?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‘Father, save me from this hour’?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No, it was for this very reason I came to this hour.”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 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Father, glorify your name!”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2400FF5-5B3D-81B3-C2B9-7E7335F518B0}"/>
              </a:ext>
            </a:extLst>
          </p:cNvPr>
          <p:cNvSpPr/>
          <p:nvPr/>
        </p:nvSpPr>
        <p:spPr>
          <a:xfrm>
            <a:off x="2057400" y="4214599"/>
            <a:ext cx="6400800" cy="1524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prayer that God will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answer! (1 Jn. 5:14-15)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976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12:28) Then a voice came from heaven, “I have glorified it, and will glorify it again.”</a:t>
            </a:r>
          </a:p>
        </p:txBody>
      </p:sp>
    </p:spTree>
    <p:extLst>
      <p:ext uri="{BB962C8B-B14F-4D97-AF65-F5344CB8AC3E}">
        <p14:creationId xmlns:p14="http://schemas.microsoft.com/office/powerpoint/2010/main" val="1292867307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12:32) Jesus said,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“I, when I am lifted up from the earth, will draw all people to myself.”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 said this to show the kind of death he was going to die.</a:t>
            </a:r>
          </a:p>
        </p:txBody>
      </p:sp>
    </p:spTree>
    <p:extLst>
      <p:ext uri="{BB962C8B-B14F-4D97-AF65-F5344CB8AC3E}">
        <p14:creationId xmlns:p14="http://schemas.microsoft.com/office/powerpoint/2010/main" val="12581522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12:35) Then Jesus told them,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“You are going to have the light just a little while longer. Walk while you have the light, before darkness overtakes you.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Whoever walks in the dark does not know where they are going.”</a:t>
            </a:r>
          </a:p>
        </p:txBody>
      </p:sp>
    </p:spTree>
    <p:extLst>
      <p:ext uri="{BB962C8B-B14F-4D97-AF65-F5344CB8AC3E}">
        <p14:creationId xmlns:p14="http://schemas.microsoft.com/office/powerpoint/2010/main" val="36064553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12:36) “Believe in the light while you have the light, so that you may become children of light.”</a:t>
            </a:r>
          </a:p>
        </p:txBody>
      </p:sp>
    </p:spTree>
    <p:extLst>
      <p:ext uri="{BB962C8B-B14F-4D97-AF65-F5344CB8AC3E}">
        <p14:creationId xmlns:p14="http://schemas.microsoft.com/office/powerpoint/2010/main" val="175001282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1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12:14)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found a</a:t>
            </a:r>
          </a:p>
          <a:p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young donkey and sat on it.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it is written: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“Do not be afraid, Daughter Zion. See, your king is coming, seated on a donkey’s colt.”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D44096B2-EA4C-7CE6-7B56-54562218F28B}"/>
              </a:ext>
            </a:extLst>
          </p:cNvPr>
          <p:cNvSpPr/>
          <p:nvPr/>
        </p:nvSpPr>
        <p:spPr>
          <a:xfrm>
            <a:off x="838200" y="4191000"/>
            <a:ext cx="2514600" cy="609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Zechariah 9:9</a:t>
            </a:r>
            <a:endPara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96FF899C-2C32-3F73-FB5C-17C266B38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7548"/>
            <a:ext cx="6268518" cy="5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12:23) Jesus </a:t>
            </a:r>
            <a:r>
              <a:rPr lang="en-US" sz="4400" b="1" spc="-150" dirty="0"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said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hour has come for the Son of Man to be glorified.”</a:t>
            </a:r>
          </a:p>
        </p:txBody>
      </p:sp>
    </p:spTree>
    <p:extLst>
      <p:ext uri="{BB962C8B-B14F-4D97-AF65-F5344CB8AC3E}">
        <p14:creationId xmlns:p14="http://schemas.microsoft.com/office/powerpoint/2010/main" val="11717431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12:23) Jesus </a:t>
            </a:r>
            <a:r>
              <a:rPr lang="en-US" sz="4400" b="1" spc="-150" dirty="0"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said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hour has come for the Son of Man to be glorified.”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D8B662C7-C35C-4F4A-6F26-62D6ED25BE1D}"/>
              </a:ext>
            </a:extLst>
          </p:cNvPr>
          <p:cNvSpPr/>
          <p:nvPr/>
        </p:nvSpPr>
        <p:spPr>
          <a:xfrm>
            <a:off x="3761232" y="392073"/>
            <a:ext cx="8080466" cy="61470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“The King of Israel” (v.13)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Rode a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donkey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—not a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stallion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Verse 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Had a “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great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crowd” that dwindled to nearly nothing.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Verses 12 and 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“Glorified” through being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crucified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Verse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Liberated people from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spiritual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oppression—not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political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oppression.</a:t>
            </a:r>
          </a:p>
        </p:txBody>
      </p:sp>
    </p:spTree>
    <p:extLst>
      <p:ext uri="{BB962C8B-B14F-4D97-AF65-F5344CB8AC3E}">
        <p14:creationId xmlns:p14="http://schemas.microsoft.com/office/powerpoint/2010/main" val="28109668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12:23) Jesus replied,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hour has come for the Son of Man to be glorified.”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D8B662C7-C35C-4F4A-6F26-62D6ED25BE1D}"/>
              </a:ext>
            </a:extLst>
          </p:cNvPr>
          <p:cNvSpPr/>
          <p:nvPr/>
        </p:nvSpPr>
        <p:spPr>
          <a:xfrm>
            <a:off x="3761232" y="392073"/>
            <a:ext cx="8080466" cy="61470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Jesus was a humble leader,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then how should followers of Jesus live?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1782</Words>
  <Application>Microsoft Office PowerPoint</Application>
  <PresentationFormat>Widescreen</PresentationFormat>
  <Paragraphs>212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High Tower Text</vt:lpstr>
      <vt:lpstr>Lao UI</vt:lpstr>
      <vt:lpstr>Times New Roman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2024-06-18T19:04:19Z</dcterms:created>
  <dcterms:modified xsi:type="dcterms:W3CDTF">2024-06-18T19:04:25Z</dcterms:modified>
</cp:coreProperties>
</file>