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.xml" ContentType="application/vnd.openxmlformats-officedocument.drawingml.chart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48" r:id="rId1"/>
  </p:sldMasterIdLst>
  <p:notesMasterIdLst>
    <p:notesMasterId r:id="rId25"/>
  </p:notesMasterIdLst>
  <p:sldIdLst>
    <p:sldId id="256" r:id="rId2"/>
    <p:sldId id="260" r:id="rId3"/>
    <p:sldId id="366" r:id="rId4"/>
    <p:sldId id="333" r:id="rId5"/>
    <p:sldId id="282" r:id="rId6"/>
    <p:sldId id="284" r:id="rId7"/>
    <p:sldId id="322" r:id="rId8"/>
    <p:sldId id="283" r:id="rId9"/>
    <p:sldId id="285" r:id="rId10"/>
    <p:sldId id="286" r:id="rId11"/>
    <p:sldId id="287" r:id="rId12"/>
    <p:sldId id="288" r:id="rId13"/>
    <p:sldId id="325" r:id="rId14"/>
    <p:sldId id="330" r:id="rId15"/>
    <p:sldId id="331" r:id="rId16"/>
    <p:sldId id="367" r:id="rId17"/>
    <p:sldId id="368" r:id="rId18"/>
    <p:sldId id="259" r:id="rId19"/>
    <p:sldId id="372" r:id="rId20"/>
    <p:sldId id="373" r:id="rId21"/>
    <p:sldId id="257" r:id="rId22"/>
    <p:sldId id="258" r:id="rId23"/>
    <p:sldId id="361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6281"/>
  </p:normalViewPr>
  <p:slideViewPr>
    <p:cSldViewPr snapToGrid="0" showGuides="1">
      <p:cViewPr varScale="1">
        <p:scale>
          <a:sx n="79" d="100"/>
          <a:sy n="79" d="100"/>
        </p:scale>
        <p:origin x="96" y="7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1" d="100"/>
          <a:sy n="81" d="100"/>
        </p:scale>
        <p:origin x="1974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image" Target="../media/image12.png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Movements</c:v>
                </c:pt>
              </c:strCache>
            </c:strRef>
          </c:tx>
          <c:spPr>
            <a:blipFill rotWithShape="1">
              <a:blip xmlns:r="http://schemas.openxmlformats.org/officeDocument/2006/relationships" r:embed="rId1"/>
              <a:tile tx="0" ty="0" sx="100000" sy="100000" flip="none" algn="tl"/>
            </a:blipFill>
            <a:scene3d>
              <a:camera prst="orthographicFront"/>
              <a:lightRig rig="threePt" dir="t"/>
            </a:scene3d>
            <a:sp3d>
              <a:bevelT w="158750" prst="softRound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 i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Sheet1!$A$2:$A$17</c:f>
              <c:strCache>
                <c:ptCount val="15"/>
                <c:pt idx="0">
                  <c:v>7th c</c:v>
                </c:pt>
                <c:pt idx="1">
                  <c:v>8th c</c:v>
                </c:pt>
                <c:pt idx="2">
                  <c:v>9th c</c:v>
                </c:pt>
                <c:pt idx="3">
                  <c:v>10th c</c:v>
                </c:pt>
                <c:pt idx="4">
                  <c:v>11th c</c:v>
                </c:pt>
                <c:pt idx="5">
                  <c:v>12th c</c:v>
                </c:pt>
                <c:pt idx="6">
                  <c:v>13th c</c:v>
                </c:pt>
                <c:pt idx="7">
                  <c:v>14th c</c:v>
                </c:pt>
                <c:pt idx="8">
                  <c:v>15th c</c:v>
                </c:pt>
                <c:pt idx="9">
                  <c:v>16th c</c:v>
                </c:pt>
                <c:pt idx="10">
                  <c:v>17th c</c:v>
                </c:pt>
                <c:pt idx="11">
                  <c:v>18th c</c:v>
                </c:pt>
                <c:pt idx="12">
                  <c:v>19th c</c:v>
                </c:pt>
                <c:pt idx="13">
                  <c:v>20th c</c:v>
                </c:pt>
                <c:pt idx="14">
                  <c:v>21st c</c:v>
                </c:pt>
              </c:strCache>
            </c:strRef>
          </c:cat>
          <c:val>
            <c:numRef>
              <c:f>Sheet1!$B$2:$B$17</c:f>
              <c:numCache>
                <c:formatCode>General</c:formatCode>
                <c:ptCount val="1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0</c:v>
                </c:pt>
                <c:pt idx="5">
                  <c:v>0</c:v>
                </c:pt>
                <c:pt idx="6">
                  <c:v>2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2</c:v>
                </c:pt>
                <c:pt idx="13">
                  <c:v>11</c:v>
                </c:pt>
                <c:pt idx="14">
                  <c:v>69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A11-FA44-A5E1-E3271961CD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gapDepth val="493"/>
        <c:shape val="box"/>
        <c:axId val="383322624"/>
        <c:axId val="383323016"/>
        <c:axId val="0"/>
      </c:bar3DChart>
      <c:catAx>
        <c:axId val="3833226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5400000" vert="horz"/>
          <a:lstStyle/>
          <a:p>
            <a:pPr>
              <a:defRPr/>
            </a:pPr>
            <a:endParaRPr lang="en-US"/>
          </a:p>
        </c:txPr>
        <c:crossAx val="383323016"/>
        <c:crosses val="autoZero"/>
        <c:auto val="1"/>
        <c:lblAlgn val="ctr"/>
        <c:lblOffset val="100"/>
        <c:noMultiLvlLbl val="0"/>
      </c:catAx>
      <c:valAx>
        <c:axId val="3833230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833226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626953-B22A-C842-87A9-890032B22333}" type="datetimeFigureOut">
              <a:rPr lang="en-US" smtClean="0"/>
              <a:t>7/19/2024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C46100-DBFE-B348-9AFF-A860F466C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584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4E7F9-D982-9544-BA54-69318524B34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9817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4E7F9-D982-9544-BA54-69318524B34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2765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4E7F9-D982-9544-BA54-69318524B34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2665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4E7F9-D982-9544-BA54-69318524B34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547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4E7F9-D982-9544-BA54-69318524B34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9231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4E7F9-D982-9544-BA54-69318524B34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547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4E7F9-D982-9544-BA54-69318524B34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9231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4E7F9-D982-9544-BA54-69318524B34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7269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4E7F9-D982-9544-BA54-69318524B34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6507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4E7F9-D982-9544-BA54-69318524B34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9765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4E7F9-D982-9544-BA54-69318524B34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3370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4E7F9-D982-9544-BA54-69318524B34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7126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4E7F9-D982-9544-BA54-69318524B34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1890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4E7F9-D982-9544-BA54-69318524B34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9885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4E7F9-D982-9544-BA54-69318524B34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5083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4E7F9-D982-9544-BA54-69318524B34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7912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5325" y="4379913"/>
            <a:ext cx="5556250" cy="445800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4E7F9-D982-9544-BA54-69318524B34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0611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7/19/2024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0E14A20-86BC-E3EC-5E41-51381E1B30A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>
                <a:solidFill>
                  <a:schemeClr val="accent1">
                    <a:lumMod val="75000"/>
                  </a:schemeClr>
                </a:solidFill>
              </a:rPr>
              <a:t>A Wind in the House of Islam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3600" i="1" dirty="0">
                <a:solidFill>
                  <a:schemeClr val="accent1">
                    <a:lumMod val="75000"/>
                  </a:schemeClr>
                </a:solidFill>
              </a:rPr>
              <a:t>Muslim Movements to Christ</a:t>
            </a:r>
            <a:endParaRPr lang="en-US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E42868A7-A2AE-9798-1A8B-5848EB555A5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David Garrison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Dwell Community Church 2024</a:t>
            </a:r>
          </a:p>
        </p:txBody>
      </p:sp>
    </p:spTree>
    <p:extLst>
      <p:ext uri="{BB962C8B-B14F-4D97-AF65-F5344CB8AC3E}">
        <p14:creationId xmlns:p14="http://schemas.microsoft.com/office/powerpoint/2010/main" val="809063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15443"/>
            <a:ext cx="8229600" cy="779237"/>
          </a:xfrm>
        </p:spPr>
        <p:txBody>
          <a:bodyPr>
            <a:normAutofit/>
          </a:bodyPr>
          <a:lstStyle/>
          <a:p>
            <a:r>
              <a:rPr lang="en-US" sz="4200" b="1" dirty="0">
                <a:solidFill>
                  <a:srgbClr val="340A14"/>
                </a:solidFill>
                <a:effectLst>
                  <a:outerShdw blurRad="50800" dist="63500" dir="2700000" algn="tl" rotWithShape="0">
                    <a:srgbClr val="000000">
                      <a:alpha val="43000"/>
                    </a:srgbClr>
                  </a:outerShdw>
                </a:effectLst>
                <a:latin typeface="Garamond"/>
                <a:cs typeface="Garamond"/>
              </a:rPr>
              <a:t> Islamic Expansion AD 732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4897" y="1143001"/>
            <a:ext cx="8534977" cy="5390511"/>
          </a:xfrm>
          <a:effectLst>
            <a:outerShdw blurRad="50800" dist="63500" dir="84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5" name="Group 4"/>
          <p:cNvGrpSpPr/>
          <p:nvPr/>
        </p:nvGrpSpPr>
        <p:grpSpPr>
          <a:xfrm>
            <a:off x="1524000" y="6618286"/>
            <a:ext cx="9227940" cy="400110"/>
            <a:chOff x="0" y="6618286"/>
            <a:chExt cx="9227940" cy="400110"/>
          </a:xfrm>
        </p:grpSpPr>
        <p:sp>
          <p:nvSpPr>
            <p:cNvPr id="6" name="TextBox 5"/>
            <p:cNvSpPr txBox="1"/>
            <p:nvPr/>
          </p:nvSpPr>
          <p:spPr>
            <a:xfrm>
              <a:off x="7466573" y="6619083"/>
              <a:ext cx="176136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err="1">
                  <a:solidFill>
                    <a:srgbClr val="000000"/>
                  </a:solidFill>
                </a:rPr>
                <a:t>www.WindintheHouse.org</a:t>
              </a:r>
              <a:endParaRPr lang="en-US" sz="1000" b="1" dirty="0">
                <a:solidFill>
                  <a:srgbClr val="000000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0" y="6618286"/>
              <a:ext cx="176136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solidFill>
                    <a:srgbClr val="000000"/>
                  </a:solidFill>
                </a:rPr>
                <a:t>© 2024 WIGTake Resources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793838" y="768803"/>
            <a:ext cx="58128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/>
              <a:t>One hundred years </a:t>
            </a:r>
            <a:r>
              <a:rPr lang="en-US" sz="2000" b="1" i="1"/>
              <a:t>after Muhammad’s </a:t>
            </a:r>
            <a:r>
              <a:rPr lang="en-US" sz="2000" b="1" i="1" dirty="0"/>
              <a:t>death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33600" y="1897195"/>
            <a:ext cx="2165496" cy="1015663"/>
          </a:xfrm>
          <a:prstGeom prst="rect">
            <a:avLst/>
          </a:prstGeom>
          <a:solidFill>
            <a:schemeClr val="bg2">
              <a:alpha val="70000"/>
            </a:schemeClr>
          </a:solidFill>
          <a:effectLst>
            <a:outerShdw blurRad="50800" dist="635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tx2"/>
                </a:solidFill>
                <a:effectLst>
                  <a:outerShdw blurRad="50800" dist="63500" dir="2700000" algn="tl" rotWithShape="0">
                    <a:srgbClr val="000000">
                      <a:alpha val="43000"/>
                    </a:srgbClr>
                  </a:outerShdw>
                </a:effectLst>
              </a:rPr>
              <a:t>732 Islam stopped at Tours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11120" y="2858528"/>
            <a:ext cx="3015408" cy="707886"/>
          </a:xfrm>
          <a:prstGeom prst="rect">
            <a:avLst/>
          </a:prstGeom>
          <a:solidFill>
            <a:schemeClr val="bg2">
              <a:alpha val="70000"/>
            </a:schemeClr>
          </a:solidFill>
          <a:effectLst>
            <a:outerShdw blurRad="50800" dist="635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tx2"/>
                </a:solidFill>
                <a:effectLst>
                  <a:outerShdw blurRad="50800" dist="63500" dir="2700000" algn="tl" rotWithShape="0">
                    <a:srgbClr val="000000">
                      <a:alpha val="43000"/>
                    </a:srgbClr>
                  </a:outerShdw>
                </a:effectLst>
              </a:rPr>
              <a:t>Islam sweeps across North Africa into Spain</a:t>
            </a:r>
          </a:p>
        </p:txBody>
      </p:sp>
    </p:spTree>
    <p:extLst>
      <p:ext uri="{BB962C8B-B14F-4D97-AF65-F5344CB8AC3E}">
        <p14:creationId xmlns:p14="http://schemas.microsoft.com/office/powerpoint/2010/main" val="3100135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15443"/>
            <a:ext cx="8229600" cy="779237"/>
          </a:xfrm>
        </p:spPr>
        <p:txBody>
          <a:bodyPr>
            <a:normAutofit/>
          </a:bodyPr>
          <a:lstStyle/>
          <a:p>
            <a:r>
              <a:rPr lang="en-US" sz="4200" b="1" dirty="0">
                <a:solidFill>
                  <a:srgbClr val="340A14"/>
                </a:solidFill>
                <a:effectLst>
                  <a:outerShdw blurRad="50800" dist="63500" dir="2700000" algn="tl" rotWithShape="0">
                    <a:srgbClr val="000000">
                      <a:alpha val="43000"/>
                    </a:srgbClr>
                  </a:outerShdw>
                </a:effectLst>
                <a:latin typeface="Garamond"/>
                <a:cs typeface="Garamond"/>
              </a:rPr>
              <a:t> Islamic Expansion AD 1250 - 1400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4666" y="1143001"/>
            <a:ext cx="8534974" cy="5390511"/>
          </a:xfrm>
          <a:effectLst>
            <a:outerShdw blurRad="50800" dist="63500" dir="84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5" name="Group 4"/>
          <p:cNvGrpSpPr/>
          <p:nvPr/>
        </p:nvGrpSpPr>
        <p:grpSpPr>
          <a:xfrm>
            <a:off x="1524000" y="6618286"/>
            <a:ext cx="9227940" cy="400110"/>
            <a:chOff x="0" y="6618286"/>
            <a:chExt cx="9227940" cy="400110"/>
          </a:xfrm>
        </p:grpSpPr>
        <p:sp>
          <p:nvSpPr>
            <p:cNvPr id="6" name="TextBox 5"/>
            <p:cNvSpPr txBox="1"/>
            <p:nvPr/>
          </p:nvSpPr>
          <p:spPr>
            <a:xfrm>
              <a:off x="7466573" y="6619083"/>
              <a:ext cx="176136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err="1">
                  <a:solidFill>
                    <a:srgbClr val="000000"/>
                  </a:solidFill>
                </a:rPr>
                <a:t>www.WindintheHouse.org</a:t>
              </a:r>
              <a:endParaRPr lang="en-US" sz="1000" b="1" dirty="0">
                <a:solidFill>
                  <a:srgbClr val="000000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0" y="6618286"/>
              <a:ext cx="176136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solidFill>
                    <a:srgbClr val="000000"/>
                  </a:solidFill>
                </a:rPr>
                <a:t>© 2024 WIGTake Resources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6644641" y="4837746"/>
            <a:ext cx="3286115" cy="707886"/>
          </a:xfrm>
          <a:prstGeom prst="rect">
            <a:avLst/>
          </a:prstGeom>
          <a:solidFill>
            <a:schemeClr val="bg2">
              <a:alpha val="70000"/>
            </a:schemeClr>
          </a:solidFill>
          <a:effectLst>
            <a:outerShdw blurRad="50800" dist="635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tx2"/>
                </a:solidFill>
                <a:effectLst>
                  <a:outerShdw blurRad="50800" dist="63500" dir="2700000" algn="tl" rotWithShape="0">
                    <a:srgbClr val="000000">
                      <a:alpha val="43000"/>
                    </a:srgbClr>
                  </a:outerShdw>
                </a:effectLst>
              </a:rPr>
              <a:t>1267 first Islamic kingdom established in Indonesia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390216" y="768803"/>
            <a:ext cx="68435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/>
              <a:t>By 1267 Islam stretches from the Atlantic to the Pacific</a:t>
            </a:r>
          </a:p>
        </p:txBody>
      </p:sp>
    </p:spTree>
    <p:extLst>
      <p:ext uri="{BB962C8B-B14F-4D97-AF65-F5344CB8AC3E}">
        <p14:creationId xmlns:p14="http://schemas.microsoft.com/office/powerpoint/2010/main" val="1930224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15443"/>
            <a:ext cx="8229600" cy="779237"/>
          </a:xfrm>
        </p:spPr>
        <p:txBody>
          <a:bodyPr>
            <a:normAutofit/>
          </a:bodyPr>
          <a:lstStyle/>
          <a:p>
            <a:r>
              <a:rPr lang="en-US" sz="4200" b="1" dirty="0">
                <a:solidFill>
                  <a:srgbClr val="340A14"/>
                </a:solidFill>
                <a:effectLst>
                  <a:outerShdw blurRad="50800" dist="63500" dir="2700000" algn="tl" rotWithShape="0">
                    <a:srgbClr val="000000">
                      <a:alpha val="43000"/>
                    </a:srgbClr>
                  </a:outerShdw>
                </a:effectLst>
                <a:latin typeface="Garamond"/>
                <a:cs typeface="Garamond"/>
              </a:rPr>
              <a:t> Islamic Expansion 1400 - 1600</a:t>
            </a: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4896" y="1143000"/>
            <a:ext cx="8531352" cy="5394960"/>
          </a:xfrm>
          <a:effectLst>
            <a:outerShdw blurRad="50800" dist="63500" dir="84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5" name="Group 4"/>
          <p:cNvGrpSpPr/>
          <p:nvPr/>
        </p:nvGrpSpPr>
        <p:grpSpPr>
          <a:xfrm>
            <a:off x="1524000" y="6618286"/>
            <a:ext cx="9227940" cy="400110"/>
            <a:chOff x="0" y="6618286"/>
            <a:chExt cx="9227940" cy="400110"/>
          </a:xfrm>
        </p:grpSpPr>
        <p:sp>
          <p:nvSpPr>
            <p:cNvPr id="6" name="TextBox 5"/>
            <p:cNvSpPr txBox="1"/>
            <p:nvPr/>
          </p:nvSpPr>
          <p:spPr>
            <a:xfrm>
              <a:off x="7466573" y="6619083"/>
              <a:ext cx="176136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err="1">
                  <a:solidFill>
                    <a:srgbClr val="000000"/>
                  </a:solidFill>
                </a:rPr>
                <a:t>www.WindintheHouse.org</a:t>
              </a:r>
              <a:endParaRPr lang="en-US" sz="1000" b="1" dirty="0">
                <a:solidFill>
                  <a:srgbClr val="000000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0" y="6618286"/>
              <a:ext cx="176136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solidFill>
                    <a:srgbClr val="000000"/>
                  </a:solidFill>
                </a:rPr>
                <a:t>© 2024 WIGTake Resources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4531360" y="2566126"/>
            <a:ext cx="2052320" cy="1015663"/>
          </a:xfrm>
          <a:prstGeom prst="rect">
            <a:avLst/>
          </a:prstGeom>
          <a:solidFill>
            <a:schemeClr val="bg2">
              <a:alpha val="70000"/>
            </a:schemeClr>
          </a:solidFill>
          <a:effectLst>
            <a:outerShdw blurRad="50800" dist="635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tx2"/>
                </a:solidFill>
                <a:effectLst>
                  <a:outerShdw blurRad="50800" dist="63500" dir="2700000" algn="tl" rotWithShape="0">
                    <a:srgbClr val="000000">
                      <a:alpha val="43000"/>
                    </a:srgbClr>
                  </a:outerShdw>
                </a:effectLst>
              </a:rPr>
              <a:t>1453 fall of Constantinople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715760" y="2272477"/>
            <a:ext cx="2631440" cy="1015663"/>
          </a:xfrm>
          <a:prstGeom prst="rect">
            <a:avLst/>
          </a:prstGeom>
          <a:solidFill>
            <a:schemeClr val="bg2">
              <a:alpha val="70000"/>
            </a:schemeClr>
          </a:solidFill>
          <a:effectLst>
            <a:outerShdw blurRad="50800" dist="635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tx2"/>
                </a:solidFill>
                <a:effectLst>
                  <a:outerShdw blurRad="50800" dist="63500" dir="2700000" algn="tl" rotWithShape="0">
                    <a:srgbClr val="000000">
                      <a:alpha val="43000"/>
                    </a:srgbClr>
                  </a:outerShdw>
                </a:effectLst>
              </a:rPr>
              <a:t>Golden Horde dominates Central Asia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103478" y="768803"/>
            <a:ext cx="51924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/>
              <a:t>Geographic zenith of Islamic expansion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987456" y="3346481"/>
            <a:ext cx="2867744" cy="707886"/>
          </a:xfrm>
          <a:prstGeom prst="rect">
            <a:avLst/>
          </a:prstGeom>
          <a:solidFill>
            <a:schemeClr val="bg2">
              <a:alpha val="70000"/>
            </a:schemeClr>
          </a:solidFill>
          <a:effectLst>
            <a:outerShdw blurRad="50800" dist="635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tx2"/>
                </a:solidFill>
                <a:effectLst>
                  <a:outerShdw blurRad="50800" dist="63500" dir="2700000" algn="tl" rotWithShape="0">
                    <a:srgbClr val="000000">
                      <a:alpha val="43000"/>
                    </a:srgbClr>
                  </a:outerShdw>
                </a:effectLst>
              </a:rPr>
              <a:t>1526 Mughal Empire established in India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79210" y="1536662"/>
            <a:ext cx="2867744" cy="400110"/>
          </a:xfrm>
          <a:prstGeom prst="rect">
            <a:avLst/>
          </a:prstGeom>
          <a:solidFill>
            <a:schemeClr val="bg2">
              <a:alpha val="70000"/>
            </a:schemeClr>
          </a:solidFill>
          <a:effectLst>
            <a:outerShdw blurRad="50800" dist="635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tx2"/>
                </a:solidFill>
                <a:effectLst>
                  <a:outerShdw blurRad="50800" dist="63500" dir="2700000" algn="tl" rotWithShape="0">
                    <a:srgbClr val="000000">
                      <a:alpha val="43000"/>
                    </a:srgbClr>
                  </a:outerShdw>
                </a:effectLst>
              </a:rPr>
              <a:t>1529 Siege of Vienna</a:t>
            </a:r>
          </a:p>
        </p:txBody>
      </p:sp>
    </p:spTree>
    <p:extLst>
      <p:ext uri="{BB962C8B-B14F-4D97-AF65-F5344CB8AC3E}">
        <p14:creationId xmlns:p14="http://schemas.microsoft.com/office/powerpoint/2010/main" val="531114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8858" y="1144093"/>
            <a:ext cx="8531352" cy="5394960"/>
          </a:xfrm>
          <a:effectLst>
            <a:outerShdw blurRad="50800" dist="63500" dir="84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524000" y="174420"/>
            <a:ext cx="9144000" cy="736957"/>
          </a:xfrm>
          <a:prstGeom prst="rect">
            <a:avLst/>
          </a:prstGeom>
          <a:solidFill>
            <a:schemeClr val="bg2">
              <a:alpha val="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200" b="1" dirty="0">
                <a:solidFill>
                  <a:srgbClr val="340A14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Garamond"/>
                <a:cs typeface="Garamond"/>
              </a:rPr>
              <a:t>Islamic Expansion 17</a:t>
            </a:r>
            <a:r>
              <a:rPr lang="en-US" sz="4200" b="1" baseline="30000" dirty="0">
                <a:solidFill>
                  <a:srgbClr val="340A14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Garamond"/>
                <a:cs typeface="Garamond"/>
              </a:rPr>
              <a:t>th</a:t>
            </a:r>
            <a:r>
              <a:rPr lang="en-US" sz="4200" b="1" dirty="0">
                <a:solidFill>
                  <a:srgbClr val="340A14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Garamond"/>
                <a:cs typeface="Garamond"/>
              </a:rPr>
              <a:t> – 21</a:t>
            </a:r>
            <a:r>
              <a:rPr lang="en-US" sz="4200" b="1" baseline="30000" dirty="0">
                <a:solidFill>
                  <a:srgbClr val="340A14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Garamond"/>
                <a:cs typeface="Garamond"/>
              </a:rPr>
              <a:t>st</a:t>
            </a:r>
            <a:r>
              <a:rPr lang="en-US" sz="4200" b="1" dirty="0">
                <a:solidFill>
                  <a:srgbClr val="340A14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Garamond"/>
                <a:cs typeface="Garamond"/>
              </a:rPr>
              <a:t> Centuries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524000" y="6618286"/>
            <a:ext cx="9227940" cy="400110"/>
            <a:chOff x="0" y="6618286"/>
            <a:chExt cx="9227940" cy="400110"/>
          </a:xfrm>
        </p:grpSpPr>
        <p:sp>
          <p:nvSpPr>
            <p:cNvPr id="6" name="TextBox 5"/>
            <p:cNvSpPr txBox="1"/>
            <p:nvPr/>
          </p:nvSpPr>
          <p:spPr>
            <a:xfrm>
              <a:off x="7466573" y="6619083"/>
              <a:ext cx="176136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err="1">
                  <a:solidFill>
                    <a:srgbClr val="000000"/>
                  </a:solidFill>
                </a:rPr>
                <a:t>www.WindintheHouse.org</a:t>
              </a:r>
              <a:endParaRPr lang="en-US" sz="1000" b="1" dirty="0">
                <a:solidFill>
                  <a:srgbClr val="000000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0" y="6618286"/>
              <a:ext cx="176136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solidFill>
                    <a:srgbClr val="000000"/>
                  </a:solidFill>
                </a:rPr>
                <a:t>© 2024 WIGTake Resources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6489335" y="2364598"/>
            <a:ext cx="3355705" cy="1015663"/>
          </a:xfrm>
          <a:prstGeom prst="rect">
            <a:avLst/>
          </a:prstGeom>
          <a:solidFill>
            <a:schemeClr val="bg2">
              <a:alpha val="70000"/>
            </a:schemeClr>
          </a:solidFill>
          <a:effectLst>
            <a:outerShdw blurRad="50800" dist="635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tx2"/>
                </a:solidFill>
                <a:effectLst>
                  <a:outerShdw blurRad="50800" dist="63500" dir="2700000" algn="tl" rotWithShape="0">
                    <a:srgbClr val="000000">
                      <a:alpha val="43000"/>
                    </a:srgbClr>
                  </a:outerShdw>
                </a:effectLst>
              </a:rPr>
              <a:t>Islam continues to be the world’s fastest growing religion at 1.84% per year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77441" y="2943079"/>
            <a:ext cx="3614054" cy="1015663"/>
          </a:xfrm>
          <a:prstGeom prst="rect">
            <a:avLst/>
          </a:prstGeom>
          <a:solidFill>
            <a:schemeClr val="bg2">
              <a:alpha val="70000"/>
            </a:schemeClr>
          </a:solidFill>
          <a:effectLst>
            <a:outerShdw blurRad="50800" dist="635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tx2"/>
                </a:solidFill>
                <a:effectLst>
                  <a:outerShdw blurRad="50800" dist="63500" dir="2700000" algn="tl" rotWithShape="0">
                    <a:srgbClr val="000000">
                      <a:alpha val="43000"/>
                    </a:srgbClr>
                  </a:outerShdw>
                </a:effectLst>
              </a:rPr>
              <a:t>2024 global Muslim population reaches 1.8 billion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83681" y="768803"/>
            <a:ext cx="59538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/>
              <a:t>The modern era – Muslim population explosion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47763" y="1720347"/>
            <a:ext cx="3743732" cy="1015663"/>
          </a:xfrm>
          <a:prstGeom prst="rect">
            <a:avLst/>
          </a:prstGeom>
          <a:solidFill>
            <a:schemeClr val="bg2">
              <a:alpha val="70000"/>
            </a:schemeClr>
          </a:solidFill>
          <a:effectLst>
            <a:outerShdw blurRad="50800" dist="635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tx2"/>
                </a:solidFill>
                <a:effectLst>
                  <a:outerShdw blurRad="50800" dist="63500" dir="2700000" algn="tl" rotWithShape="0">
                    <a:srgbClr val="000000">
                      <a:alpha val="43000"/>
                    </a:srgbClr>
                  </a:outerShdw>
                </a:effectLst>
              </a:rPr>
              <a:t>Population stress pushes Muslim emigrants around the world</a:t>
            </a:r>
          </a:p>
        </p:txBody>
      </p:sp>
    </p:spTree>
    <p:extLst>
      <p:ext uri="{BB962C8B-B14F-4D97-AF65-F5344CB8AC3E}">
        <p14:creationId xmlns:p14="http://schemas.microsoft.com/office/powerpoint/2010/main" val="1692276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1798536"/>
            <a:ext cx="7772400" cy="1470025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b="1" dirty="0">
                <a:solidFill>
                  <a:srgbClr val="340A14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Garamond"/>
                <a:cs typeface="Garamond"/>
              </a:rPr>
              <a:t>Fourteen Centuries of Islamic Expansion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01145" y="3886200"/>
            <a:ext cx="6573316" cy="1752600"/>
          </a:xfrm>
        </p:spPr>
        <p:txBody>
          <a:bodyPr>
            <a:normAutofit/>
          </a:bodyPr>
          <a:lstStyle/>
          <a:p>
            <a:r>
              <a:rPr lang="en-US" sz="40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Garamond"/>
                <a:cs typeface="Garamond"/>
              </a:rPr>
              <a:t>Tens of millions of Christians assimilated into Islam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524000" y="6618286"/>
            <a:ext cx="9227940" cy="247018"/>
            <a:chOff x="0" y="6618286"/>
            <a:chExt cx="9227940" cy="247018"/>
          </a:xfrm>
        </p:grpSpPr>
        <p:sp>
          <p:nvSpPr>
            <p:cNvPr id="5" name="TextBox 4"/>
            <p:cNvSpPr txBox="1"/>
            <p:nvPr/>
          </p:nvSpPr>
          <p:spPr>
            <a:xfrm>
              <a:off x="7466573" y="6619083"/>
              <a:ext cx="176136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err="1">
                  <a:solidFill>
                    <a:srgbClr val="000000"/>
                  </a:solidFill>
                </a:rPr>
                <a:t>www.WindintheHouse.org</a:t>
              </a:r>
              <a:endParaRPr lang="en-US" sz="1000" b="1" dirty="0">
                <a:solidFill>
                  <a:srgbClr val="000000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0" y="6618286"/>
              <a:ext cx="220617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solidFill>
                    <a:srgbClr val="000000"/>
                  </a:solidFill>
                </a:rPr>
                <a:t>© 2024 WIGTake Resources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61958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1305224"/>
            <a:ext cx="7772400" cy="1470025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b="1" dirty="0">
                <a:solidFill>
                  <a:srgbClr val="340A14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Garamond"/>
                <a:cs typeface="Garamond"/>
              </a:rPr>
              <a:t>But What About the Opposite?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01145" y="3067512"/>
            <a:ext cx="6573316" cy="1752600"/>
          </a:xfrm>
        </p:spPr>
        <p:txBody>
          <a:bodyPr>
            <a:normAutofit/>
          </a:bodyPr>
          <a:lstStyle/>
          <a:p>
            <a:r>
              <a:rPr lang="en-US" sz="40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Garamond"/>
                <a:cs typeface="Garamond"/>
              </a:rPr>
              <a:t>Have there ever been Muslim movements to Christ?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524000" y="6618286"/>
            <a:ext cx="9227940" cy="247018"/>
            <a:chOff x="0" y="6618286"/>
            <a:chExt cx="9227940" cy="247018"/>
          </a:xfrm>
        </p:grpSpPr>
        <p:sp>
          <p:nvSpPr>
            <p:cNvPr id="5" name="TextBox 4"/>
            <p:cNvSpPr txBox="1"/>
            <p:nvPr/>
          </p:nvSpPr>
          <p:spPr>
            <a:xfrm>
              <a:off x="7466573" y="6619083"/>
              <a:ext cx="176136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err="1">
                  <a:solidFill>
                    <a:srgbClr val="000000"/>
                  </a:solidFill>
                </a:rPr>
                <a:t>www.WindintheHouse.org</a:t>
              </a:r>
              <a:endParaRPr lang="en-US" sz="1000" b="1" dirty="0">
                <a:solidFill>
                  <a:srgbClr val="000000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0" y="6618286"/>
              <a:ext cx="22352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solidFill>
                    <a:srgbClr val="000000"/>
                  </a:solidFill>
                </a:rPr>
                <a:t>© 2024 WIGTake Resources</a:t>
              </a:r>
            </a:p>
          </p:txBody>
        </p:sp>
      </p:grpSp>
      <p:sp>
        <p:nvSpPr>
          <p:cNvPr id="7" name="Subtitle 2"/>
          <p:cNvSpPr txBox="1">
            <a:spLocks/>
          </p:cNvSpPr>
          <p:nvPr/>
        </p:nvSpPr>
        <p:spPr>
          <a:xfrm>
            <a:off x="3138833" y="4463573"/>
            <a:ext cx="6232644" cy="11519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Garamond"/>
                <a:cs typeface="Garamond"/>
              </a:rPr>
              <a:t>If so, where, when and how? </a:t>
            </a:r>
          </a:p>
        </p:txBody>
      </p:sp>
    </p:spTree>
    <p:extLst>
      <p:ext uri="{BB962C8B-B14F-4D97-AF65-F5344CB8AC3E}">
        <p14:creationId xmlns:p14="http://schemas.microsoft.com/office/powerpoint/2010/main" val="3912607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1798536"/>
            <a:ext cx="7772400" cy="1470025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b="1" dirty="0">
                <a:solidFill>
                  <a:srgbClr val="340A14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Garamond"/>
                <a:cs typeface="Garamond"/>
              </a:rPr>
              <a:t>Fourteen Centuries of Islamic Expansion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01145" y="3886200"/>
            <a:ext cx="6573316" cy="1752600"/>
          </a:xfrm>
        </p:spPr>
        <p:txBody>
          <a:bodyPr>
            <a:normAutofit/>
          </a:bodyPr>
          <a:lstStyle/>
          <a:p>
            <a:r>
              <a:rPr lang="en-US" sz="40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Garamond"/>
                <a:cs typeface="Garamond"/>
              </a:rPr>
              <a:t>Tens of millions of Christians assimilated into Islam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524000" y="6618286"/>
            <a:ext cx="9227940" cy="247018"/>
            <a:chOff x="0" y="6618286"/>
            <a:chExt cx="9227940" cy="247018"/>
          </a:xfrm>
        </p:grpSpPr>
        <p:sp>
          <p:nvSpPr>
            <p:cNvPr id="5" name="TextBox 4"/>
            <p:cNvSpPr txBox="1"/>
            <p:nvPr/>
          </p:nvSpPr>
          <p:spPr>
            <a:xfrm>
              <a:off x="7466573" y="6619083"/>
              <a:ext cx="176136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err="1">
                  <a:solidFill>
                    <a:srgbClr val="000000"/>
                  </a:solidFill>
                </a:rPr>
                <a:t>www.WindintheHouse.org</a:t>
              </a:r>
              <a:endParaRPr lang="en-US" sz="1000" b="1" dirty="0">
                <a:solidFill>
                  <a:srgbClr val="000000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0" y="6618286"/>
              <a:ext cx="230777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solidFill>
                    <a:srgbClr val="000000"/>
                  </a:solidFill>
                </a:rPr>
                <a:t>© 2024 WIGTake Resources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64810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1305224"/>
            <a:ext cx="7772400" cy="1470025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b="1" dirty="0">
                <a:solidFill>
                  <a:srgbClr val="340A14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Garamond"/>
                <a:cs typeface="Garamond"/>
              </a:rPr>
              <a:t>But What About the Opposite?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01145" y="3067512"/>
            <a:ext cx="6573316" cy="1752600"/>
          </a:xfrm>
        </p:spPr>
        <p:txBody>
          <a:bodyPr>
            <a:normAutofit/>
          </a:bodyPr>
          <a:lstStyle/>
          <a:p>
            <a:r>
              <a:rPr lang="en-US" sz="40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Garamond"/>
                <a:cs typeface="Garamond"/>
              </a:rPr>
              <a:t>Have there ever been Muslim movements to Christ?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524000" y="6618286"/>
            <a:ext cx="9227940" cy="247018"/>
            <a:chOff x="0" y="6618286"/>
            <a:chExt cx="9227940" cy="247018"/>
          </a:xfrm>
        </p:grpSpPr>
        <p:sp>
          <p:nvSpPr>
            <p:cNvPr id="5" name="TextBox 4"/>
            <p:cNvSpPr txBox="1"/>
            <p:nvPr/>
          </p:nvSpPr>
          <p:spPr>
            <a:xfrm>
              <a:off x="7466573" y="6619083"/>
              <a:ext cx="176136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err="1">
                  <a:solidFill>
                    <a:srgbClr val="000000"/>
                  </a:solidFill>
                </a:rPr>
                <a:t>www.WindintheHouse.org</a:t>
              </a:r>
              <a:endParaRPr lang="en-US" sz="1000" b="1" dirty="0">
                <a:solidFill>
                  <a:srgbClr val="000000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0" y="6618286"/>
              <a:ext cx="239485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solidFill>
                    <a:srgbClr val="000000"/>
                  </a:solidFill>
                </a:rPr>
                <a:t>© 2024 WIGTake Resources</a:t>
              </a:r>
            </a:p>
          </p:txBody>
        </p:sp>
      </p:grpSp>
      <p:sp>
        <p:nvSpPr>
          <p:cNvPr id="7" name="Subtitle 2"/>
          <p:cNvSpPr txBox="1">
            <a:spLocks/>
          </p:cNvSpPr>
          <p:nvPr/>
        </p:nvSpPr>
        <p:spPr>
          <a:xfrm>
            <a:off x="3138833" y="4463573"/>
            <a:ext cx="6232644" cy="11519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Garamond"/>
                <a:cs typeface="Garamond"/>
              </a:rPr>
              <a:t>If so, where, when and how? </a:t>
            </a:r>
          </a:p>
        </p:txBody>
      </p:sp>
    </p:spTree>
    <p:extLst>
      <p:ext uri="{BB962C8B-B14F-4D97-AF65-F5344CB8AC3E}">
        <p14:creationId xmlns:p14="http://schemas.microsoft.com/office/powerpoint/2010/main" val="4100699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AFFDBF3-1768-3063-84B2-D6F4FEEC2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812804"/>
          </a:xfrm>
        </p:spPr>
        <p:txBody>
          <a:bodyPr>
            <a:noAutofit/>
          </a:bodyPr>
          <a:lstStyle/>
          <a:p>
            <a:r>
              <a:rPr lang="en-US" sz="4400" b="1" dirty="0">
                <a:solidFill>
                  <a:schemeClr val="accent1">
                    <a:lumMod val="75000"/>
                  </a:schemeClr>
                </a:solidFill>
                <a:latin typeface="Papyrus" panose="020B0602040200020303" pitchFamily="34" charset="77"/>
              </a:rPr>
              <a:t>A Wind in the House of Islam</a:t>
            </a:r>
            <a:endParaRPr lang="en-US" sz="2000" b="1" dirty="0">
              <a:solidFill>
                <a:schemeClr val="accent1">
                  <a:lumMod val="75000"/>
                </a:schemeClr>
              </a:solidFill>
              <a:latin typeface="Papyrus" panose="020B0602040200020303" pitchFamily="34" charset="77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633DB7BE-E337-86EF-19F6-6602A57CA4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48768" y="624110"/>
            <a:ext cx="4610437" cy="6499436"/>
          </a:xfr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484B437-D8D9-4F93-3BAC-2607B7D18949}"/>
              </a:ext>
            </a:extLst>
          </p:cNvPr>
          <p:cNvSpPr txBox="1"/>
          <p:nvPr/>
        </p:nvSpPr>
        <p:spPr>
          <a:xfrm>
            <a:off x="1756229" y="1944914"/>
            <a:ext cx="5544457" cy="3727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Largest global survey of Muslim movements to Christ ever conducted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Traveled 250,000 miles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Gathered more than 1,000 interviews from movements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Central question: 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</a:rPr>
              <a:t>What did God use to bring you to faith in Jesus Christ? Tell me your story.</a:t>
            </a:r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099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-28220"/>
            <a:ext cx="8229600" cy="1566331"/>
          </a:xfrm>
        </p:spPr>
        <p:txBody>
          <a:bodyPr/>
          <a:lstStyle/>
          <a:p>
            <a:r>
              <a:rPr lang="en-US" b="1" dirty="0">
                <a:solidFill>
                  <a:srgbClr val="450E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  <a:cs typeface="Cambria"/>
              </a:rPr>
              <a:t>Muslim Movements to Christ through the Centuries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524000" y="352779"/>
          <a:ext cx="9496778" cy="61665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6269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5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graphicEl>
                                              <a:chart seriesIdx="0" categoryIdx="5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6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graphicEl>
                                              <a:chart seriesIdx="0" categoryIdx="6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7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graphicEl>
                                              <a:chart seriesIdx="0" categoryIdx="7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8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graphicEl>
                                              <a:chart seriesIdx="0" categoryIdx="8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9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graphicEl>
                                              <a:chart seriesIdx="0" categoryIdx="9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1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">
                                            <p:graphicEl>
                                              <a:chart seriesIdx="0" categoryIdx="1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1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">
                                            <p:graphicEl>
                                              <a:chart seriesIdx="0" categoryIdx="1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1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">
                                            <p:graphicEl>
                                              <a:chart seriesIdx="0" categoryIdx="1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1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4">
                                            <p:graphicEl>
                                              <a:chart seriesIdx="0" categoryIdx="1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1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4">
                                            <p:graphicEl>
                                              <a:chart seriesIdx="0" categoryIdx="14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15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4">
                                            <p:graphicEl>
                                              <a:chart seriesIdx="0" categoryIdx="15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Chart bld="seriesEl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0E14A20-86BC-E3EC-5E41-51381E1B30A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>
                <a:solidFill>
                  <a:schemeClr val="accent1">
                    <a:lumMod val="75000"/>
                  </a:schemeClr>
                </a:solidFill>
              </a:rPr>
              <a:t>A Little Background</a:t>
            </a:r>
            <a:endParaRPr lang="en-US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230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1798536"/>
            <a:ext cx="7772400" cy="1470025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b="1" dirty="0"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Garamond"/>
                <a:cs typeface="Garamond"/>
              </a:rPr>
              <a:t>What is happening now?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01145" y="3886200"/>
            <a:ext cx="6573316" cy="175260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Garamond"/>
                <a:cs typeface="Garamond"/>
              </a:rPr>
              <a:t>Ten facts regarding Muslim movements to Christ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524000" y="6618286"/>
            <a:ext cx="9227940" cy="247018"/>
            <a:chOff x="0" y="6618286"/>
            <a:chExt cx="9227940" cy="247018"/>
          </a:xfrm>
        </p:grpSpPr>
        <p:sp>
          <p:nvSpPr>
            <p:cNvPr id="5" name="TextBox 4"/>
            <p:cNvSpPr txBox="1"/>
            <p:nvPr/>
          </p:nvSpPr>
          <p:spPr>
            <a:xfrm>
              <a:off x="7466573" y="6619083"/>
              <a:ext cx="176136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err="1">
                  <a:solidFill>
                    <a:srgbClr val="000000"/>
                  </a:solidFill>
                </a:rPr>
                <a:t>www.WindintheHouse.org</a:t>
              </a:r>
              <a:endParaRPr lang="en-US" sz="1000" b="1" dirty="0">
                <a:solidFill>
                  <a:srgbClr val="000000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0" y="6618286"/>
              <a:ext cx="220617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solidFill>
                    <a:srgbClr val="000000"/>
                  </a:solidFill>
                </a:rPr>
                <a:t>© 2024 WIGTake Resources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67581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E209DE9-ABE4-A171-D780-D5CDB71E3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Garamond" panose="02020404030301010803" pitchFamily="18" charset="0"/>
              </a:rPr>
              <a:t>Ten Facts regarding Muslim Movements to Christ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112D7B2-651C-7BCB-8610-005979783C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1" y="2133600"/>
            <a:ext cx="9055617" cy="3777622"/>
          </a:xfrm>
        </p:spPr>
        <p:txBody>
          <a:bodyPr>
            <a:normAutofit lnSpcReduction="10000"/>
          </a:bodyPr>
          <a:lstStyle/>
          <a:p>
            <a:pPr marL="403225" indent="-403225">
              <a:lnSpc>
                <a:spcPct val="150000"/>
              </a:lnSpc>
              <a:buNone/>
            </a:pPr>
            <a:r>
              <a:rPr lang="en-US" sz="2000" b="1" dirty="0">
                <a:effectLst/>
                <a:latin typeface="Helvetica" pitchFamily="2" charset="0"/>
              </a:rPr>
              <a:t> </a:t>
            </a:r>
            <a:r>
              <a:rPr lang="en-US" sz="2400" dirty="0">
                <a:effectLst/>
                <a:latin typeface="Helvetica" pitchFamily="2" charset="0"/>
              </a:rPr>
              <a:t>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effectLst/>
                <a:latin typeface="Helvetica" pitchFamily="2" charset="0"/>
              </a:rPr>
              <a:t>1. We are today witnessing the greatest turning of Muslims to Christ in history</a:t>
            </a:r>
          </a:p>
          <a:p>
            <a:pPr marL="403225" indent="-403225">
              <a:lnSpc>
                <a:spcPct val="150000"/>
              </a:lnSpc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effectLst/>
                <a:latin typeface="Helvetica" pitchFamily="2" charset="0"/>
              </a:rPr>
              <a:t>  2. This continues to be a very costly ministry  </a:t>
            </a:r>
          </a:p>
          <a:p>
            <a:pPr marL="403225" indent="-403225">
              <a:lnSpc>
                <a:spcPct val="150000"/>
              </a:lnSpc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effectLst/>
                <a:latin typeface="Helvetica" pitchFamily="2" charset="0"/>
              </a:rPr>
              <a:t>  3. Scripture engagement has been crucial to movements</a:t>
            </a:r>
          </a:p>
          <a:p>
            <a:pPr marL="403225" indent="-403225">
              <a:lnSpc>
                <a:spcPct val="150000"/>
              </a:lnSpc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effectLst/>
                <a:latin typeface="Helvetica" pitchFamily="2" charset="0"/>
              </a:rPr>
              <a:t>  4. Media has been a game changer</a:t>
            </a:r>
          </a:p>
          <a:p>
            <a:pPr marL="403225" indent="-403225">
              <a:lnSpc>
                <a:spcPct val="150000"/>
              </a:lnSpc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effectLst/>
                <a:latin typeface="Helvetica" pitchFamily="2" charset="0"/>
              </a:rPr>
              <a:t>  5. The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Helvetica" pitchFamily="2" charset="0"/>
              </a:rPr>
              <a:t>global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effectLst/>
                <a:latin typeface="Helvetica" pitchFamily="2" charset="0"/>
              </a:rPr>
              <a:t>diaspora are a gift from God</a:t>
            </a:r>
            <a:endParaRPr lang="en-US" sz="2000" dirty="0">
              <a:solidFill>
                <a:schemeClr val="accent1">
                  <a:lumMod val="75000"/>
                </a:schemeClr>
              </a:solidFill>
              <a:effectLst/>
              <a:latin typeface="Helvetica" pitchFamily="2" charset="0"/>
            </a:endParaRPr>
          </a:p>
          <a:p>
            <a:pPr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406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E209DE9-ABE4-A171-D780-D5CDB71E3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Garamond" panose="02020404030301010803" pitchFamily="18" charset="0"/>
              </a:rPr>
              <a:t>Ten Facts regarding Muslim Movements to Christ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112D7B2-651C-7BCB-8610-005979783C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03225" indent="-403225">
              <a:lnSpc>
                <a:spcPct val="200000"/>
              </a:lnSpc>
              <a:buNone/>
            </a:pPr>
            <a:r>
              <a:rPr lang="en-US" sz="2400" dirty="0">
                <a:effectLst/>
                <a:latin typeface="Helvetica" pitchFamily="2" charset="0"/>
              </a:rPr>
              <a:t> 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effectLst/>
                <a:latin typeface="Helvetica" pitchFamily="2" charset="0"/>
              </a:rPr>
              <a:t>6. Dreams and visions are evidence of the 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  <a:effectLst/>
                <a:latin typeface="Helvetica" pitchFamily="2" charset="0"/>
              </a:rPr>
              <a:t>Paraclete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effectLst/>
                <a:latin typeface="Helvetica" pitchFamily="2" charset="0"/>
              </a:rPr>
              <a:t> promise</a:t>
            </a:r>
          </a:p>
          <a:p>
            <a:pPr marL="403225" indent="-403225">
              <a:lnSpc>
                <a:spcPct val="200000"/>
              </a:lnSpc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effectLst/>
                <a:latin typeface="Helvetica" pitchFamily="2" charset="0"/>
              </a:rPr>
              <a:t>  7. Dreams and visions are not enough</a:t>
            </a:r>
          </a:p>
          <a:p>
            <a:pPr marL="403225" indent="-403225">
              <a:lnSpc>
                <a:spcPct val="200000"/>
              </a:lnSpc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effectLst/>
                <a:latin typeface="Helvetica" pitchFamily="2" charset="0"/>
              </a:rPr>
              <a:t>  8. Muslims are not evil</a:t>
            </a:r>
          </a:p>
          <a:p>
            <a:pPr marL="403225" indent="-403225">
              <a:lnSpc>
                <a:spcPct val="200000"/>
              </a:lnSpc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effectLst/>
                <a:latin typeface="Helvetica" pitchFamily="2" charset="0"/>
              </a:rPr>
              <a:t>  9. God can hit straight with a “crooked stick”</a:t>
            </a:r>
          </a:p>
          <a:p>
            <a:pPr marL="403225" indent="-403225">
              <a:lnSpc>
                <a:spcPct val="200000"/>
              </a:lnSpc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effectLst/>
                <a:latin typeface="Helvetica" pitchFamily="2" charset="0"/>
              </a:rPr>
              <a:t>10. New breakthroughs are on the horizon!</a:t>
            </a:r>
          </a:p>
          <a:p>
            <a:pPr marL="403225" indent="-403225">
              <a:buFont typeface="+mj-lt"/>
              <a:buAutoNum type="arabicPeriod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10350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TH website homepage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8374" y="61645"/>
            <a:ext cx="9363566" cy="6803659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1524000" y="6618286"/>
            <a:ext cx="9227940" cy="400110"/>
            <a:chOff x="0" y="6618286"/>
            <a:chExt cx="9227940" cy="400110"/>
          </a:xfrm>
        </p:grpSpPr>
        <p:sp>
          <p:nvSpPr>
            <p:cNvPr id="5" name="TextBox 4"/>
            <p:cNvSpPr txBox="1"/>
            <p:nvPr/>
          </p:nvSpPr>
          <p:spPr>
            <a:xfrm>
              <a:off x="7466573" y="6619083"/>
              <a:ext cx="176136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err="1">
                  <a:solidFill>
                    <a:srgbClr val="000000"/>
                  </a:solidFill>
                </a:rPr>
                <a:t>www.WindintheHouse.org</a:t>
              </a:r>
              <a:endParaRPr lang="en-US" sz="1000" b="1" dirty="0">
                <a:solidFill>
                  <a:srgbClr val="000000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0" y="6618286"/>
              <a:ext cx="176136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solidFill>
                    <a:srgbClr val="000000"/>
                  </a:solidFill>
                </a:rPr>
                <a:t>© 2013 WIGTake Resources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347497" y="979872"/>
            <a:ext cx="58881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63500" dir="2700000" algn="tl">
                    <a:srgbClr val="000000">
                      <a:alpha val="77000"/>
                    </a:srgbClr>
                  </a:outerShdw>
                </a:effectLst>
              </a:rPr>
              <a:t>www.WindintheHouse.org</a:t>
            </a:r>
          </a:p>
        </p:txBody>
      </p:sp>
    </p:spTree>
    <p:extLst>
      <p:ext uri="{BB962C8B-B14F-4D97-AF65-F5344CB8AC3E}">
        <p14:creationId xmlns:p14="http://schemas.microsoft.com/office/powerpoint/2010/main" val="38682922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54049" y="117239"/>
            <a:ext cx="7772400" cy="849924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3600" b="1" dirty="0">
                <a:solidFill>
                  <a:srgbClr val="340A14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Garamond"/>
                <a:cs typeface="Garamond"/>
              </a:rPr>
              <a:t>Nine Rooms in the House of Islam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524000" y="6618286"/>
            <a:ext cx="9227940" cy="247018"/>
            <a:chOff x="0" y="6618286"/>
            <a:chExt cx="9227940" cy="247018"/>
          </a:xfrm>
        </p:grpSpPr>
        <p:sp>
          <p:nvSpPr>
            <p:cNvPr id="5" name="TextBox 4"/>
            <p:cNvSpPr txBox="1"/>
            <p:nvPr/>
          </p:nvSpPr>
          <p:spPr>
            <a:xfrm>
              <a:off x="7466573" y="6619083"/>
              <a:ext cx="176136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err="1">
                  <a:solidFill>
                    <a:srgbClr val="000000"/>
                  </a:solidFill>
                </a:rPr>
                <a:t>www.WindintheHouse.org</a:t>
              </a:r>
              <a:endParaRPr lang="en-US" sz="1000" b="1" dirty="0">
                <a:solidFill>
                  <a:srgbClr val="000000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0" y="6618286"/>
              <a:ext cx="208755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solidFill>
                    <a:srgbClr val="000000"/>
                  </a:solidFill>
                </a:rPr>
                <a:t>© 2024 WIGTake Resources</a:t>
              </a:r>
            </a:p>
          </p:txBody>
        </p:sp>
      </p:grpSp>
      <p:pic>
        <p:nvPicPr>
          <p:cNvPr id="8" name="Content Placeholder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2309" y="1227139"/>
            <a:ext cx="8584336" cy="5421685"/>
          </a:xfrm>
          <a:prstGeom prst="rect">
            <a:avLst/>
          </a:prstGeom>
          <a:effectLst>
            <a:outerShdw blurRad="50800" dist="63500" dir="84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4309280" y="822705"/>
            <a:ext cx="387477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i="1" dirty="0"/>
              <a:t>Nine Distinct Cultural Zones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60478" y="3474160"/>
            <a:ext cx="10510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FFFF"/>
                </a:solidFill>
                <a:effectLst>
                  <a:outerShdw blurRad="38100" dist="50800" dir="2700000" algn="tl">
                    <a:srgbClr val="000000">
                      <a:alpha val="60000"/>
                    </a:srgbClr>
                  </a:outerShdw>
                </a:effectLst>
              </a:rPr>
              <a:t>West Africa</a:t>
            </a:r>
          </a:p>
        </p:txBody>
      </p:sp>
      <p:sp>
        <p:nvSpPr>
          <p:cNvPr id="7" name="Rectangle 6"/>
          <p:cNvSpPr/>
          <p:nvPr/>
        </p:nvSpPr>
        <p:spPr>
          <a:xfrm>
            <a:off x="2447770" y="2769922"/>
            <a:ext cx="1293944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FFFFFF"/>
                </a:solidFill>
                <a:effectLst>
                  <a:outerShdw blurRad="38100" dist="50800" dir="2700000" algn="tl">
                    <a:srgbClr val="000000">
                      <a:alpha val="60000"/>
                    </a:srgbClr>
                  </a:outerShdw>
                </a:effectLst>
              </a:rPr>
              <a:t>North Africa</a:t>
            </a:r>
          </a:p>
        </p:txBody>
      </p:sp>
      <p:sp>
        <p:nvSpPr>
          <p:cNvPr id="10" name="Rectangle 9"/>
          <p:cNvSpPr/>
          <p:nvPr/>
        </p:nvSpPr>
        <p:spPr>
          <a:xfrm>
            <a:off x="4099531" y="2753780"/>
            <a:ext cx="122661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FFFFFF"/>
                </a:solidFill>
                <a:effectLst>
                  <a:outerShdw blurRad="38100" dist="50800" dir="2700000" algn="tl">
                    <a:srgbClr val="000000">
                      <a:alpha val="60000"/>
                    </a:srgbClr>
                  </a:outerShdw>
                </a:effectLst>
              </a:rPr>
              <a:t>Arab World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099062" y="2446756"/>
            <a:ext cx="90441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FFFFFF"/>
                </a:solidFill>
                <a:effectLst>
                  <a:outerShdw blurRad="38100" dist="50800" dir="2700000" algn="tl">
                    <a:srgbClr val="000000">
                      <a:alpha val="60000"/>
                    </a:srgbClr>
                  </a:outerShdw>
                </a:effectLst>
              </a:rPr>
              <a:t>Persian </a:t>
            </a:r>
          </a:p>
          <a:p>
            <a:r>
              <a:rPr lang="en-US" sz="1500" b="1" dirty="0">
                <a:solidFill>
                  <a:srgbClr val="FFFFFF"/>
                </a:solidFill>
                <a:effectLst>
                  <a:outerShdw blurRad="38100" dist="50800" dir="2700000" algn="tl">
                    <a:srgbClr val="000000">
                      <a:alpha val="60000"/>
                    </a:srgbClr>
                  </a:outerShdw>
                </a:effectLst>
              </a:rPr>
              <a:t>World</a:t>
            </a:r>
            <a:endParaRPr lang="en-US" sz="1500" dirty="0"/>
          </a:p>
        </p:txBody>
      </p:sp>
      <p:sp>
        <p:nvSpPr>
          <p:cNvPr id="12" name="Rectangle 11"/>
          <p:cNvSpPr/>
          <p:nvPr/>
        </p:nvSpPr>
        <p:spPr>
          <a:xfrm>
            <a:off x="5302584" y="1886785"/>
            <a:ext cx="1061509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FFFFFF"/>
                </a:solidFill>
                <a:effectLst>
                  <a:outerShdw blurRad="38100" dist="50800" dir="2700000" algn="tl">
                    <a:srgbClr val="000000">
                      <a:alpha val="60000"/>
                    </a:srgbClr>
                  </a:outerShdw>
                </a:effectLst>
              </a:rPr>
              <a:t>Turkestan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769620" y="2522946"/>
            <a:ext cx="115127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FFFFFF"/>
                </a:solidFill>
                <a:effectLst>
                  <a:outerShdw blurRad="38100" dist="50800" dir="2700000" algn="tl">
                    <a:srgbClr val="000000">
                      <a:alpha val="60000"/>
                    </a:srgbClr>
                  </a:outerShdw>
                </a:effectLst>
              </a:rPr>
              <a:t>Western</a:t>
            </a:r>
          </a:p>
          <a:p>
            <a:r>
              <a:rPr lang="en-US" sz="1500" b="1" dirty="0">
                <a:solidFill>
                  <a:srgbClr val="FFFFFF"/>
                </a:solidFill>
                <a:effectLst>
                  <a:outerShdw blurRad="38100" dist="50800" dir="2700000" algn="tl">
                    <a:srgbClr val="000000">
                      <a:alpha val="60000"/>
                    </a:srgbClr>
                  </a:outerShdw>
                </a:effectLst>
              </a:rPr>
              <a:t>South Asia</a:t>
            </a:r>
            <a:endParaRPr lang="en-US" sz="1500" dirty="0"/>
          </a:p>
        </p:txBody>
      </p:sp>
      <p:sp>
        <p:nvSpPr>
          <p:cNvPr id="14" name="Rectangle 13"/>
          <p:cNvSpPr/>
          <p:nvPr/>
        </p:nvSpPr>
        <p:spPr>
          <a:xfrm>
            <a:off x="6447548" y="2996502"/>
            <a:ext cx="115127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FFFFFF"/>
                </a:solidFill>
                <a:effectLst>
                  <a:outerShdw blurRad="38100" dist="50800" dir="2700000" algn="tl">
                    <a:srgbClr val="000000">
                      <a:alpha val="60000"/>
                    </a:srgbClr>
                  </a:outerShdw>
                </a:effectLst>
              </a:rPr>
              <a:t>Eastern</a:t>
            </a:r>
          </a:p>
          <a:p>
            <a:r>
              <a:rPr lang="en-US" sz="1500" b="1" dirty="0">
                <a:solidFill>
                  <a:srgbClr val="FFFFFF"/>
                </a:solidFill>
                <a:effectLst>
                  <a:outerShdw blurRad="38100" dist="50800" dir="2700000" algn="tl">
                    <a:srgbClr val="000000">
                      <a:alpha val="60000"/>
                    </a:srgbClr>
                  </a:outerShdw>
                </a:effectLst>
              </a:rPr>
              <a:t>South Asia</a:t>
            </a:r>
            <a:endParaRPr lang="en-US" sz="1500" dirty="0"/>
          </a:p>
        </p:txBody>
      </p:sp>
      <p:sp>
        <p:nvSpPr>
          <p:cNvPr id="15" name="Rectangle 14"/>
          <p:cNvSpPr/>
          <p:nvPr/>
        </p:nvSpPr>
        <p:spPr>
          <a:xfrm>
            <a:off x="7520637" y="4148502"/>
            <a:ext cx="1527982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FFFFFF"/>
                </a:solidFill>
                <a:effectLst>
                  <a:outerShdw blurRad="38100" dist="50800" dir="2700000" algn="tl">
                    <a:srgbClr val="000000">
                      <a:alpha val="60000"/>
                    </a:srgbClr>
                  </a:outerShdw>
                </a:effectLst>
              </a:rPr>
              <a:t>Indo-Malaysia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156451" y="3734265"/>
            <a:ext cx="10510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FFFF"/>
                </a:solidFill>
                <a:effectLst>
                  <a:outerShdw blurRad="38100" dist="50800" dir="2700000" algn="tl">
                    <a:srgbClr val="000000">
                      <a:alpha val="60000"/>
                    </a:srgbClr>
                  </a:outerShdw>
                </a:effectLst>
              </a:rPr>
              <a:t>East Africa</a:t>
            </a:r>
          </a:p>
        </p:txBody>
      </p:sp>
    </p:spTree>
    <p:extLst>
      <p:ext uri="{BB962C8B-B14F-4D97-AF65-F5344CB8AC3E}">
        <p14:creationId xmlns:p14="http://schemas.microsoft.com/office/powerpoint/2010/main" val="3351206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3" grpId="0"/>
      <p:bldP spid="7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1798536"/>
            <a:ext cx="7772400" cy="1470025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b="1" dirty="0">
                <a:solidFill>
                  <a:srgbClr val="340A14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Garamond"/>
                <a:cs typeface="Garamond"/>
              </a:rPr>
              <a:t>For Fourteen Centuries Islam Has Expanded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01145" y="3886200"/>
            <a:ext cx="6573316" cy="1752600"/>
          </a:xfrm>
        </p:spPr>
        <p:txBody>
          <a:bodyPr>
            <a:normAutofit/>
          </a:bodyPr>
          <a:lstStyle/>
          <a:p>
            <a:r>
              <a:rPr lang="en-US" sz="40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Garamond"/>
                <a:cs typeface="Garamond"/>
              </a:rPr>
              <a:t>Drawing Millions of Christians into the House of Islam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524000" y="6618286"/>
            <a:ext cx="9227940" cy="400110"/>
            <a:chOff x="0" y="6618286"/>
            <a:chExt cx="9227940" cy="400110"/>
          </a:xfrm>
        </p:grpSpPr>
        <p:sp>
          <p:nvSpPr>
            <p:cNvPr id="5" name="TextBox 4"/>
            <p:cNvSpPr txBox="1"/>
            <p:nvPr/>
          </p:nvSpPr>
          <p:spPr>
            <a:xfrm>
              <a:off x="7466573" y="6619083"/>
              <a:ext cx="176136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err="1">
                  <a:solidFill>
                    <a:srgbClr val="000000"/>
                  </a:solidFill>
                </a:rPr>
                <a:t>www.WindintheHouse.org</a:t>
              </a:r>
              <a:endParaRPr lang="en-US" sz="1000" b="1" dirty="0">
                <a:solidFill>
                  <a:srgbClr val="000000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0" y="6618286"/>
              <a:ext cx="176136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solidFill>
                    <a:srgbClr val="000000"/>
                  </a:solidFill>
                </a:rPr>
                <a:t>© 2013 WIGTake Resources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29783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15443"/>
            <a:ext cx="8229600" cy="779237"/>
          </a:xfrm>
        </p:spPr>
        <p:txBody>
          <a:bodyPr>
            <a:normAutofit/>
          </a:bodyPr>
          <a:lstStyle/>
          <a:p>
            <a:r>
              <a:rPr lang="en-US" sz="4200" b="1" dirty="0">
                <a:solidFill>
                  <a:srgbClr val="340A14"/>
                </a:solidFill>
                <a:effectLst>
                  <a:outerShdw blurRad="50800" dist="63500" dir="2700000" algn="tl" rotWithShape="0">
                    <a:srgbClr val="000000">
                      <a:alpha val="43000"/>
                    </a:srgbClr>
                  </a:outerShdw>
                </a:effectLst>
                <a:latin typeface="Garamond"/>
                <a:cs typeface="Garamond"/>
              </a:rPr>
              <a:t> Islamic Expansion AD 622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4896" y="1143000"/>
            <a:ext cx="8534976" cy="5390510"/>
          </a:xfrm>
          <a:effectLst>
            <a:outerShdw blurRad="50800" dist="63500" dir="84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6309238" y="2753035"/>
            <a:ext cx="2987162" cy="1631216"/>
          </a:xfrm>
          <a:prstGeom prst="rect">
            <a:avLst/>
          </a:prstGeom>
          <a:solidFill>
            <a:schemeClr val="bg2">
              <a:alpha val="70000"/>
            </a:schemeClr>
          </a:solidFill>
          <a:effectLst>
            <a:outerShdw blurRad="50800" dist="635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tx2"/>
                </a:solidFill>
                <a:effectLst>
                  <a:outerShdw blurRad="50800" dist="63500" dir="2700000" algn="tl" rotWithShape="0">
                    <a:srgbClr val="000000">
                      <a:alpha val="43000"/>
                    </a:srgbClr>
                  </a:outerShdw>
                </a:effectLst>
              </a:rPr>
              <a:t>The Muslim calendar begins with Muhammad’s escape from Mecca to Medina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524000" y="6618286"/>
            <a:ext cx="9227940" cy="400110"/>
            <a:chOff x="0" y="6618286"/>
            <a:chExt cx="9227940" cy="400110"/>
          </a:xfrm>
        </p:grpSpPr>
        <p:sp>
          <p:nvSpPr>
            <p:cNvPr id="8" name="TextBox 7"/>
            <p:cNvSpPr txBox="1"/>
            <p:nvPr/>
          </p:nvSpPr>
          <p:spPr>
            <a:xfrm>
              <a:off x="7466573" y="6619083"/>
              <a:ext cx="176136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err="1">
                  <a:solidFill>
                    <a:srgbClr val="000000"/>
                  </a:solidFill>
                </a:rPr>
                <a:t>www.WindintheHouse.org</a:t>
              </a:r>
              <a:endParaRPr lang="en-US" sz="1000" b="1" dirty="0">
                <a:solidFill>
                  <a:srgbClr val="00000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0" y="6618286"/>
              <a:ext cx="176136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solidFill>
                    <a:srgbClr val="000000"/>
                  </a:solidFill>
                </a:rPr>
                <a:t>© 2024 WIGTake Resources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623542" y="766309"/>
            <a:ext cx="63658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/>
              <a:t>Year of the Hijra, Muhammad’s escape to Medina</a:t>
            </a:r>
          </a:p>
        </p:txBody>
      </p:sp>
    </p:spTree>
    <p:extLst>
      <p:ext uri="{BB962C8B-B14F-4D97-AF65-F5344CB8AC3E}">
        <p14:creationId xmlns:p14="http://schemas.microsoft.com/office/powerpoint/2010/main" val="147000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15443"/>
            <a:ext cx="8229600" cy="779237"/>
          </a:xfrm>
        </p:spPr>
        <p:txBody>
          <a:bodyPr>
            <a:normAutofit/>
          </a:bodyPr>
          <a:lstStyle/>
          <a:p>
            <a:r>
              <a:rPr lang="en-US" sz="4200" b="1" dirty="0">
                <a:solidFill>
                  <a:srgbClr val="340A14"/>
                </a:solidFill>
                <a:effectLst>
                  <a:outerShdw blurRad="50800" dist="63500" dir="2700000" algn="tl" rotWithShape="0">
                    <a:srgbClr val="000000">
                      <a:alpha val="43000"/>
                    </a:srgbClr>
                  </a:outerShdw>
                </a:effectLst>
                <a:latin typeface="Garamond"/>
                <a:cs typeface="Garamond"/>
              </a:rPr>
              <a:t> Islamic Expansion AD 630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4897" y="1143001"/>
            <a:ext cx="8534977" cy="5390511"/>
          </a:xfrm>
          <a:effectLst>
            <a:outerShdw blurRad="50800" dist="63500" dir="84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5" name="Group 4"/>
          <p:cNvGrpSpPr/>
          <p:nvPr/>
        </p:nvGrpSpPr>
        <p:grpSpPr>
          <a:xfrm>
            <a:off x="1524000" y="6618286"/>
            <a:ext cx="9227940" cy="400110"/>
            <a:chOff x="0" y="6618286"/>
            <a:chExt cx="9227940" cy="400110"/>
          </a:xfrm>
        </p:grpSpPr>
        <p:sp>
          <p:nvSpPr>
            <p:cNvPr id="6" name="TextBox 5"/>
            <p:cNvSpPr txBox="1"/>
            <p:nvPr/>
          </p:nvSpPr>
          <p:spPr>
            <a:xfrm>
              <a:off x="7466573" y="6619083"/>
              <a:ext cx="176136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err="1">
                  <a:solidFill>
                    <a:srgbClr val="000000"/>
                  </a:solidFill>
                </a:rPr>
                <a:t>www.WindintheHouse.org</a:t>
              </a:r>
              <a:endParaRPr lang="en-US" sz="1000" b="1" dirty="0">
                <a:solidFill>
                  <a:srgbClr val="000000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0" y="6618286"/>
              <a:ext cx="176136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solidFill>
                    <a:srgbClr val="000000"/>
                  </a:solidFill>
                </a:rPr>
                <a:t>© 2024 WIGTake Resources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4046861" y="780561"/>
            <a:ext cx="51924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/>
              <a:t>Muhammad’s returns to conquer Mecca</a:t>
            </a:r>
          </a:p>
        </p:txBody>
      </p:sp>
    </p:spTree>
    <p:extLst>
      <p:ext uri="{BB962C8B-B14F-4D97-AF65-F5344CB8AC3E}">
        <p14:creationId xmlns:p14="http://schemas.microsoft.com/office/powerpoint/2010/main" val="2487883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15443"/>
            <a:ext cx="8229600" cy="779237"/>
          </a:xfrm>
        </p:spPr>
        <p:txBody>
          <a:bodyPr>
            <a:normAutofit/>
          </a:bodyPr>
          <a:lstStyle/>
          <a:p>
            <a:r>
              <a:rPr lang="en-US" sz="4200" b="1" dirty="0">
                <a:solidFill>
                  <a:srgbClr val="340A14"/>
                </a:solidFill>
                <a:effectLst>
                  <a:outerShdw blurRad="50800" dist="63500" dir="2700000" algn="tl" rotWithShape="0">
                    <a:srgbClr val="000000">
                      <a:alpha val="43000"/>
                    </a:srgbClr>
                  </a:outerShdw>
                </a:effectLst>
                <a:latin typeface="Garamond"/>
                <a:cs typeface="Garamond"/>
              </a:rPr>
              <a:t> Islamic Expansion AD 632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4896" y="1143001"/>
            <a:ext cx="8534976" cy="5390511"/>
          </a:xfrm>
          <a:effectLst>
            <a:outerShdw blurRad="50800" dist="63500" dir="84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5" name="Group 4"/>
          <p:cNvGrpSpPr/>
          <p:nvPr/>
        </p:nvGrpSpPr>
        <p:grpSpPr>
          <a:xfrm>
            <a:off x="1524000" y="6618286"/>
            <a:ext cx="9227940" cy="400110"/>
            <a:chOff x="0" y="6618286"/>
            <a:chExt cx="9227940" cy="400110"/>
          </a:xfrm>
        </p:grpSpPr>
        <p:sp>
          <p:nvSpPr>
            <p:cNvPr id="6" name="TextBox 5"/>
            <p:cNvSpPr txBox="1"/>
            <p:nvPr/>
          </p:nvSpPr>
          <p:spPr>
            <a:xfrm>
              <a:off x="7466573" y="6619083"/>
              <a:ext cx="176136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err="1">
                  <a:solidFill>
                    <a:srgbClr val="000000"/>
                  </a:solidFill>
                </a:rPr>
                <a:t>www.WindintheHouse.org</a:t>
              </a:r>
              <a:endParaRPr lang="en-US" sz="1000" b="1" dirty="0">
                <a:solidFill>
                  <a:srgbClr val="000000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0" y="6618286"/>
              <a:ext cx="176136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solidFill>
                    <a:srgbClr val="000000"/>
                  </a:solidFill>
                </a:rPr>
                <a:t>© 2024 WIGTake Resources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4505457" y="773321"/>
            <a:ext cx="41456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/>
              <a:t>The year of Muhammad’s death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823192" y="3324580"/>
            <a:ext cx="2579128" cy="707886"/>
          </a:xfrm>
          <a:prstGeom prst="rect">
            <a:avLst/>
          </a:prstGeom>
          <a:solidFill>
            <a:schemeClr val="bg2">
              <a:alpha val="70000"/>
            </a:schemeClr>
          </a:solidFill>
          <a:effectLst>
            <a:outerShdw blurRad="50800" dist="635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tx2"/>
                </a:solidFill>
                <a:effectLst>
                  <a:outerShdw blurRad="50800" dist="63500" dir="2700000" algn="tl" rotWithShape="0">
                    <a:srgbClr val="000000">
                      <a:alpha val="43000"/>
                    </a:srgbClr>
                  </a:outerShdw>
                </a:effectLst>
              </a:rPr>
              <a:t>632 Muhammad dies</a:t>
            </a:r>
          </a:p>
        </p:txBody>
      </p:sp>
    </p:spTree>
    <p:extLst>
      <p:ext uri="{BB962C8B-B14F-4D97-AF65-F5344CB8AC3E}">
        <p14:creationId xmlns:p14="http://schemas.microsoft.com/office/powerpoint/2010/main" val="878002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15443"/>
            <a:ext cx="8229600" cy="779237"/>
          </a:xfrm>
        </p:spPr>
        <p:txBody>
          <a:bodyPr>
            <a:normAutofit/>
          </a:bodyPr>
          <a:lstStyle/>
          <a:p>
            <a:r>
              <a:rPr lang="en-US" sz="4200" b="1" dirty="0">
                <a:solidFill>
                  <a:srgbClr val="340A14"/>
                </a:solidFill>
                <a:effectLst>
                  <a:outerShdw blurRad="50800" dist="63500" dir="2700000" algn="tl" rotWithShape="0">
                    <a:srgbClr val="000000">
                      <a:alpha val="43000"/>
                    </a:srgbClr>
                  </a:outerShdw>
                </a:effectLst>
                <a:latin typeface="Garamond"/>
                <a:cs typeface="Garamond"/>
              </a:rPr>
              <a:t> Islamic Expansion AD 634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4895" y="1142999"/>
            <a:ext cx="8542022" cy="5394960"/>
          </a:xfrm>
          <a:effectLst>
            <a:outerShdw blurRad="50800" dist="63500" dir="84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5" name="Group 4"/>
          <p:cNvGrpSpPr/>
          <p:nvPr/>
        </p:nvGrpSpPr>
        <p:grpSpPr>
          <a:xfrm>
            <a:off x="1524000" y="6618286"/>
            <a:ext cx="9227940" cy="400110"/>
            <a:chOff x="0" y="6618286"/>
            <a:chExt cx="9227940" cy="400110"/>
          </a:xfrm>
        </p:grpSpPr>
        <p:sp>
          <p:nvSpPr>
            <p:cNvPr id="6" name="TextBox 5"/>
            <p:cNvSpPr txBox="1"/>
            <p:nvPr/>
          </p:nvSpPr>
          <p:spPr>
            <a:xfrm>
              <a:off x="7466573" y="6619083"/>
              <a:ext cx="176136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err="1">
                  <a:solidFill>
                    <a:srgbClr val="000000"/>
                  </a:solidFill>
                </a:rPr>
                <a:t>www.WindintheHouse.org</a:t>
              </a:r>
              <a:endParaRPr lang="en-US" sz="1000" b="1" dirty="0">
                <a:solidFill>
                  <a:srgbClr val="000000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0" y="6618286"/>
              <a:ext cx="176136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solidFill>
                    <a:srgbClr val="000000"/>
                  </a:solidFill>
                </a:rPr>
                <a:t>© 2024 WIGTake Resources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4505457" y="773321"/>
            <a:ext cx="44662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/>
              <a:t>Conquest of the Arabian Peninsula</a:t>
            </a:r>
          </a:p>
        </p:txBody>
      </p:sp>
    </p:spTree>
    <p:extLst>
      <p:ext uri="{BB962C8B-B14F-4D97-AF65-F5344CB8AC3E}">
        <p14:creationId xmlns:p14="http://schemas.microsoft.com/office/powerpoint/2010/main" val="2406947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15443"/>
            <a:ext cx="8229600" cy="779237"/>
          </a:xfrm>
        </p:spPr>
        <p:txBody>
          <a:bodyPr>
            <a:normAutofit/>
          </a:bodyPr>
          <a:lstStyle/>
          <a:p>
            <a:r>
              <a:rPr lang="en-US" sz="4200" b="1" dirty="0">
                <a:solidFill>
                  <a:srgbClr val="340A14"/>
                </a:solidFill>
                <a:effectLst>
                  <a:outerShdw blurRad="50800" dist="63500" dir="2700000" algn="tl" rotWithShape="0">
                    <a:srgbClr val="000000">
                      <a:alpha val="43000"/>
                    </a:srgbClr>
                  </a:outerShdw>
                </a:effectLst>
                <a:latin typeface="Garamond"/>
                <a:cs typeface="Garamond"/>
              </a:rPr>
              <a:t> Islamic Expansion AD 656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4896" y="1143000"/>
            <a:ext cx="8542022" cy="5394960"/>
          </a:xfrm>
          <a:effectLst>
            <a:outerShdw blurRad="50800" dist="63500" dir="84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5" name="Group 4"/>
          <p:cNvGrpSpPr/>
          <p:nvPr/>
        </p:nvGrpSpPr>
        <p:grpSpPr>
          <a:xfrm>
            <a:off x="1524000" y="6618286"/>
            <a:ext cx="9227940" cy="400110"/>
            <a:chOff x="0" y="6618286"/>
            <a:chExt cx="9227940" cy="400110"/>
          </a:xfrm>
        </p:grpSpPr>
        <p:sp>
          <p:nvSpPr>
            <p:cNvPr id="6" name="TextBox 5"/>
            <p:cNvSpPr txBox="1"/>
            <p:nvPr/>
          </p:nvSpPr>
          <p:spPr>
            <a:xfrm>
              <a:off x="7466573" y="6619083"/>
              <a:ext cx="176136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err="1">
                  <a:solidFill>
                    <a:srgbClr val="000000"/>
                  </a:solidFill>
                </a:rPr>
                <a:t>www.WindintheHouse.org</a:t>
              </a:r>
              <a:endParaRPr lang="en-US" sz="1000" b="1" dirty="0">
                <a:solidFill>
                  <a:srgbClr val="000000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0" y="6618286"/>
              <a:ext cx="176136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solidFill>
                    <a:srgbClr val="000000"/>
                  </a:solidFill>
                </a:rPr>
                <a:t>© 2024 WIGTake Resources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4105650" y="773321"/>
            <a:ext cx="50113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/>
              <a:t>Defeat of Byzantine and Persian armies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58778" y="2160458"/>
            <a:ext cx="2223783" cy="707886"/>
          </a:xfrm>
          <a:prstGeom prst="rect">
            <a:avLst/>
          </a:prstGeom>
          <a:solidFill>
            <a:schemeClr val="bg2">
              <a:alpha val="70000"/>
            </a:schemeClr>
          </a:solidFill>
          <a:effectLst>
            <a:outerShdw blurRad="50800" dist="635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tx2"/>
                </a:solidFill>
                <a:effectLst>
                  <a:outerShdw blurRad="50800" dist="63500" dir="2700000" algn="tl" rotWithShape="0">
                    <a:srgbClr val="000000">
                      <a:alpha val="43000"/>
                    </a:srgbClr>
                  </a:outerShdw>
                </a:effectLst>
              </a:rPr>
              <a:t>636 Damascus falls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41868" y="3353815"/>
            <a:ext cx="2840772" cy="707886"/>
          </a:xfrm>
          <a:prstGeom prst="rect">
            <a:avLst/>
          </a:prstGeom>
          <a:solidFill>
            <a:schemeClr val="bg2">
              <a:alpha val="70000"/>
            </a:schemeClr>
          </a:solidFill>
          <a:effectLst>
            <a:outerShdw blurRad="50800" dist="635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tx2"/>
                </a:solidFill>
                <a:effectLst>
                  <a:outerShdw blurRad="50800" dist="63500" dir="2700000" algn="tl" rotWithShape="0">
                    <a:srgbClr val="000000">
                      <a:alpha val="43000"/>
                    </a:srgbClr>
                  </a:outerShdw>
                </a:effectLst>
              </a:rPr>
              <a:t>642 Conquest of Egypt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40756" y="2732226"/>
            <a:ext cx="2336799" cy="707886"/>
          </a:xfrm>
          <a:prstGeom prst="rect">
            <a:avLst/>
          </a:prstGeom>
          <a:solidFill>
            <a:schemeClr val="bg2">
              <a:alpha val="70000"/>
            </a:schemeClr>
          </a:solidFill>
          <a:effectLst>
            <a:outerShdw blurRad="50800" dist="635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tx2"/>
                </a:solidFill>
                <a:effectLst>
                  <a:outerShdw blurRad="50800" dist="63500" dir="2700000" algn="tl" rotWithShape="0">
                    <a:srgbClr val="000000">
                      <a:alpha val="43000"/>
                    </a:srgbClr>
                  </a:outerShdw>
                </a:effectLst>
              </a:rPr>
              <a:t>637 Jerusalem falls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62034" y="2779067"/>
            <a:ext cx="3348766" cy="707886"/>
          </a:xfrm>
          <a:prstGeom prst="rect">
            <a:avLst/>
          </a:prstGeom>
          <a:solidFill>
            <a:schemeClr val="bg2">
              <a:alpha val="70000"/>
            </a:schemeClr>
          </a:solidFill>
          <a:effectLst>
            <a:outerShdw blurRad="50800" dist="635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tx2"/>
                </a:solidFill>
                <a:effectLst>
                  <a:outerShdw blurRad="50800" dist="63500" dir="2700000" algn="tl" rotWithShape="0">
                    <a:srgbClr val="000000">
                      <a:alpha val="43000"/>
                    </a:srgbClr>
                  </a:outerShdw>
                </a:effectLst>
              </a:rPr>
              <a:t>651 Persia’s </a:t>
            </a:r>
            <a:r>
              <a:rPr lang="en-US" sz="2000" dirty="0" err="1">
                <a:solidFill>
                  <a:schemeClr val="tx2"/>
                </a:solidFill>
                <a:effectLst>
                  <a:outerShdw blurRad="50800" dist="63500" dir="2700000" algn="tl" rotWithShape="0">
                    <a:srgbClr val="000000">
                      <a:alpha val="43000"/>
                    </a:srgbClr>
                  </a:outerShdw>
                </a:effectLst>
              </a:rPr>
              <a:t>Sassanian</a:t>
            </a:r>
            <a:r>
              <a:rPr lang="en-US" sz="2000" dirty="0">
                <a:solidFill>
                  <a:schemeClr val="tx2"/>
                </a:solidFill>
                <a:effectLst>
                  <a:outerShdw blurRad="50800" dist="63500" dir="2700000" algn="tl" rotWithShape="0">
                    <a:srgbClr val="000000">
                      <a:alpha val="43000"/>
                    </a:srgbClr>
                  </a:outerShdw>
                </a:effectLst>
              </a:rPr>
              <a:t> Dynasty falls</a:t>
            </a:r>
          </a:p>
        </p:txBody>
      </p:sp>
    </p:spTree>
    <p:extLst>
      <p:ext uri="{BB962C8B-B14F-4D97-AF65-F5344CB8AC3E}">
        <p14:creationId xmlns:p14="http://schemas.microsoft.com/office/powerpoint/2010/main" val="3478139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  <p:bldP spid="11" grpId="0" animBg="1"/>
      <p:bldP spid="13" grpId="0" animBg="1"/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0</TotalTime>
  <Words>533</Words>
  <Application>Microsoft Office PowerPoint</Application>
  <PresentationFormat>Widescreen</PresentationFormat>
  <Paragraphs>136</Paragraphs>
  <Slides>23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Arial</vt:lpstr>
      <vt:lpstr>Calibri</vt:lpstr>
      <vt:lpstr>Cambria</vt:lpstr>
      <vt:lpstr>Century Gothic</vt:lpstr>
      <vt:lpstr>Garamond</vt:lpstr>
      <vt:lpstr>Helvetica</vt:lpstr>
      <vt:lpstr>Papyrus</vt:lpstr>
      <vt:lpstr>Wingdings 3</vt:lpstr>
      <vt:lpstr>Wisp</vt:lpstr>
      <vt:lpstr>A Wind in the House of Islam Muslim Movements to Christ</vt:lpstr>
      <vt:lpstr>A Little Background</vt:lpstr>
      <vt:lpstr>Nine Rooms in the House of Islam</vt:lpstr>
      <vt:lpstr>For Fourteen Centuries Islam Has Expanded</vt:lpstr>
      <vt:lpstr> Islamic Expansion AD 622</vt:lpstr>
      <vt:lpstr> Islamic Expansion AD 630</vt:lpstr>
      <vt:lpstr> Islamic Expansion AD 632</vt:lpstr>
      <vt:lpstr> Islamic Expansion AD 634</vt:lpstr>
      <vt:lpstr> Islamic Expansion AD 656</vt:lpstr>
      <vt:lpstr> Islamic Expansion AD 732</vt:lpstr>
      <vt:lpstr> Islamic Expansion AD 1250 - 1400</vt:lpstr>
      <vt:lpstr> Islamic Expansion 1400 - 1600</vt:lpstr>
      <vt:lpstr>PowerPoint Presentation</vt:lpstr>
      <vt:lpstr>Fourteen Centuries of Islamic Expansion</vt:lpstr>
      <vt:lpstr>But What About the Opposite?</vt:lpstr>
      <vt:lpstr>Fourteen Centuries of Islamic Expansion</vt:lpstr>
      <vt:lpstr>But What About the Opposite?</vt:lpstr>
      <vt:lpstr>A Wind in the House of Islam</vt:lpstr>
      <vt:lpstr>Muslim Movements to Christ through the Centuries</vt:lpstr>
      <vt:lpstr>What is happening now?</vt:lpstr>
      <vt:lpstr>Ten Facts regarding Muslim Movements to Christ</vt:lpstr>
      <vt:lpstr>Ten Facts regarding Muslim Movements to Christ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2024-07-18T15:04:09Z</dcterms:created>
  <dcterms:modified xsi:type="dcterms:W3CDTF">2024-07-19T15:06:28Z</dcterms:modified>
</cp:coreProperties>
</file>