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2" r:id="rId2"/>
    <p:sldMasterId id="2147483690" r:id="rId3"/>
  </p:sldMasterIdLst>
  <p:notesMasterIdLst>
    <p:notesMasterId r:id="rId45"/>
  </p:notesMasterIdLst>
  <p:sldIdLst>
    <p:sldId id="256" r:id="rId4"/>
    <p:sldId id="264" r:id="rId5"/>
    <p:sldId id="265" r:id="rId6"/>
    <p:sldId id="257" r:id="rId7"/>
    <p:sldId id="271" r:id="rId8"/>
    <p:sldId id="272" r:id="rId9"/>
    <p:sldId id="273" r:id="rId10"/>
    <p:sldId id="274" r:id="rId11"/>
    <p:sldId id="275" r:id="rId12"/>
    <p:sldId id="279" r:id="rId13"/>
    <p:sldId id="276" r:id="rId14"/>
    <p:sldId id="278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90" r:id="rId24"/>
    <p:sldId id="291" r:id="rId25"/>
    <p:sldId id="293" r:id="rId26"/>
    <p:sldId id="294" r:id="rId27"/>
    <p:sldId id="258" r:id="rId28"/>
    <p:sldId id="295" r:id="rId29"/>
    <p:sldId id="259" r:id="rId30"/>
    <p:sldId id="297" r:id="rId31"/>
    <p:sldId id="296" r:id="rId32"/>
    <p:sldId id="260" r:id="rId33"/>
    <p:sldId id="298" r:id="rId34"/>
    <p:sldId id="261" r:id="rId35"/>
    <p:sldId id="299" r:id="rId36"/>
    <p:sldId id="302" r:id="rId37"/>
    <p:sldId id="303" r:id="rId38"/>
    <p:sldId id="304" r:id="rId39"/>
    <p:sldId id="292" r:id="rId40"/>
    <p:sldId id="305" r:id="rId41"/>
    <p:sldId id="306" r:id="rId42"/>
    <p:sldId id="307" r:id="rId43"/>
    <p:sldId id="30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Lowery" initials="RL" lastIdx="1" clrIdx="0">
    <p:extLst>
      <p:ext uri="{19B8F6BF-5375-455C-9EA6-DF929625EA0E}">
        <p15:presenceInfo xmlns:p15="http://schemas.microsoft.com/office/powerpoint/2012/main" userId="Ryan Lowe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FEDBB-6A6F-4E28-80B7-5D683A728BD0}" v="195" dt="2025-02-16T13:13:36.207"/>
    <p1510:client id="{8EDB2E19-01C5-4C1F-A01F-9EA391C3A650}" v="1" dt="2025-02-08T18:08:07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42CB0-2162-437E-8986-EBCAF0190F50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5B1B4-C13A-4B10-A2B7-5FB4541B4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10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0228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7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2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1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2"/>
            <a:ext cx="3666690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4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2DB2B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47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89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425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72DB2B"/>
                </a:solidFill>
              </a:defRPr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9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2681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65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68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188881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rgbClr val="03272D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2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2" y="5410200"/>
            <a:ext cx="77108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0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25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7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0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1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56506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4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30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2" y="609602"/>
            <a:ext cx="3666690" cy="51815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76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2" y="606426"/>
            <a:ext cx="9912354" cy="3299778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96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0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08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254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134042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4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7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42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6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rgbClr val="03272D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3" y="2666998"/>
            <a:ext cx="3194969" cy="1524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3158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2AE349-DB73-4021-B649-1E149B138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0" y="2895600"/>
            <a:ext cx="5715000" cy="25908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5151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8092357" cy="2058870"/>
          </a:xfrm>
        </p:spPr>
        <p:txBody>
          <a:bodyPr>
            <a:noAutofit/>
          </a:bodyPr>
          <a:lstStyle>
            <a:lvl1pPr algn="ctr">
              <a:defRPr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6" y="3956539"/>
            <a:ext cx="9115571" cy="14331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000"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0" y="202881"/>
            <a:ext cx="11798135" cy="1478570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5">
                    <a:lumMod val="75000"/>
                  </a:schemeClr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804161"/>
            <a:ext cx="11798135" cy="4537262"/>
          </a:xfrm>
        </p:spPr>
        <p:txBody>
          <a:bodyPr/>
          <a:lstStyle>
            <a:lvl1pPr>
              <a:defRPr sz="4400"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defRPr sz="3600"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defRPr sz="3200"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defRPr sz="2800"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 sz="2400"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9064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7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rgbClr val="72DB2B"/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7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0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>
    <p:wipe dir="r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272D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rgbClr val="03272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272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01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3272D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rgbClr val="03272D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rgbClr val="03272D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rgbClr val="03272D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3272D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rgbClr val="03272D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strongs?ref=GreekGK.GGK1791&amp;off=5&amp;ctx=1650+~%CE%B5%CC%93%CE%BB%CE%B5%CE%B3%CE%BC%CE%BF%CC%81%CF%82%2c+%CE%B5%CC%93%CC%81%CE%BB%CE%B5%CE%B3%CF%87%CE%BF%CF%82+%5belegchos+%2fel%C2%B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B6DD-9D7D-4E40-986C-6AEC8FBC0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The Meaning of Faith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CF443-A372-44E0-B441-5046D619D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Hebrews 11 Part 1</a:t>
            </a:r>
          </a:p>
        </p:txBody>
      </p:sp>
    </p:spTree>
    <p:extLst>
      <p:ext uri="{BB962C8B-B14F-4D97-AF65-F5344CB8AC3E}">
        <p14:creationId xmlns:p14="http://schemas.microsoft.com/office/powerpoint/2010/main" val="89207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Heb 11:1</a:t>
            </a:r>
            <a:r>
              <a:rPr lang="en-US" sz="4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Now </a:t>
            </a:r>
            <a:r>
              <a:rPr lang="en-US" sz="4800" dirty="0"/>
              <a:t>faith </a:t>
            </a:r>
            <a:r>
              <a:rPr lang="en-US" sz="4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is the assurance of things hoped for, the </a:t>
            </a:r>
            <a:r>
              <a:rPr lang="en-US" sz="4800" dirty="0"/>
              <a:t>conviction </a:t>
            </a:r>
            <a:r>
              <a:rPr lang="en-US" sz="4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of things not see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B6DBA-4698-49F0-9410-EC5025C1244C}"/>
              </a:ext>
            </a:extLst>
          </p:cNvPr>
          <p:cNvSpPr txBox="1"/>
          <p:nvPr/>
        </p:nvSpPr>
        <p:spPr>
          <a:xfrm>
            <a:off x="3129699" y="3617536"/>
            <a:ext cx="6551628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Two components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6000" dirty="0"/>
              <a:t>Trust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6000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5025804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Heb 11:1</a:t>
            </a: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Now </a:t>
            </a:r>
            <a:r>
              <a:rPr lang="en-US" sz="4800" dirty="0"/>
              <a:t>faith </a:t>
            </a: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is the assurance of things hoped for, the conviction of things not see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99CA4E6-1188-4AC8-B4DA-20EBB7D5546B}"/>
              </a:ext>
            </a:extLst>
          </p:cNvPr>
          <p:cNvSpPr/>
          <p:nvPr/>
        </p:nvSpPr>
        <p:spPr>
          <a:xfrm flipH="1">
            <a:off x="3557324" y="3166750"/>
            <a:ext cx="8336133" cy="3541781"/>
          </a:xfrm>
          <a:prstGeom prst="wedgeRectCallout">
            <a:avLst>
              <a:gd name="adj1" fmla="val 29802"/>
              <a:gd name="adj2" fmla="val -62779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b="1" dirty="0">
                <a:solidFill>
                  <a:schemeClr val="bg1"/>
                </a:solidFill>
              </a:rPr>
              <a:t>πίστις</a:t>
            </a:r>
            <a:r>
              <a:rPr lang="en-US" sz="4000" b="1" dirty="0">
                <a:solidFill>
                  <a:schemeClr val="bg1"/>
                </a:solidFill>
              </a:rPr>
              <a:t> [</a:t>
            </a:r>
            <a:r>
              <a:rPr lang="en-US" sz="4000" b="1" i="1" dirty="0" err="1">
                <a:solidFill>
                  <a:schemeClr val="bg1"/>
                </a:solidFill>
              </a:rPr>
              <a:t>pistis</a:t>
            </a:r>
            <a:r>
              <a:rPr lang="en-US" sz="4000" b="1" i="1" dirty="0">
                <a:solidFill>
                  <a:schemeClr val="bg1"/>
                </a:solidFill>
              </a:rPr>
              <a:t> /</a:t>
            </a:r>
            <a:r>
              <a:rPr lang="en-US" sz="4000" b="1" i="1" dirty="0" err="1">
                <a:solidFill>
                  <a:schemeClr val="bg1"/>
                </a:solidFill>
              </a:rPr>
              <a:t>pis·tis</a:t>
            </a:r>
            <a:r>
              <a:rPr lang="en-US" sz="4000" b="1" i="1" dirty="0">
                <a:solidFill>
                  <a:schemeClr val="bg1"/>
                </a:solidFill>
              </a:rPr>
              <a:t>/]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1" dirty="0">
                <a:solidFill>
                  <a:schemeClr val="bg1"/>
                </a:solidFill>
              </a:rPr>
              <a:t>Trust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i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Believing what God says is true</a:t>
            </a:r>
          </a:p>
        </p:txBody>
      </p:sp>
    </p:spTree>
    <p:extLst>
      <p:ext uri="{BB962C8B-B14F-4D97-AF65-F5344CB8AC3E}">
        <p14:creationId xmlns:p14="http://schemas.microsoft.com/office/powerpoint/2010/main" val="325998340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Trusting in God’s character and promises</a:t>
            </a:r>
          </a:p>
          <a:p>
            <a:r>
              <a:rPr lang="en-US" sz="4400" i="1" dirty="0"/>
              <a:t>You are loved and valued by God</a:t>
            </a:r>
          </a:p>
          <a:p>
            <a:r>
              <a:rPr lang="en-US" sz="4400" i="1" dirty="0"/>
              <a:t>Eternal life is real</a:t>
            </a:r>
          </a:p>
          <a:p>
            <a:r>
              <a:rPr lang="en-US" sz="4400" i="1" dirty="0"/>
              <a:t>Jesus died so that we could be reunited with God through faith</a:t>
            </a:r>
          </a:p>
          <a:p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088530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Heb 11:1</a:t>
            </a: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Now faith</a:t>
            </a:r>
            <a:r>
              <a:rPr lang="en-US" sz="4800" dirty="0"/>
              <a:t> </a:t>
            </a: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is the assurance of things hoped for, the </a:t>
            </a:r>
            <a:r>
              <a:rPr lang="en-US" sz="4800" dirty="0"/>
              <a:t>conviction</a:t>
            </a: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of things not see</a:t>
            </a:r>
          </a:p>
        </p:txBody>
      </p:sp>
    </p:spTree>
    <p:extLst>
      <p:ext uri="{BB962C8B-B14F-4D97-AF65-F5344CB8AC3E}">
        <p14:creationId xmlns:p14="http://schemas.microsoft.com/office/powerpoint/2010/main" val="96699241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Heb 11:1</a:t>
            </a: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Now faith</a:t>
            </a:r>
            <a:r>
              <a:rPr lang="en-US" sz="4800" dirty="0"/>
              <a:t> </a:t>
            </a: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is the assurance of things hoped for, the </a:t>
            </a:r>
            <a:r>
              <a:rPr lang="en-US" sz="4800" dirty="0"/>
              <a:t>conviction</a:t>
            </a: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of things not see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99CA4E6-1188-4AC8-B4DA-20EBB7D5546B}"/>
              </a:ext>
            </a:extLst>
          </p:cNvPr>
          <p:cNvSpPr/>
          <p:nvPr/>
        </p:nvSpPr>
        <p:spPr>
          <a:xfrm flipH="1">
            <a:off x="204758" y="952106"/>
            <a:ext cx="5249161" cy="5561815"/>
          </a:xfrm>
          <a:prstGeom prst="wedgeRectCallout">
            <a:avLst>
              <a:gd name="adj1" fmla="val -63682"/>
              <a:gd name="adj2" fmla="val -12875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l-GR" sz="4000" b="1" dirty="0">
                <a:solidFill>
                  <a:schemeClr val="bg1"/>
                </a:solidFill>
              </a:rPr>
              <a:t>ἐλεγμός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l-GR" sz="4000" b="1" dirty="0">
                <a:solidFill>
                  <a:schemeClr val="bg1"/>
                </a:solidFill>
              </a:rPr>
              <a:t>ἔλεγχος</a:t>
            </a:r>
            <a:r>
              <a:rPr lang="en-US" sz="4000" b="1" dirty="0">
                <a:solidFill>
                  <a:schemeClr val="bg1"/>
                </a:solidFill>
              </a:rPr>
              <a:t> [</a:t>
            </a:r>
            <a:r>
              <a:rPr lang="en-US" sz="4000" b="1" i="1" dirty="0" err="1">
                <a:solidFill>
                  <a:schemeClr val="bg1"/>
                </a:solidFill>
              </a:rPr>
              <a:t>elegchos</a:t>
            </a:r>
            <a:r>
              <a:rPr lang="en-US" sz="4000" b="1" i="1" dirty="0">
                <a:solidFill>
                  <a:schemeClr val="bg1"/>
                </a:solidFill>
              </a:rPr>
              <a:t> /</a:t>
            </a:r>
            <a:r>
              <a:rPr lang="en-US" sz="4000" b="1" i="1" dirty="0" err="1">
                <a:solidFill>
                  <a:schemeClr val="bg1"/>
                </a:solidFill>
              </a:rPr>
              <a:t>el·eng·khos</a:t>
            </a:r>
            <a:r>
              <a:rPr lang="en-US" sz="4000" b="1" i="1" dirty="0">
                <a:solidFill>
                  <a:schemeClr val="bg1"/>
                </a:solidFill>
              </a:rPr>
              <a:t>/]</a:t>
            </a:r>
          </a:p>
          <a:p>
            <a:endParaRPr lang="en-US" sz="3200" b="1" i="1" dirty="0">
              <a:solidFill>
                <a:schemeClr val="bg1"/>
              </a:solidFill>
            </a:endParaRPr>
          </a:p>
          <a:p>
            <a:r>
              <a:rPr lang="en-US" sz="4000" b="1" i="1" dirty="0">
                <a:solidFill>
                  <a:schemeClr val="bg1"/>
                </a:solidFill>
              </a:rPr>
              <a:t>proven</a:t>
            </a:r>
          </a:p>
          <a:p>
            <a:endParaRPr lang="en-US" sz="3200" b="1" i="1" dirty="0">
              <a:solidFill>
                <a:schemeClr val="bg1"/>
              </a:solidFill>
            </a:endParaRPr>
          </a:p>
          <a:p>
            <a:r>
              <a:rPr lang="en-US" sz="4000" b="1" i="1" dirty="0">
                <a:solidFill>
                  <a:schemeClr val="bg1"/>
                </a:solidFill>
              </a:rPr>
              <a:t>Belief to the point of action</a:t>
            </a:r>
          </a:p>
          <a:p>
            <a:endParaRPr lang="en-US" sz="4000" b="1" i="1" dirty="0">
              <a:solidFill>
                <a:schemeClr val="bg1"/>
              </a:solidFill>
            </a:endParaRPr>
          </a:p>
          <a:p>
            <a:endParaRPr lang="en-US" sz="4000" b="1" i="1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hlinkClick r:id="rId3"/>
              </a:rPr>
              <a:t>.</a:t>
            </a: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8568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Trusting God to the point of action</a:t>
            </a:r>
          </a:p>
          <a:p>
            <a:r>
              <a:rPr lang="en-US" sz="4800" dirty="0"/>
              <a:t>Mental assent isn’t enough</a:t>
            </a:r>
          </a:p>
          <a:p>
            <a:pPr lvl="1"/>
            <a:r>
              <a:rPr lang="en-US" sz="4400" dirty="0"/>
              <a:t>Verbal acknowledgement without action</a:t>
            </a:r>
          </a:p>
          <a:p>
            <a:pPr lvl="1"/>
            <a:r>
              <a:rPr lang="en-US" sz="4400" dirty="0"/>
              <a:t>God doesn’t factor into decision making</a:t>
            </a:r>
          </a:p>
          <a:p>
            <a:pPr lvl="1"/>
            <a:r>
              <a:rPr lang="en-US" sz="4400" dirty="0"/>
              <a:t>Belief can be </a:t>
            </a:r>
            <a:r>
              <a:rPr lang="en-US" sz="4400"/>
              <a:t>jettisoned if </a:t>
            </a:r>
            <a:r>
              <a:rPr lang="en-US" sz="4400" dirty="0"/>
              <a:t>it causes hardship</a:t>
            </a:r>
          </a:p>
          <a:p>
            <a:pPr lvl="1"/>
            <a:endParaRPr lang="en-US" sz="44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59807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DC5F-28C1-46AD-BEFB-0947C1EB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Audience of Hebrews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DAE5-1A2C-48B4-B166-8C21C747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Took a risk and chose to follow Jesus</a:t>
            </a:r>
          </a:p>
          <a:p>
            <a:r>
              <a:rPr lang="en-US" dirty="0"/>
              <a:t>Jesus had a lot of enemies</a:t>
            </a:r>
          </a:p>
          <a:p>
            <a:r>
              <a:rPr lang="en-US" dirty="0"/>
              <a:t>This put them in a religious minority</a:t>
            </a:r>
          </a:p>
          <a:p>
            <a:r>
              <a:rPr lang="en-US" dirty="0"/>
              <a:t>Caused rifts in family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080390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DC5F-28C1-46AD-BEFB-0947C1EB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Audience of Hebrews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DAE5-1A2C-48B4-B166-8C21C747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Concrete consequences of their faith</a:t>
            </a:r>
          </a:p>
          <a:p>
            <a:r>
              <a:rPr lang="en-US" dirty="0"/>
              <a:t>Disowned by family members</a:t>
            </a:r>
          </a:p>
          <a:p>
            <a:r>
              <a:rPr lang="en-US" dirty="0"/>
              <a:t>Kicked out of synagogues</a:t>
            </a:r>
          </a:p>
          <a:p>
            <a:r>
              <a:rPr lang="en-US" dirty="0"/>
              <a:t>Property being seized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E68A7-E035-4532-A0B6-5E610AF36308}"/>
              </a:ext>
            </a:extLst>
          </p:cNvPr>
          <p:cNvSpPr txBox="1"/>
          <p:nvPr/>
        </p:nvSpPr>
        <p:spPr>
          <a:xfrm>
            <a:off x="2640274" y="1423619"/>
            <a:ext cx="7381187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Is this worth losing…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My house?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My job?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My place in society?</a:t>
            </a:r>
          </a:p>
        </p:txBody>
      </p:sp>
    </p:spTree>
    <p:extLst>
      <p:ext uri="{BB962C8B-B14F-4D97-AF65-F5344CB8AC3E}">
        <p14:creationId xmlns:p14="http://schemas.microsoft.com/office/powerpoint/2010/main" val="28380611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E4B5-1922-4C73-B315-ED73D062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face this test as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EB5F-FF1D-47A8-9DCE-62C337BF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Will putting my faith into action cost me something?</a:t>
            </a:r>
          </a:p>
          <a:p>
            <a:r>
              <a:rPr lang="en-US" dirty="0"/>
              <a:t>Alienation from family members and friends?</a:t>
            </a:r>
          </a:p>
          <a:p>
            <a:r>
              <a:rPr lang="en-US" dirty="0"/>
              <a:t>Being “That guy/girl” to co-workers and neighbors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790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33B1-ED86-4C91-A0A2-2AFA1932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God at least protect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D921-0ED8-494A-A492-887E6FC00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John 15:20–21 (NASB95) — 20</a:t>
            </a:r>
            <a:r>
              <a:rPr lang="en-US" dirty="0"/>
              <a:t> “Remember the word that I said to you, ‘A slave is not greater than his master.’ If they persecuted Me, they will also persecute you; if they kept My word, they will keep yours also. </a:t>
            </a:r>
            <a:r>
              <a:rPr lang="en-US" b="1" dirty="0"/>
              <a:t>21</a:t>
            </a:r>
            <a:r>
              <a:rPr lang="en-US" dirty="0"/>
              <a:t> “But all these things they will do to you for My name’s sake, because they do not know the One who sent Me.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361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F8AE-4ADB-4DE4-BF3D-9708E4AE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8D017-845E-47B4-8C7C-A8E188A9C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letter to Jewish Christians under heavy persecution</a:t>
            </a:r>
          </a:p>
          <a:p>
            <a:r>
              <a:rPr lang="en-US" dirty="0"/>
              <a:t>Why suffer when I could just return to traditional Judaism? </a:t>
            </a:r>
          </a:p>
        </p:txBody>
      </p:sp>
    </p:spTree>
    <p:extLst>
      <p:ext uri="{BB962C8B-B14F-4D97-AF65-F5344CB8AC3E}">
        <p14:creationId xmlns:p14="http://schemas.microsoft.com/office/powerpoint/2010/main" val="37659941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F699-5BF8-4B25-84F3-8AC87174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great sales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FE88-4866-4B6B-AC1E-634D4956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Christianity make me happy?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39207-61C6-418F-BFCB-47C05DD6FB28}"/>
              </a:ext>
            </a:extLst>
          </p:cNvPr>
          <p:cNvSpPr/>
          <p:nvPr/>
        </p:nvSpPr>
        <p:spPr>
          <a:xfrm>
            <a:off x="168235" y="2661887"/>
            <a:ext cx="11461906" cy="35902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" panose="020F0502020204030204" pitchFamily="34" charset="0"/>
              </a:rPr>
              <a:t>John 10:9–10 (NASB95) — 9</a:t>
            </a:r>
            <a:r>
              <a:rPr lang="en-US" sz="4000" dirty="0">
                <a:latin typeface="Calibri" panose="020F0502020204030204" pitchFamily="34" charset="0"/>
              </a:rPr>
              <a:t> “I am the door; if anyone enters through Me, he will be saved, and will go in and out and find pasture. </a:t>
            </a:r>
            <a:r>
              <a:rPr lang="en-US" sz="4000" b="1" dirty="0">
                <a:latin typeface="Calibri" panose="020F0502020204030204" pitchFamily="34" charset="0"/>
              </a:rPr>
              <a:t>10</a:t>
            </a:r>
            <a:r>
              <a:rPr lang="en-US" sz="4000" dirty="0">
                <a:latin typeface="Calibri" panose="020F0502020204030204" pitchFamily="34" charset="0"/>
              </a:rPr>
              <a:t> “The thief comes only to steal and kill and destroy; I came that they may have life, and have it abundantly. </a:t>
            </a:r>
            <a:endParaRPr lang="en-US" sz="4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534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F699-5BF8-4B25-84F3-8AC87174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great sales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FE88-4866-4B6B-AC1E-634D4956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Christianity make me happy?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E93E3-C77F-4FED-B136-40CC3236D541}"/>
              </a:ext>
            </a:extLst>
          </p:cNvPr>
          <p:cNvSpPr/>
          <p:nvPr/>
        </p:nvSpPr>
        <p:spPr>
          <a:xfrm>
            <a:off x="502762" y="2943923"/>
            <a:ext cx="10724561" cy="3240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Matthew 11:28–29 (NASB95) — 28</a:t>
            </a:r>
            <a:r>
              <a:rPr lang="en-US" sz="3600" dirty="0">
                <a:latin typeface="Calibri" panose="020F0502020204030204" pitchFamily="34" charset="0"/>
              </a:rPr>
              <a:t> “Come to Me, all who are weary and heavy-laden, and I will give you rest. </a:t>
            </a:r>
            <a:r>
              <a:rPr lang="en-US" sz="3600" b="1" dirty="0">
                <a:latin typeface="Calibri" panose="020F0502020204030204" pitchFamily="34" charset="0"/>
              </a:rPr>
              <a:t>29</a:t>
            </a:r>
            <a:r>
              <a:rPr lang="en-US" sz="3600" dirty="0">
                <a:latin typeface="Calibri" panose="020F0502020204030204" pitchFamily="34" charset="0"/>
              </a:rPr>
              <a:t> “Take My yoke upon you and learn from Me, for I am gentle and humble in heart, and </a:t>
            </a:r>
            <a:r>
              <a:rPr lang="en-US" sz="3600" cap="small" dirty="0">
                <a:latin typeface="Calibri" panose="020F0502020204030204" pitchFamily="34" charset="0"/>
              </a:rPr>
              <a:t>you will find rest for your souls</a:t>
            </a:r>
            <a:r>
              <a:rPr lang="en-US" sz="3600" dirty="0">
                <a:latin typeface="Calibri" panose="020F0502020204030204" pitchFamily="34" charset="0"/>
              </a:rPr>
              <a:t>. 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59730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F699-5BF8-4B25-84F3-8AC87174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great sales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FE88-4866-4B6B-AC1E-634D4956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Christianity make me happy?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E93E3-C77F-4FED-B136-40CC3236D541}"/>
              </a:ext>
            </a:extLst>
          </p:cNvPr>
          <p:cNvSpPr/>
          <p:nvPr/>
        </p:nvSpPr>
        <p:spPr>
          <a:xfrm>
            <a:off x="502762" y="2943923"/>
            <a:ext cx="10724561" cy="31700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/>
              <a:t>John 8:31–32 (NASB95) — 31</a:t>
            </a:r>
            <a:r>
              <a:rPr lang="en-US" sz="4000" dirty="0"/>
              <a:t> So Jesus was saying to those Jews who had believed Him, “If you continue in My word, then you are truly disciples of Mine; </a:t>
            </a:r>
            <a:r>
              <a:rPr lang="en-US" sz="4000" b="1" dirty="0"/>
              <a:t>32</a:t>
            </a:r>
            <a:r>
              <a:rPr lang="en-US" sz="4000" dirty="0"/>
              <a:t> and you will know the truth, and the truth will make you free.” </a:t>
            </a:r>
          </a:p>
        </p:txBody>
      </p:sp>
    </p:spTree>
    <p:extLst>
      <p:ext uri="{BB962C8B-B14F-4D97-AF65-F5344CB8AC3E}">
        <p14:creationId xmlns:p14="http://schemas.microsoft.com/office/powerpoint/2010/main" val="1089234256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F699-5BF8-4B25-84F3-8AC87174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great sales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FE88-4866-4B6B-AC1E-634D4956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Christianity make me happy?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7C079A-679D-4080-A602-962A24AEC9A9}"/>
              </a:ext>
            </a:extLst>
          </p:cNvPr>
          <p:cNvCxnSpPr/>
          <p:nvPr/>
        </p:nvCxnSpPr>
        <p:spPr>
          <a:xfrm>
            <a:off x="204758" y="2091519"/>
            <a:ext cx="8684718" cy="4725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F752F2-E6D2-4486-925A-05957D5C8FC1}"/>
              </a:ext>
            </a:extLst>
          </p:cNvPr>
          <p:cNvCxnSpPr>
            <a:cxnSpLocks/>
          </p:cNvCxnSpPr>
          <p:nvPr/>
        </p:nvCxnSpPr>
        <p:spPr>
          <a:xfrm flipV="1">
            <a:off x="339365" y="2224726"/>
            <a:ext cx="7899662" cy="3393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757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F699-5BF8-4B25-84F3-8AC871740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great sales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FFE88-4866-4B6B-AC1E-634D4956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Will Christianity make me happy?</a:t>
            </a:r>
          </a:p>
          <a:p>
            <a:r>
              <a:rPr lang="en-US" dirty="0"/>
              <a:t>Is Christianity true?</a:t>
            </a:r>
          </a:p>
          <a:p>
            <a:pPr lvl="1"/>
            <a:r>
              <a:rPr lang="en-US" dirty="0"/>
              <a:t>Evidence based</a:t>
            </a:r>
          </a:p>
          <a:p>
            <a:pPr lvl="1"/>
            <a:r>
              <a:rPr lang="en-US" dirty="0"/>
              <a:t>Faith centered</a:t>
            </a:r>
          </a:p>
          <a:p>
            <a:pPr lvl="1"/>
            <a:r>
              <a:rPr lang="en-US" dirty="0"/>
              <a:t>Relationally rewarding</a:t>
            </a:r>
          </a:p>
          <a:p>
            <a:pPr lvl="1"/>
            <a:r>
              <a:rPr lang="en-US" dirty="0"/>
              <a:t>Eternally rewarding</a:t>
            </a:r>
          </a:p>
          <a:p>
            <a:pPr lvl="1"/>
            <a:r>
              <a:rPr lang="en-US" dirty="0"/>
              <a:t>The first step is hard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7C079A-679D-4080-A602-962A24AEC9A9}"/>
              </a:ext>
            </a:extLst>
          </p:cNvPr>
          <p:cNvCxnSpPr/>
          <p:nvPr/>
        </p:nvCxnSpPr>
        <p:spPr>
          <a:xfrm>
            <a:off x="204758" y="2091519"/>
            <a:ext cx="8684718" cy="4725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F752F2-E6D2-4486-925A-05957D5C8FC1}"/>
              </a:ext>
            </a:extLst>
          </p:cNvPr>
          <p:cNvCxnSpPr>
            <a:cxnSpLocks/>
          </p:cNvCxnSpPr>
          <p:nvPr/>
        </p:nvCxnSpPr>
        <p:spPr>
          <a:xfrm flipV="1">
            <a:off x="339365" y="2224726"/>
            <a:ext cx="7899662" cy="3393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680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1D3C-AB02-4197-99B0-C00FA3C0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11:1–6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91924-0155-4AF2-97F7-5047823C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3</a:t>
            </a:r>
            <a:r>
              <a:rPr lang="en-US" sz="4400" dirty="0"/>
              <a:t> By faith we understand that the worlds were prepared by the word of God, so that what is seen was not made out of things which are visible. </a:t>
            </a:r>
          </a:p>
        </p:txBody>
      </p:sp>
    </p:spTree>
    <p:extLst>
      <p:ext uri="{BB962C8B-B14F-4D97-AF65-F5344CB8AC3E}">
        <p14:creationId xmlns:p14="http://schemas.microsoft.com/office/powerpoint/2010/main" val="3544939256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A342C-2FB1-459E-B94D-2E3FA091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AFB7-CA82-47AA-9212-D6E0ED9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Creation of the Universe</a:t>
            </a:r>
          </a:p>
          <a:p>
            <a:r>
              <a:rPr lang="en-US" dirty="0"/>
              <a:t>The Big Bang is real</a:t>
            </a:r>
          </a:p>
          <a:p>
            <a:r>
              <a:rPr lang="en-US" dirty="0"/>
              <a:t>The Universe is fine tuned</a:t>
            </a:r>
          </a:p>
          <a:p>
            <a:endParaRPr lang="en-US" dirty="0"/>
          </a:p>
          <a:p>
            <a:r>
              <a:rPr lang="en-US" dirty="0"/>
              <a:t>Everything came out of nothing?</a:t>
            </a:r>
          </a:p>
          <a:p>
            <a:r>
              <a:rPr lang="en-US" dirty="0"/>
              <a:t>There is something eternal that started it all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155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B576-22E0-4DB2-BE98-3156DFA7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11:1–6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8BEB-1415-4A71-87ED-F71B8789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4</a:t>
            </a:r>
            <a:r>
              <a:rPr lang="en-US" sz="4400" dirty="0"/>
              <a:t> By faith Abel offered to God a better sacrifice than Cain, through which he obtained the testimony that he was righteous, God testifying about his gifts, and through faith, though he is dead, he still speaks.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6139568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B9E9-1C02-4D27-BE32-76F3609A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Centered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AFE3A-59D0-460C-8A29-CF013FFA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brothers</a:t>
            </a:r>
          </a:p>
          <a:p>
            <a:r>
              <a:rPr lang="en-US" dirty="0"/>
              <a:t>Both offer God a portion of their labor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Abel</a:t>
            </a:r>
          </a:p>
          <a:p>
            <a:r>
              <a:rPr lang="en-US" dirty="0"/>
              <a:t>Because he loves God and wants to give Him something from his life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41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B9E9-1C02-4D27-BE32-76F3609A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Centered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AFE3A-59D0-460C-8A29-CF013FFA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brothers</a:t>
            </a:r>
          </a:p>
          <a:p>
            <a:r>
              <a:rPr lang="en-US" dirty="0"/>
              <a:t>Both offer God a portion of their labor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Cain</a:t>
            </a:r>
          </a:p>
          <a:p>
            <a:r>
              <a:rPr lang="en-US" dirty="0"/>
              <a:t>Because his brother did it?</a:t>
            </a:r>
          </a:p>
          <a:p>
            <a:r>
              <a:rPr lang="en-US" dirty="0"/>
              <a:t>From a sense of religious duty?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417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87EF-FD5B-42D1-8B16-C7DD9913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Hebrews 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54F9-508F-4970-A3C4-9D04AD15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u="sng" dirty="0"/>
              <a:t>Chapters 1-6 </a:t>
            </a:r>
          </a:p>
          <a:p>
            <a:pPr lvl="1"/>
            <a:r>
              <a:rPr lang="en-US" dirty="0"/>
              <a:t>Christ the ultimate picture of God</a:t>
            </a:r>
          </a:p>
          <a:p>
            <a:r>
              <a:rPr lang="en-US" i="1" u="sng" dirty="0"/>
              <a:t>Chapters 7-10</a:t>
            </a:r>
          </a:p>
          <a:p>
            <a:pPr lvl="1"/>
            <a:r>
              <a:rPr lang="en-US" dirty="0"/>
              <a:t>The new and better covenant</a:t>
            </a:r>
          </a:p>
          <a:p>
            <a:r>
              <a:rPr lang="en-US" i="1" u="sng" dirty="0"/>
              <a:t>Chapters 11-13</a:t>
            </a:r>
          </a:p>
          <a:p>
            <a:pPr lvl="1"/>
            <a:r>
              <a:rPr lang="en-US" dirty="0"/>
              <a:t>The centrality of faith</a:t>
            </a:r>
          </a:p>
        </p:txBody>
      </p:sp>
    </p:spTree>
    <p:extLst>
      <p:ext uri="{BB962C8B-B14F-4D97-AF65-F5344CB8AC3E}">
        <p14:creationId xmlns:p14="http://schemas.microsoft.com/office/powerpoint/2010/main" val="36724874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B576-22E0-4DB2-BE98-3156DFA7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11:1–6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8BEB-1415-4A71-87ED-F71B8789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5</a:t>
            </a:r>
            <a:r>
              <a:rPr lang="en-US" sz="4400" dirty="0"/>
              <a:t> By faith Enoch was taken up so that he would not see death; </a:t>
            </a:r>
            <a:r>
              <a:rPr lang="en-US" sz="4400" cap="small" dirty="0"/>
              <a:t>and he was not found because God took him up</a:t>
            </a:r>
            <a:r>
              <a:rPr lang="en-US" sz="4400" dirty="0"/>
              <a:t>; for he obtained the witness that before his being taken up he was pleasing to God. </a:t>
            </a:r>
          </a:p>
        </p:txBody>
      </p:sp>
    </p:spTree>
    <p:extLst>
      <p:ext uri="{BB962C8B-B14F-4D97-AF65-F5344CB8AC3E}">
        <p14:creationId xmlns:p14="http://schemas.microsoft.com/office/powerpoint/2010/main" val="140500309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AC9C8-B8B1-4214-A34E-14FEB2AE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Relationally and Eternally rewarding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75904-4B59-4F27-B12A-9FAD7EE17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wants us to be with Him</a:t>
            </a:r>
          </a:p>
          <a:p>
            <a:r>
              <a:rPr lang="en-US" dirty="0"/>
              <a:t>God is eager to be close to us</a:t>
            </a:r>
          </a:p>
          <a:p>
            <a:r>
              <a:rPr lang="en-US" dirty="0"/>
              <a:t>This life is not how it will be </a:t>
            </a:r>
          </a:p>
          <a:p>
            <a:r>
              <a:rPr lang="en-US" dirty="0"/>
              <a:t>He will bring us to a better place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B86C6-4606-411F-97BC-FA67C9D608CB}"/>
              </a:ext>
            </a:extLst>
          </p:cNvPr>
          <p:cNvSpPr/>
          <p:nvPr/>
        </p:nvSpPr>
        <p:spPr>
          <a:xfrm>
            <a:off x="2804213" y="1302907"/>
            <a:ext cx="7453460" cy="38775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latin typeface="Calibri" panose="020F0502020204030204" pitchFamily="34" charset="0"/>
              </a:rPr>
              <a:t>Revelation 21:4 (NASB95) — 4</a:t>
            </a:r>
            <a:r>
              <a:rPr lang="en-US" sz="3600" dirty="0">
                <a:latin typeface="Calibri" panose="020F0502020204030204" pitchFamily="34" charset="0"/>
              </a:rPr>
              <a:t> and He will wipe away every tear from their eyes; and there will no longer be any death; there will no longer be any mourning, or crying, or pain; the first things have passed away.” </a:t>
            </a:r>
            <a:endParaRPr lang="en-US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778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3A72-775C-4017-86F2-125B8B65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11:1–6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E10F-E544-4CCC-8A0F-8C574031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6</a:t>
            </a:r>
            <a:r>
              <a:rPr lang="en-US" sz="4400" dirty="0"/>
              <a:t> And without faith it is impossible to please Him, for he who comes to God must believe that He is and that He is a rewarder of those who seek Him.</a:t>
            </a:r>
          </a:p>
        </p:txBody>
      </p:sp>
    </p:spTree>
    <p:extLst>
      <p:ext uri="{BB962C8B-B14F-4D97-AF65-F5344CB8AC3E}">
        <p14:creationId xmlns:p14="http://schemas.microsoft.com/office/powerpoint/2010/main" val="313978851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B152-850A-4C3B-8622-5A2770C7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step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9F0B-7860-4D14-8397-AF79BB6A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evidence</a:t>
            </a:r>
          </a:p>
          <a:p>
            <a:r>
              <a:rPr lang="en-US" dirty="0"/>
              <a:t>You can feel like it’s true</a:t>
            </a:r>
          </a:p>
          <a:p>
            <a:r>
              <a:rPr lang="en-US" dirty="0"/>
              <a:t>You have to admit you can’t earn it</a:t>
            </a:r>
          </a:p>
          <a:p>
            <a:r>
              <a:rPr lang="en-US" dirty="0"/>
              <a:t>Receiving God’s forgiveness requires understanding you need to be forgiven</a:t>
            </a:r>
          </a:p>
        </p:txBody>
      </p:sp>
    </p:spTree>
    <p:extLst>
      <p:ext uri="{BB962C8B-B14F-4D97-AF65-F5344CB8AC3E}">
        <p14:creationId xmlns:p14="http://schemas.microsoft.com/office/powerpoint/2010/main" val="38762020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B152-850A-4C3B-8622-5A2770C7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step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9F0B-7860-4D14-8397-AF79BB6A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evidence</a:t>
            </a:r>
          </a:p>
          <a:p>
            <a:r>
              <a:rPr lang="en-US" dirty="0"/>
              <a:t>You can feel like it’s true</a:t>
            </a:r>
          </a:p>
          <a:p>
            <a:r>
              <a:rPr lang="en-US" dirty="0"/>
              <a:t>You have to admit you can’t earn it</a:t>
            </a:r>
          </a:p>
          <a:p>
            <a:r>
              <a:rPr lang="en-US" dirty="0"/>
              <a:t>Receiving God’s forgiveness requires understanding you need to be forgiven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DDC0C-83B9-4854-92A4-E9F14204C8CF}"/>
              </a:ext>
            </a:extLst>
          </p:cNvPr>
          <p:cNvSpPr txBox="1"/>
          <p:nvPr/>
        </p:nvSpPr>
        <p:spPr>
          <a:xfrm>
            <a:off x="246185" y="600414"/>
            <a:ext cx="7882128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/>
              <a:t>How much of it do I have to believe?</a:t>
            </a:r>
          </a:p>
        </p:txBody>
      </p:sp>
    </p:spTree>
    <p:extLst>
      <p:ext uri="{BB962C8B-B14F-4D97-AF65-F5344CB8AC3E}">
        <p14:creationId xmlns:p14="http://schemas.microsoft.com/office/powerpoint/2010/main" val="1464988340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B152-850A-4C3B-8622-5A2770C7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step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9F0B-7860-4D14-8397-AF79BB6A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evidence</a:t>
            </a:r>
          </a:p>
          <a:p>
            <a:r>
              <a:rPr lang="en-US" dirty="0"/>
              <a:t>You can feel like it’s true</a:t>
            </a:r>
          </a:p>
          <a:p>
            <a:r>
              <a:rPr lang="en-US" dirty="0"/>
              <a:t>You have to admit you can’t earn it</a:t>
            </a:r>
          </a:p>
          <a:p>
            <a:r>
              <a:rPr lang="en-US" dirty="0"/>
              <a:t>Receiving God’s forgiveness requires understanding you need to be forgiven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4F1DF-6CF5-4930-80A9-E236BB76EE3A}"/>
              </a:ext>
            </a:extLst>
          </p:cNvPr>
          <p:cNvSpPr txBox="1"/>
          <p:nvPr/>
        </p:nvSpPr>
        <p:spPr>
          <a:xfrm>
            <a:off x="246185" y="600414"/>
            <a:ext cx="7882128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/>
              <a:t>How much of it do I have to believe?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8B47D-3EC4-42D2-A488-92AF1E4CB843}"/>
              </a:ext>
            </a:extLst>
          </p:cNvPr>
          <p:cNvSpPr/>
          <p:nvPr/>
        </p:nvSpPr>
        <p:spPr>
          <a:xfrm>
            <a:off x="344717" y="4795561"/>
            <a:ext cx="10040254" cy="1335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58650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B152-850A-4C3B-8622-5A2770C7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step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9F0B-7860-4D14-8397-AF79BB6A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the evidence</a:t>
            </a:r>
          </a:p>
          <a:p>
            <a:r>
              <a:rPr lang="en-US" dirty="0"/>
              <a:t>You can feel like it’s true</a:t>
            </a:r>
          </a:p>
          <a:p>
            <a:r>
              <a:rPr lang="en-US" dirty="0"/>
              <a:t>You have to admit you can’t earn it</a:t>
            </a:r>
          </a:p>
          <a:p>
            <a:r>
              <a:rPr lang="en-US" dirty="0"/>
              <a:t>Receiving God’s forgiveness requires understanding you need to be forgiven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4F1DF-6CF5-4930-80A9-E236BB76EE3A}"/>
              </a:ext>
            </a:extLst>
          </p:cNvPr>
          <p:cNvSpPr txBox="1"/>
          <p:nvPr/>
        </p:nvSpPr>
        <p:spPr>
          <a:xfrm>
            <a:off x="685800" y="673638"/>
            <a:ext cx="7882128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/>
              <a:t>How much of it do I have to believe?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8B47D-3EC4-42D2-A488-92AF1E4CB843}"/>
              </a:ext>
            </a:extLst>
          </p:cNvPr>
          <p:cNvSpPr/>
          <p:nvPr/>
        </p:nvSpPr>
        <p:spPr>
          <a:xfrm>
            <a:off x="204758" y="4133088"/>
            <a:ext cx="9487882" cy="1335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7977B-AEED-46C5-83F5-475DB170201F}"/>
              </a:ext>
            </a:extLst>
          </p:cNvPr>
          <p:cNvSpPr/>
          <p:nvPr/>
        </p:nvSpPr>
        <p:spPr>
          <a:xfrm>
            <a:off x="451103" y="397437"/>
            <a:ext cx="11442353" cy="571387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latin typeface="Calibri" panose="020F0502020204030204" pitchFamily="34" charset="0"/>
              </a:rPr>
              <a:t>Romans 10:9–11 (NASB95) — 9</a:t>
            </a:r>
            <a:r>
              <a:rPr lang="en-US" sz="4000" dirty="0">
                <a:latin typeface="Calibri" panose="020F0502020204030204" pitchFamily="34" charset="0"/>
              </a:rPr>
              <a:t> that if you confess with your mouth Jesus as Lord, and believe in your heart that God raised Him from the dead, you will be saved; </a:t>
            </a:r>
            <a:r>
              <a:rPr lang="en-US" sz="4000" b="1" dirty="0">
                <a:latin typeface="Calibri" panose="020F0502020204030204" pitchFamily="34" charset="0"/>
              </a:rPr>
              <a:t>10</a:t>
            </a:r>
            <a:r>
              <a:rPr lang="en-US" sz="4000" dirty="0">
                <a:latin typeface="Calibri" panose="020F0502020204030204" pitchFamily="34" charset="0"/>
              </a:rPr>
              <a:t> for with the heart a person believes, resulting in righteousness, and with the mouth he confesses, resulting in salvation. </a:t>
            </a:r>
            <a:r>
              <a:rPr lang="en-US" sz="4000" b="1" dirty="0">
                <a:latin typeface="Calibri" panose="020F0502020204030204" pitchFamily="34" charset="0"/>
              </a:rPr>
              <a:t>11</a:t>
            </a:r>
            <a:r>
              <a:rPr lang="en-US" sz="4000" dirty="0">
                <a:latin typeface="Calibri" panose="020F0502020204030204" pitchFamily="34" charset="0"/>
              </a:rPr>
              <a:t> For the Scripture says, “</a:t>
            </a:r>
            <a:r>
              <a:rPr lang="en-US" sz="4000" cap="small" dirty="0">
                <a:latin typeface="Calibri" panose="020F0502020204030204" pitchFamily="34" charset="0"/>
              </a:rPr>
              <a:t>Whoever believes in Him will not be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cap="small" dirty="0">
                <a:latin typeface="Calibri" panose="020F0502020204030204" pitchFamily="34" charset="0"/>
              </a:rPr>
              <a:t>disappointed</a:t>
            </a:r>
            <a:r>
              <a:rPr lang="en-US" sz="4000" dirty="0">
                <a:latin typeface="Calibri" panose="020F0502020204030204" pitchFamily="34" charset="0"/>
              </a:rPr>
              <a:t>.” </a:t>
            </a:r>
            <a:endParaRPr lang="en-US" sz="4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76589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A342C-2FB1-459E-B94D-2E3FA091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doubt?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AFB7-CA82-47AA-9212-D6E0ED9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Good doubt</a:t>
            </a:r>
          </a:p>
          <a:p>
            <a:pPr lvl="1"/>
            <a:r>
              <a:rPr lang="en-US" dirty="0"/>
              <a:t>Leads to a quest for answers 	</a:t>
            </a:r>
          </a:p>
          <a:p>
            <a:pPr lvl="1"/>
            <a:r>
              <a:rPr lang="en-US" dirty="0"/>
              <a:t>Includes prayer</a:t>
            </a:r>
          </a:p>
          <a:p>
            <a:pPr lvl="1"/>
            <a:r>
              <a:rPr lang="en-US" dirty="0"/>
              <a:t>Leads to action</a:t>
            </a:r>
          </a:p>
          <a:p>
            <a:r>
              <a:rPr lang="en-US" dirty="0"/>
              <a:t>Bad doubt</a:t>
            </a:r>
          </a:p>
          <a:p>
            <a:pPr lvl="1"/>
            <a:r>
              <a:rPr lang="en-US" dirty="0"/>
              <a:t>Intellectually dishonest</a:t>
            </a:r>
          </a:p>
          <a:p>
            <a:pPr lvl="1"/>
            <a:r>
              <a:rPr lang="en-US" dirty="0"/>
              <a:t>Won’t accept answers you don’t like </a:t>
            </a:r>
            <a:r>
              <a:rPr lang="en-US" sz="2000" dirty="0"/>
              <a:t>(no matter how true)</a:t>
            </a:r>
          </a:p>
        </p:txBody>
      </p:sp>
    </p:spTree>
    <p:extLst>
      <p:ext uri="{BB962C8B-B14F-4D97-AF65-F5344CB8AC3E}">
        <p14:creationId xmlns:p14="http://schemas.microsoft.com/office/powerpoint/2010/main" val="3903067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46E3-D4A8-4B86-9717-281517581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action is God asking you to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97CA-203A-4209-A34B-332688AC3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door to Him?</a:t>
            </a:r>
          </a:p>
          <a:p>
            <a:r>
              <a:rPr lang="en-US" dirty="0"/>
              <a:t>Changing your life priorities?</a:t>
            </a:r>
          </a:p>
          <a:p>
            <a:r>
              <a:rPr lang="en-US" dirty="0"/>
              <a:t>Serving others in some scary way?</a:t>
            </a:r>
          </a:p>
          <a:p>
            <a:r>
              <a:rPr lang="en-US" dirty="0"/>
              <a:t>Confessing and letting go of sin that is in the way?</a:t>
            </a:r>
          </a:p>
        </p:txBody>
      </p:sp>
    </p:spTree>
    <p:extLst>
      <p:ext uri="{BB962C8B-B14F-4D97-AF65-F5344CB8AC3E}">
        <p14:creationId xmlns:p14="http://schemas.microsoft.com/office/powerpoint/2010/main" val="37717588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3A72-775C-4017-86F2-125B8B65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11:1–6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EE10F-E544-4CCC-8A0F-8C574031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6</a:t>
            </a:r>
            <a:r>
              <a:rPr lang="en-US" sz="4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And without faith it is impossible to please Him, for he who comes to God must believe that He is and that </a:t>
            </a:r>
            <a:r>
              <a:rPr lang="en-US" sz="4400" dirty="0"/>
              <a:t>He is a rewarder of those who seek Him.</a:t>
            </a:r>
          </a:p>
        </p:txBody>
      </p:sp>
    </p:spTree>
    <p:extLst>
      <p:ext uri="{BB962C8B-B14F-4D97-AF65-F5344CB8AC3E}">
        <p14:creationId xmlns:p14="http://schemas.microsoft.com/office/powerpoint/2010/main" val="353003191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05DE-03A3-4AE8-9B76-27F773EA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11:1–6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5AAF-2782-459D-A0E1-DC143133A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1</a:t>
            </a:r>
            <a:r>
              <a:rPr lang="en-US" sz="4400" dirty="0"/>
              <a:t> Now faith is the assurance of things hoped for, the conviction of things not seen. </a:t>
            </a:r>
            <a:r>
              <a:rPr lang="en-US" sz="4400" b="1" dirty="0"/>
              <a:t>2</a:t>
            </a:r>
            <a:r>
              <a:rPr lang="en-US" sz="4400" dirty="0"/>
              <a:t> For by it the men of old gained approval. </a:t>
            </a:r>
          </a:p>
        </p:txBody>
      </p:sp>
    </p:spTree>
    <p:extLst>
      <p:ext uri="{BB962C8B-B14F-4D97-AF65-F5344CB8AC3E}">
        <p14:creationId xmlns:p14="http://schemas.microsoft.com/office/powerpoint/2010/main" val="2092789462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2ABC-7A8D-105A-323B-33598700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keys to Spiritual longevity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12019-0529-F09B-14A6-76D1DFF58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Truth based vs feelings based</a:t>
            </a:r>
          </a:p>
          <a:p>
            <a:r>
              <a:rPr lang="en-US" dirty="0"/>
              <a:t>Squash your beefs</a:t>
            </a:r>
          </a:p>
          <a:p>
            <a:r>
              <a:rPr lang="en-US" dirty="0"/>
              <a:t>No half measures</a:t>
            </a:r>
          </a:p>
          <a:p>
            <a:r>
              <a:rPr lang="en-US" dirty="0"/>
              <a:t>Surround yourself with honest people</a:t>
            </a:r>
          </a:p>
          <a:p>
            <a:r>
              <a:rPr lang="en-US" dirty="0"/>
              <a:t>Be honest with others</a:t>
            </a:r>
          </a:p>
        </p:txBody>
      </p:sp>
    </p:spTree>
    <p:extLst>
      <p:ext uri="{BB962C8B-B14F-4D97-AF65-F5344CB8AC3E}">
        <p14:creationId xmlns:p14="http://schemas.microsoft.com/office/powerpoint/2010/main" val="13127151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1107-A367-47ED-B06A-50610FDC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look like to live this way?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AD58-164B-49D5-9BC4-91A3D2A0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  <a:p>
            <a:endParaRPr lang="en-US" dirty="0"/>
          </a:p>
          <a:p>
            <a:r>
              <a:rPr lang="en-US" dirty="0"/>
              <a:t>Hebrews 11-The Meaning of Faith pt. </a:t>
            </a:r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0071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05DE-03A3-4AE8-9B76-27F773EA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Hebrews 11:1–6 (NASB95)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5AAF-2782-459D-A0E1-DC143133A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1</a:t>
            </a:r>
            <a:r>
              <a:rPr lang="en-US" sz="4400" dirty="0"/>
              <a:t> Now faith is the assurance of things hoped for, the conviction of things not seen. </a:t>
            </a:r>
            <a:r>
              <a:rPr lang="en-US" sz="4400" b="1" dirty="0"/>
              <a:t>2</a:t>
            </a:r>
            <a:r>
              <a:rPr lang="en-US" sz="4400" dirty="0"/>
              <a:t> For by it the men of old gained approval. 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BDA3021-CB13-4297-88A6-EBA977173316}"/>
              </a:ext>
            </a:extLst>
          </p:cNvPr>
          <p:cNvSpPr/>
          <p:nvPr/>
        </p:nvSpPr>
        <p:spPr>
          <a:xfrm flipH="1">
            <a:off x="152400" y="389196"/>
            <a:ext cx="8336133" cy="3541781"/>
          </a:xfrm>
          <a:prstGeom prst="wedgeRectCallout">
            <a:avLst>
              <a:gd name="adj1" fmla="val -55124"/>
              <a:gd name="adj2" fmla="val 63914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Genesis 15:6 (NASB95) — 6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 Then he </a:t>
            </a:r>
            <a:r>
              <a:rPr lang="en-US" sz="4400" i="1" dirty="0">
                <a:solidFill>
                  <a:schemeClr val="bg1"/>
                </a:solidFill>
                <a:latin typeface="Calibri" panose="020F0502020204030204" pitchFamily="34" charset="0"/>
              </a:rPr>
              <a:t>(Abram) 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believed in the </a:t>
            </a:r>
            <a:r>
              <a:rPr lang="en-US" sz="4400" cap="small" dirty="0">
                <a:solidFill>
                  <a:schemeClr val="bg1"/>
                </a:solidFill>
                <a:latin typeface="Calibri" panose="020F0502020204030204" pitchFamily="34" charset="0"/>
              </a:rPr>
              <a:t>Lord</a:t>
            </a: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; and He reckoned it to him as righteousness. </a:t>
            </a:r>
          </a:p>
        </p:txBody>
      </p:sp>
    </p:spTree>
    <p:extLst>
      <p:ext uri="{BB962C8B-B14F-4D97-AF65-F5344CB8AC3E}">
        <p14:creationId xmlns:p14="http://schemas.microsoft.com/office/powerpoint/2010/main" val="324858530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31C56-1D70-4325-B636-92E197E55BD5}"/>
              </a:ext>
            </a:extLst>
          </p:cNvPr>
          <p:cNvSpPr txBox="1"/>
          <p:nvPr/>
        </p:nvSpPr>
        <p:spPr>
          <a:xfrm>
            <a:off x="6436169" y="2181776"/>
            <a:ext cx="5086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A blind leap?</a:t>
            </a:r>
          </a:p>
        </p:txBody>
      </p:sp>
    </p:spTree>
    <p:extLst>
      <p:ext uri="{BB962C8B-B14F-4D97-AF65-F5344CB8AC3E}">
        <p14:creationId xmlns:p14="http://schemas.microsoft.com/office/powerpoint/2010/main" val="18798321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31C56-1D70-4325-B636-92E197E55BD5}"/>
              </a:ext>
            </a:extLst>
          </p:cNvPr>
          <p:cNvSpPr txBox="1"/>
          <p:nvPr/>
        </p:nvSpPr>
        <p:spPr>
          <a:xfrm>
            <a:off x="6462585" y="2091519"/>
            <a:ext cx="5483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Believing in something despite the evidence?</a:t>
            </a:r>
          </a:p>
        </p:txBody>
      </p:sp>
    </p:spTree>
    <p:extLst>
      <p:ext uri="{BB962C8B-B14F-4D97-AF65-F5344CB8AC3E}">
        <p14:creationId xmlns:p14="http://schemas.microsoft.com/office/powerpoint/2010/main" val="361549211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31C56-1D70-4325-B636-92E197E55BD5}"/>
              </a:ext>
            </a:extLst>
          </p:cNvPr>
          <p:cNvSpPr txBox="1"/>
          <p:nvPr/>
        </p:nvSpPr>
        <p:spPr>
          <a:xfrm>
            <a:off x="6722286" y="2183141"/>
            <a:ext cx="5086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Believing something you know isn’t true?</a:t>
            </a:r>
          </a:p>
        </p:txBody>
      </p:sp>
    </p:spTree>
    <p:extLst>
      <p:ext uri="{BB962C8B-B14F-4D97-AF65-F5344CB8AC3E}">
        <p14:creationId xmlns:p14="http://schemas.microsoft.com/office/powerpoint/2010/main" val="160033738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AD010-BFBB-4747-A188-4B3B4A9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Biblical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BC8E-39EC-4A77-AF14-D047292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Heb 11:1</a:t>
            </a:r>
            <a:r>
              <a:rPr lang="en-US" sz="4800" dirty="0"/>
              <a:t> Now faith is the assurance of things hoped for, the conviction of things not seen</a:t>
            </a:r>
          </a:p>
        </p:txBody>
      </p:sp>
    </p:spTree>
    <p:extLst>
      <p:ext uri="{BB962C8B-B14F-4D97-AF65-F5344CB8AC3E}">
        <p14:creationId xmlns:p14="http://schemas.microsoft.com/office/powerpoint/2010/main" val="392100749"/>
      </p:ext>
    </p:extLst>
  </p:cSld>
  <p:clrMapOvr>
    <a:masterClrMapping/>
  </p:clrMapOvr>
  <p:transition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ell">
      <a:majorFont>
        <a:latin typeface="Lao UI"/>
        <a:ea typeface=""/>
        <a:cs typeface=""/>
      </a:majorFont>
      <a:minorFont>
        <a:latin typeface="Lao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headEnd/>
          <a:tailEnd/>
        </a:ln>
      </a:spPr>
      <a:bodyPr lIns="90488" tIns="44450" rIns="90488" bIns="44450"/>
      <a:lstStyle>
        <a:defPPr algn="l" eaLnBrk="0" hangingPunct="0">
          <a:lnSpc>
            <a:spcPct val="70000"/>
          </a:lnSpc>
          <a:spcBef>
            <a:spcPct val="5000"/>
          </a:spcBef>
          <a:defRPr b="1" dirty="0">
            <a:effectLst>
              <a:outerShdw blurRad="38100" dist="38100" dir="2700000" algn="tl">
                <a:srgbClr val="000000"/>
              </a:outerShdw>
            </a:effectLst>
            <a:latin typeface="Lao UI" panose="020B0502040204020203" pitchFamily="34" charset="0"/>
            <a:cs typeface="Lao UI" panose="020B0502040204020203" pitchFamily="34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well best.pptx" id="{1180E361-057B-4911-A815-B3733E25829C}" vid="{0DDB6CB6-53A2-405E-8C44-8398F1314024}"/>
    </a:ext>
  </a:extLst>
</a:theme>
</file>

<file path=ppt/theme/theme2.xml><?xml version="1.0" encoding="utf-8"?>
<a:theme xmlns:a="http://schemas.openxmlformats.org/drawingml/2006/main" name="Dwell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well.potx" id="{8A96B63A-8E18-4EFD-A8EA-3DF58B5B819D}" vid="{E3FF578F-C8CA-49D9-9AE1-32F0078E233A}"/>
    </a:ext>
  </a:extLst>
</a:theme>
</file>

<file path=ppt/theme/theme3.xml><?xml version="1.0" encoding="utf-8"?>
<a:theme xmlns:a="http://schemas.openxmlformats.org/drawingml/2006/main" name="Dwell-Light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well.potx" id="{8A96B63A-8E18-4EFD-A8EA-3DF58B5B819D}" vid="{80E3CF16-4259-4D38-946D-3E9B025F2D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dwell best</Template>
  <TotalTime>744</TotalTime>
  <Words>1553</Words>
  <Application>Microsoft Office PowerPoint</Application>
  <PresentationFormat>Widescreen</PresentationFormat>
  <Paragraphs>186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Lao UI</vt:lpstr>
      <vt:lpstr>Tw Cen MT</vt:lpstr>
      <vt:lpstr>DwellDark</vt:lpstr>
      <vt:lpstr>Dwell-Theme</vt:lpstr>
      <vt:lpstr>Dwell-Light-Theme</vt:lpstr>
      <vt:lpstr>The Meaning of Faith </vt:lpstr>
      <vt:lpstr>Context </vt:lpstr>
      <vt:lpstr>Hebrews Outline </vt:lpstr>
      <vt:lpstr>Hebrews 11:1–6 (NASB95)</vt:lpstr>
      <vt:lpstr>Hebrews 11:1–6 (NASB95)</vt:lpstr>
      <vt:lpstr>What is Biblical faith?</vt:lpstr>
      <vt:lpstr>What is Biblical faith?</vt:lpstr>
      <vt:lpstr>What is Biblical faith?</vt:lpstr>
      <vt:lpstr>What is Biblical faith?</vt:lpstr>
      <vt:lpstr>What is Biblical faith?</vt:lpstr>
      <vt:lpstr>What is Biblical faith?</vt:lpstr>
      <vt:lpstr>What is Biblical faith?</vt:lpstr>
      <vt:lpstr>What is Biblical faith?</vt:lpstr>
      <vt:lpstr>What is Biblical faith?</vt:lpstr>
      <vt:lpstr>What is Biblical faith?</vt:lpstr>
      <vt:lpstr>The Audience of Hebrews</vt:lpstr>
      <vt:lpstr>The Audience of Hebrews</vt:lpstr>
      <vt:lpstr>We face this test as well</vt:lpstr>
      <vt:lpstr>Will God at least protect me?</vt:lpstr>
      <vt:lpstr>Not a great sales pitch</vt:lpstr>
      <vt:lpstr>Not a great sales pitch</vt:lpstr>
      <vt:lpstr>Not a great sales pitch</vt:lpstr>
      <vt:lpstr>Not a great sales pitch</vt:lpstr>
      <vt:lpstr>Not a great sales pitch</vt:lpstr>
      <vt:lpstr>Hebrews 11:1–6 (NASB95)</vt:lpstr>
      <vt:lpstr>Evidence based</vt:lpstr>
      <vt:lpstr>Hebrews 11:1–6 (NASB95)</vt:lpstr>
      <vt:lpstr>Faith Centered</vt:lpstr>
      <vt:lpstr>Faith Centered</vt:lpstr>
      <vt:lpstr>Hebrews 11:1–6 (NASB95)</vt:lpstr>
      <vt:lpstr>Relationally and Eternally rewarding</vt:lpstr>
      <vt:lpstr>Hebrews 11:1–6 (NASB95)</vt:lpstr>
      <vt:lpstr>The first step is hard</vt:lpstr>
      <vt:lpstr>The first step is hard</vt:lpstr>
      <vt:lpstr>The first step is hard</vt:lpstr>
      <vt:lpstr>The first step is hard</vt:lpstr>
      <vt:lpstr>What about doubt?</vt:lpstr>
      <vt:lpstr>What action is God asking you to take?</vt:lpstr>
      <vt:lpstr>Hebrews 11:1–6 (NASB95)</vt:lpstr>
      <vt:lpstr>The keys to Spiritual longevity</vt:lpstr>
      <vt:lpstr>What does it look like to live this way?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Faith</dc:title>
  <dc:creator>Ryan Lowery</dc:creator>
  <cp:lastModifiedBy>Haley</cp:lastModifiedBy>
  <cp:revision>5</cp:revision>
  <dcterms:created xsi:type="dcterms:W3CDTF">2019-07-20T15:39:13Z</dcterms:created>
  <dcterms:modified xsi:type="dcterms:W3CDTF">2025-03-03T05:05:38Z</dcterms:modified>
</cp:coreProperties>
</file>