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77"/>
  </p:notesMasterIdLst>
  <p:sldIdLst>
    <p:sldId id="1561" r:id="rId3"/>
    <p:sldId id="2120" r:id="rId4"/>
    <p:sldId id="1900" r:id="rId5"/>
    <p:sldId id="2044" r:id="rId6"/>
    <p:sldId id="2045" r:id="rId7"/>
    <p:sldId id="2046" r:id="rId8"/>
    <p:sldId id="2047" r:id="rId9"/>
    <p:sldId id="2048" r:id="rId10"/>
    <p:sldId id="2049" r:id="rId11"/>
    <p:sldId id="2131" r:id="rId12"/>
    <p:sldId id="2130" r:id="rId13"/>
    <p:sldId id="2029" r:id="rId14"/>
    <p:sldId id="2132" r:id="rId15"/>
    <p:sldId id="2109" r:id="rId16"/>
    <p:sldId id="2107" r:id="rId17"/>
    <p:sldId id="2133" r:id="rId18"/>
    <p:sldId id="2106" r:id="rId19"/>
    <p:sldId id="2110" r:id="rId20"/>
    <p:sldId id="2052" r:id="rId21"/>
    <p:sldId id="2134" r:id="rId22"/>
    <p:sldId id="2112" r:id="rId23"/>
    <p:sldId id="2114" r:id="rId24"/>
    <p:sldId id="2091" r:id="rId25"/>
    <p:sldId id="2081" r:id="rId26"/>
    <p:sldId id="2083" r:id="rId27"/>
    <p:sldId id="2084" r:id="rId28"/>
    <p:sldId id="2082" r:id="rId29"/>
    <p:sldId id="2078" r:id="rId30"/>
    <p:sldId id="2071" r:id="rId31"/>
    <p:sldId id="2072" r:id="rId32"/>
    <p:sldId id="2074" r:id="rId33"/>
    <p:sldId id="2075" r:id="rId34"/>
    <p:sldId id="2076" r:id="rId35"/>
    <p:sldId id="2129" r:id="rId36"/>
    <p:sldId id="2105" r:id="rId37"/>
    <p:sldId id="2095" r:id="rId38"/>
    <p:sldId id="2096" r:id="rId39"/>
    <p:sldId id="2097" r:id="rId40"/>
    <p:sldId id="2073" r:id="rId41"/>
    <p:sldId id="2085" r:id="rId42"/>
    <p:sldId id="2031" r:id="rId43"/>
    <p:sldId id="2037" r:id="rId44"/>
    <p:sldId id="2135" r:id="rId45"/>
    <p:sldId id="2118" r:id="rId46"/>
    <p:sldId id="2077" r:id="rId47"/>
    <p:sldId id="2079" r:id="rId48"/>
    <p:sldId id="2128" r:id="rId49"/>
    <p:sldId id="2080" r:id="rId50"/>
    <p:sldId id="2122" r:id="rId51"/>
    <p:sldId id="2123" r:id="rId52"/>
    <p:sldId id="2124" r:id="rId53"/>
    <p:sldId id="2125" r:id="rId54"/>
    <p:sldId id="2126" r:id="rId55"/>
    <p:sldId id="2032" r:id="rId56"/>
    <p:sldId id="2033" r:id="rId57"/>
    <p:sldId id="2136" r:id="rId58"/>
    <p:sldId id="2068" r:id="rId59"/>
    <p:sldId id="2069" r:id="rId60"/>
    <p:sldId id="2070" r:id="rId61"/>
    <p:sldId id="2099" r:id="rId62"/>
    <p:sldId id="2101" r:id="rId63"/>
    <p:sldId id="2100" r:id="rId64"/>
    <p:sldId id="2102" r:id="rId65"/>
    <p:sldId id="2103" r:id="rId66"/>
    <p:sldId id="2104" r:id="rId67"/>
    <p:sldId id="2034" r:id="rId68"/>
    <p:sldId id="2038" r:id="rId69"/>
    <p:sldId id="2039" r:id="rId70"/>
    <p:sldId id="2040" r:id="rId71"/>
    <p:sldId id="2137" r:id="rId72"/>
    <p:sldId id="2041" r:id="rId73"/>
    <p:sldId id="2043" r:id="rId74"/>
    <p:sldId id="1387" r:id="rId75"/>
    <p:sldId id="1898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7867"/>
    <a:srgbClr val="746758"/>
    <a:srgbClr val="957C61"/>
    <a:srgbClr val="FFFF99"/>
    <a:srgbClr val="E6B9B8"/>
    <a:srgbClr val="966636"/>
    <a:srgbClr val="928364"/>
    <a:srgbClr val="777359"/>
    <a:srgbClr val="87826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D675DB-12C7-408D-9D08-F11658DE021A}" v="999" dt="2024-11-12T00:54:21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334" autoAdjust="0"/>
    <p:restoredTop sz="90305" autoAdjust="0"/>
  </p:normalViewPr>
  <p:slideViewPr>
    <p:cSldViewPr>
      <p:cViewPr varScale="1">
        <p:scale>
          <a:sx n="57" d="100"/>
          <a:sy n="57" d="100"/>
        </p:scale>
        <p:origin x="48" y="2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microsoft.com/office/2015/10/relationships/revisionInfo" Target="revisionInfo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64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5F9D9-9BB2-0366-A009-33862DB62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BDC9BA-3EB6-617E-6126-C7CBAF763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A051A9-7631-1793-D371-C0BF233B9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DD03F-7736-4392-AB28-69A19F6DE3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48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F6798-2490-06D5-28DE-EAD0B0F52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5AA3BC-8FFF-6B00-6E53-C62505CB2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4617C2-BAD0-73EC-9D8F-8C7A6A873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238BA-1FFA-4140-C5B1-80D4D7587F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64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C02C6-A806-47E9-3A35-44C0594D7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947089-4441-A258-8549-5699248B5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44AA60-F1F8-5FF5-9C84-A7267552E7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E81B3-3954-80AB-E7B5-075015509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75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C02C6-A806-47E9-3A35-44C0594D7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947089-4441-A258-8549-5699248B5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44AA60-F1F8-5FF5-9C84-A7267552E7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E81B3-3954-80AB-E7B5-075015509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45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1C4CA-BE54-1489-82BF-36211DEEF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AC75EE-C552-2012-E0CD-95DFDEA71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6AE040-5246-C8FB-EBC1-C49D4EA5C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9FEF6-27BD-419A-3804-B5A7D683B4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62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C49E3-DE2A-6665-27D6-389D7CAE2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CAE0DD-4CAC-8A50-59EB-AAD1F592C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996C97-620E-7FB5-13DE-1A84427D6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3F2A9-4CF2-7FCD-07A7-1828ACB02D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96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C49E3-DE2A-6665-27D6-389D7CAE2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CAE0DD-4CAC-8A50-59EB-AAD1F592C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996C97-620E-7FB5-13DE-1A84427D6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3F2A9-4CF2-7FCD-07A7-1828ACB02D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92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30A9B-7BB1-E3D5-77CD-9E83C2E4C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C8BBA0-5417-CEC6-810A-EABBD356E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D94FF7-231B-1B13-6560-73A5E19D07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9CD5-E090-F435-BC79-3B67599D8E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12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72935-A281-1CBD-8112-763A97C56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36CC4A-C7D3-D283-8586-63B8A5E57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6CA9C7-1CD6-4C84-C719-58723769D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F7E1D-7EC2-1247-8865-6AF340FC3E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418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21E26-8FED-BC60-1C00-02037F0D4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C39EAF-8D12-6848-C532-4ED483A42F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0A50CC-A0F0-009F-A4E1-B6CB57514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A27DB-A7C6-C4F4-C860-39B2E8D939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55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1BDD3-A2FB-A2A9-D92D-EFABCFE8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5A2113-69D8-0023-8CF8-D43E63C29C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F449DE-F70E-9C4A-63A5-FB0A03142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62103-6E7D-F70A-C6EA-3E4C4C1D8C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296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21E26-8FED-BC60-1C00-02037F0D4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C39EAF-8D12-6848-C532-4ED483A42F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0A50CC-A0F0-009F-A4E1-B6CB57514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A27DB-A7C6-C4F4-C860-39B2E8D939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97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D6F6C-9DAE-D86B-3DC2-0CA119FEB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11F983-7B46-EE2F-8B3C-4406C08B3B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2908AD-B561-0304-FE5A-17D4086BA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0D510-D6EC-03D7-4F8C-A88B23CAF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78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DD9A9-D28E-7E0A-4358-1A5567375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37011B-530B-EF3C-94D8-1B947AE068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4AA8E4-ED65-6CB8-6C36-81B591C5EE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7BE51-016A-4475-EAA7-D284D806BE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13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7FDCC-EAB2-3CFA-92EA-F0F526A31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BD064A-D348-FBEE-9CDA-5820580F5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F7A44B-0C9B-377A-C101-94DA2B815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3BE52-E0DE-15EE-C06E-8B2C7035E4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81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3545C-52FC-0A8F-991E-E80F20719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1FA187-6D52-E3BD-32ED-FD66A760F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04C5ED-2B83-91BA-1507-A91299CE7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C8658-5C67-4206-D7D7-868DB102B5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075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3F424-24F7-F8A4-C58F-E4BE20992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AF20F2-7FD3-9922-A62D-6C7E3F11C3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0097DC-3AF1-2DA3-76D3-69931AC52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9367B-26F5-7BE6-3AF4-F9C82B6B94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7440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2331A-C193-A781-B2D4-9581896FB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60B92C-90AA-CBA9-58BE-304598C364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2A8D02-FEB6-20B1-022E-B3CB677FC7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57FC2-9C9C-DA21-82F7-03EB694684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177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F73D6-98DC-6BF5-9B03-E1F7E53F6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A75EB5-6816-4EBC-8F97-EBDBC31764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9A351A-6063-8D1F-020C-732D928D9D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C330A-B077-A2B3-635D-2E607743D8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484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EDB10-48F6-9337-2C93-BB143BA5A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1CEB7C-7920-E4E4-5CF7-414B719CD3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82ABB2-C7E5-E379-F171-B0D16FD39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AEBFE-0B31-175F-F515-EAF617666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6679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76FB1-8FC1-1C33-4240-93A7124EF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BC8A2B-B1D1-8E7A-5663-9A156593AE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CB6646-3B03-6F8A-964E-5CF0E6562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9D911-40C6-DA28-5C46-57195F4B44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024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410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BD2CE-6C40-B649-7EF5-1FAAC1392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6ABA9C-F871-34DE-C47B-86F784689A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5383EC-06D6-D5A7-EE0F-C4B194FFE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D056-8F30-655E-4DFC-4DA08FA99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6239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640A1-5871-EE3F-221D-05215C09C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B99037-FFC7-B8CB-B79A-3A7B2325B8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FCF594-7882-D16E-0A97-0FB4A3A41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B078C-75BE-8708-20FA-07C5D5660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2355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E4D2F-4472-8849-6C62-B51B1552D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349742-2916-9C6F-A6E1-47063434BB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F6856B-E44F-88A1-E8C8-5F032CF54A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677CC-F29E-F4DA-1E76-AD894BD483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0282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2FDF6-2552-1891-3B55-4E845854F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40260E-8436-AEC2-DECC-0501222CEF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17A5F9-BD94-ADF0-983F-71B4BBA39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3A4E4-0C59-8F8D-9615-9A5E7861A1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32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2B010-E752-194A-28ED-0B68ED82F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95F88B-31B0-E32D-9A24-BD011439F9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9C0F1E-48FF-061A-E50B-0E0EB9BE4C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2DBE1-5D1A-C22C-5C85-FF1960A6D6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2974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AC2DB-2ED7-45BD-C47E-DD8971178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4497E7-46A4-3F1A-4992-CDE0DC5C0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9FF172-F298-93A3-213C-D92F4B869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A39A9-1333-92C7-C866-427EF7DFC9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2859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D0680-1DB4-4B12-5A8D-E55EE9680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945DB9-5375-3977-76FB-94CE3F131C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205E2B-0188-C1FB-1E4A-EA06DCEC0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BC108-F23A-A338-DB1F-FBB873FC5F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582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37164-B20B-30CC-A272-F9226F61B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99EBCB-B4F3-D7F4-0A21-412118AEEE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D05CBA-EE40-B19D-2A5C-79F4D8977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0436F-1408-CCF5-2534-E78AE4060A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358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A94ED-8087-05E1-B9DA-8FB8AE52D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4CE3FB-236A-44A6-C5B3-849748C76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FD2F38-E550-1404-4313-2E9F9F36D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43506-83E8-94EF-3D34-4056AA846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156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DD6EA-322A-0A4C-FCD5-F50A2FF82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37F237-8D18-8D7E-A4F2-88D19BC833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E99E95-C6F7-A446-2F65-5A7C37DBA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A36FA-8A5D-CF0E-A060-8FD65B8DAD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219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5526F-71A2-303A-E26C-7CCB8547A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CA8EED-9F6E-DB32-211D-E486E46B10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6E7BD4-CDAD-697B-42C6-5AAC88377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17EEC-BD97-202B-2613-0D052831AE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2363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4EB61-16C4-95A0-3707-9C33305A1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C3B403-69DC-B25B-321D-27E91301B2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068529-89BA-0F8A-1586-088E8ECED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C945B-439E-8E2D-687F-23C2F185FE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4214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9CDCF-8591-F5B9-5DEB-8D2C3F7E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AB4C79-2A2D-893E-1894-F62CFCC1C2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2B822F-E091-7350-8C04-751C71708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57E16-C367-44E1-EDA4-4D7263EDC7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782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B4480-813F-9736-E61B-2F9C8A4BA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772ABC-94F3-4333-1DDD-3702F6DBE0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F45D86-A5A0-1ED4-1D62-4423D7413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230D0-A646-5379-0812-4424ED10F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5232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B4480-813F-9736-E61B-2F9C8A4BA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772ABC-94F3-4333-1DDD-3702F6DBE0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F45D86-A5A0-1ED4-1D62-4423D7413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230D0-A646-5379-0812-4424ED10F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0456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AA223-11F4-B43F-0134-FB096D061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1C6FD2-4BEE-5FFC-5C80-7C1C3A03DA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752038-6088-8734-BF44-836933AE39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AD92A-81CD-5452-9722-F5019CF07B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9428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439DE-F361-5EAF-B5F5-DB62B213C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804209-076F-16B5-7302-70C34D0E02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1B1595-5129-E1DB-A59E-241837803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E2282-C7CF-BB06-CED6-2A46180138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6630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4490A-2BF3-F143-36F3-DA698AE46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C1668C-04B4-9528-6359-6CE3D7A6A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93F1EE-5F5C-DB3C-CB54-F15A64CEE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F6915-210D-B771-17B7-A83736EBBA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0891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4B695-AA5C-6900-8562-4366FAFB8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EDE788-546B-3A79-7497-9B9BCCAAE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3717A7-DD55-7D74-B18F-9666661C2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72808-BD39-D67A-5B8F-DA20C31AD7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9809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DBD65-608C-67D5-9642-F62A764EF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02FF7B-B718-7201-306C-4933ED74EC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B37BBB-15F0-1ADB-49F1-67EF988A2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785ED-C4E1-9F67-07DD-6E116CFD42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5524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72EB7-281C-C160-ED49-C1F2E9303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5AE06C-2645-FDAC-7652-DEB1773036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6CA3A7-710D-D293-FB88-F9E11BADE6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9F0F6-2D84-DE20-4AFD-5BBEB194DB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59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9B2DC-2E3A-74FC-300A-A8A58AB36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4BB787-FA78-540F-EAB6-91442E692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754844-6CFE-705E-84BE-E8D637CA7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3D5C6-9220-8229-DF47-A2F5379EB0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3517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63047-DCC4-20B6-EF3D-8294004E6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046B40-02F8-898F-2AAD-CCC06D5565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034F4F-4CCF-D74B-DDDB-5A23090BD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83A9B-4A08-FECF-5327-41CBF20E65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5803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A1167-9D8D-39AB-2946-13E9154A4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D546CA-8641-3B43-90BD-88967F60AD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ACF6C-9792-CD5C-775B-0DD6443D7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646AA-FADC-95E1-D224-B9D55B05A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9772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5A238-0039-48A6-F56D-95537149F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B45384-AA1B-CFCC-86C9-917527B470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480309-A1F1-687A-2B73-9DEE0D661F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93995-A99E-85C3-4046-E4BE38D958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9722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01008-3CE5-38C1-701C-42B68F25F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E282FA-C110-7A3E-D474-379D0CDBBF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DA2F0E-87AA-9889-6F3C-BA460A9168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735C3-D6E4-C2FD-F2DE-DAB190DB6C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6961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5FC75-656A-5868-5F54-7B9725DC9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19E901-A2EB-F6AA-7055-00B562F8B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9753F9-44AB-22F9-5810-C339B0D77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ECF41-3CB3-DAFC-4F6D-5A99B3FE68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366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33DCE-D3BD-8924-AC73-51C173B25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D3F45E-61B6-7E9C-1AC1-D9B46BEA64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A73A9A-0DFF-72B0-A545-0E5BAA98B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12218-8CA6-3191-53E2-84EF1F71D0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016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33DCE-D3BD-8924-AC73-51C173B25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D3F45E-61B6-7E9C-1AC1-D9B46BEA64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A73A9A-0DFF-72B0-A545-0E5BAA98B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12218-8CA6-3191-53E2-84EF1F71D0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4917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DCCB8-DAED-DC3A-E717-BE2F47AF6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AB8855-B888-8030-9DB5-8003BA111C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818C60-0956-4BBD-94AB-F513CC54BF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E1194-E5BF-5855-1B3B-72EF7EFF17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6185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B99F9-1D76-A906-2A23-2FB28E2AD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5D00E8-9C99-1063-FA44-18E4E7E8FD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33C4DE-F3ED-CA98-83DA-CE9913C7B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A76BE-7B5F-75D7-3014-3AC0827DCD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7590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2DCDF-6979-B6EB-03DC-2E66445B3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8CAE30-D1F9-CFBB-50CF-F0AE1853F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92041F-4B7A-0541-008C-23C802BF7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2F965-4FFB-ABED-1FB2-EA636FD2B3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757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47776-BD8F-EEA8-79A4-CE5B33B98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8499DF-BD79-645B-3A50-5770070AD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55340A-4174-881D-2D7E-0F7D2044D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932FD-1C39-D9E8-5C2F-B1E34B25C5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3500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626D5-DB49-76DE-D425-868C1EAFF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8B821E-D0DD-A008-4F9A-E849D628A6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2B1119-038A-3D44-0739-814EF9E77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4E66C-936F-28C5-14FE-6DDEBEEB15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90940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CF04D-5635-C3CD-C2F4-D2EB73C15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5800F4-09B2-7D3A-DA93-028699E670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241040-CB82-5E1E-C653-C88057C7B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ED546-61CC-E9E2-167D-2A82A53EFD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81008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32C92-3128-9397-005A-1E1FE87BA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170506-8F21-E87A-9DF0-0F66B05A40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07AA87-BDF8-3837-40E0-DCE3EC81A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188A8-A357-502A-13F3-4238A4C19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18896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CCEA0-24D0-6909-E921-8E637A8DB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9EB2A9-9DD6-151C-7C9B-5C6B861ED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F93285-9C5E-8796-7F73-830C4020D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25C1D-7AA5-7FFC-F444-60549F0319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14305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7FF05-3FCD-FA24-3F4A-21E37109B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E425E9-C177-7691-03D8-20650BEB7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9AC4E0-72F2-05E5-1E2C-9EA8A526C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2F2AA-5624-DF06-A4E8-CBC2BE5537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4243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383C8-E01B-52EF-622C-136C7EAB7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886B4F-2D49-97AB-4C09-CB85E80745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2BCC30-CF49-DBF7-C182-9B43D7878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378B1-F38F-B647-C91B-2E86CCDF46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40736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E5645-A154-114D-E1AB-5F2D2EF5A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113933-4BC4-7895-2D8A-22B9163B0B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FA6D6D-E24A-B84B-9861-F01F5EB49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90BEC-CA6C-6575-D2DF-CE06626226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1202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41477-40EF-7879-1411-94DB38777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54BF6C-3986-A17A-5D37-80C8B6D69E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7401D4-2D78-92EA-731A-A4D6EABDA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B613B-BF83-3587-BFB6-6ED988F3FC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6015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7C9D2-5A19-4C4A-CABF-7343767DE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40A003-50AE-A944-C389-8E43B8AEF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6658FF-C99C-F110-C4BF-F98009BCA2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2224A-02AA-0254-12F8-82E8B59936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1671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BA3C8-CE16-CA79-FE1E-7C923E5A6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808508-B372-5735-E682-EA8D07EA4E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6C3C06-2C1A-CAA9-91D7-197F6C3F4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14512-C985-3140-7B25-09991D65E1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42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23EFD-C179-229B-4EA4-D9AD2E59F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759B12-A8EA-3A3F-2521-6CC348628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9BACF6-39A1-4305-8FBF-6D72D618A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E6956-B718-9481-79AE-76EAB21E95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01451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BA3C8-CE16-CA79-FE1E-7C923E5A6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808508-B372-5735-E682-EA8D07EA4E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6C3C06-2C1A-CAA9-91D7-197F6C3F4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14512-C985-3140-7B25-09991D65E1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7730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C8F7B-79CC-A282-27E3-81DE8C699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961693-4144-9F52-F4CA-1AC9B6951E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95C97D-EAFF-D69A-1EA3-6C398DA205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ECCF6-4D1D-B080-F1F6-2D5014854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6938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0F2E2-84DF-3F53-55C1-3C367FAA5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65E37F-A6F4-EAAC-A069-D36C81023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0EFC0A-3970-A987-7D83-C434D4423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78217-24DD-EBD1-77FB-127D301661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5269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7799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76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DE8AA-120D-DEA8-758A-E75C53848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6DB92D-1197-DD40-339E-C3731D416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CAB3E6-D9C9-FAB7-E221-134AD92FAB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5A826-AB26-B5D5-8264-CBF3D767B0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775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5F9D9-9BB2-0366-A009-33862DB62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BDC9BA-3EB6-617E-6126-C7CBAF763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A051A9-7631-1793-D371-C0BF233B9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DD03F-7736-4392-AB28-69A19F6DE3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6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5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CE7EB6-046D-5C0C-56AE-1C45F8B26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B5070640-8679-A34D-4A3E-8CECF5E3B13E}"/>
              </a:ext>
            </a:extLst>
          </p:cNvPr>
          <p:cNvSpPr/>
          <p:nvPr/>
        </p:nvSpPr>
        <p:spPr>
          <a:xfrm>
            <a:off x="1143000" y="3048000"/>
            <a:ext cx="10744200" cy="3657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These align with the “birth pains” or “labor pains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that Jesus and Paul describe.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Matthew 24:8; Romans 8:22; 1 Thessalonians 5:3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 are living through these, and they will grow in both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frequency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intensity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until Jesus returns.</a:t>
            </a:r>
          </a:p>
          <a:p>
            <a:pPr algn="ctr"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Robert H. Mounce, </a:t>
            </a:r>
            <a:r>
              <a:rPr kumimoji="0" lang="en-US" sz="2800" b="1" i="1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</a:t>
            </a: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(1997), 169.</a:t>
            </a:r>
          </a:p>
        </p:txBody>
      </p:sp>
    </p:spTree>
    <p:extLst>
      <p:ext uri="{BB962C8B-B14F-4D97-AF65-F5344CB8AC3E}">
        <p14:creationId xmlns:p14="http://schemas.microsoft.com/office/powerpoint/2010/main" val="39113315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BF28B-6DB7-6E1E-03F9-5B94CA954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F340274-411D-FA91-09BD-4B896A954957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6:1) I watched as the Lamb opened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first of the seven seals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Then I heard one of the four living creatures say in a voice like thunder, “Come!”</a:t>
            </a:r>
          </a:p>
        </p:txBody>
      </p:sp>
    </p:spTree>
    <p:extLst>
      <p:ext uri="{BB962C8B-B14F-4D97-AF65-F5344CB8AC3E}">
        <p14:creationId xmlns:p14="http://schemas.microsoft.com/office/powerpoint/2010/main" val="75823621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BE982-77F5-0C7D-8B2D-F75D44D08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418C69-1D75-BDA6-9DA1-12E2E62539CC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6:2) I looked, and there before me was a white horse! Its rider held a bow, and he was given a crown, and he rode out as a conqueror bent on conquest.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B2BD019-53F2-7853-4920-AE20F6EA91CD}"/>
              </a:ext>
            </a:extLst>
          </p:cNvPr>
          <p:cNvSpPr/>
          <p:nvPr/>
        </p:nvSpPr>
        <p:spPr>
          <a:xfrm>
            <a:off x="9195486" y="126189"/>
            <a:ext cx="2667000" cy="635811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5466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BE982-77F5-0C7D-8B2D-F75D44D08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418C69-1D75-BDA6-9DA1-12E2E62539CC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6:2) I looked, and there before me was a white horse! Its rider held a bow, and he was given a crown, and he rode out as a conqueror bent on conquest.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B899B651-2F85-7C49-BA18-69731E735183}"/>
              </a:ext>
            </a:extLst>
          </p:cNvPr>
          <p:cNvSpPr/>
          <p:nvPr/>
        </p:nvSpPr>
        <p:spPr>
          <a:xfrm>
            <a:off x="88557" y="2286000"/>
            <a:ext cx="8826843" cy="4495799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Seal #1. The Antichrist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endParaRPr kumimoji="0" lang="en-US" sz="4000" b="1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F3806AFB-8A98-AD0F-7104-C6B91CCD089F}"/>
              </a:ext>
            </a:extLst>
          </p:cNvPr>
          <p:cNvSpPr/>
          <p:nvPr/>
        </p:nvSpPr>
        <p:spPr>
          <a:xfrm>
            <a:off x="1696830" y="126189"/>
            <a:ext cx="7218570" cy="193899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Antichrist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appears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like Jesus because he is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impersonating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him.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19:11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B2BD019-53F2-7853-4920-AE20F6EA91CD}"/>
              </a:ext>
            </a:extLst>
          </p:cNvPr>
          <p:cNvSpPr/>
          <p:nvPr/>
        </p:nvSpPr>
        <p:spPr>
          <a:xfrm>
            <a:off x="9195486" y="126189"/>
            <a:ext cx="2667000" cy="635811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395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338ED-7281-226C-71AF-9878B2AD2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E178EBE-D73D-323C-E7D7-028AF7C409B2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6:2) I looked, and there before me was a white horse! Its rider held a bow, and he was given a crown, and he rode out as a conqueror bent on conquest.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E8920A7F-92A9-C78B-A846-ACE305C51732}"/>
              </a:ext>
            </a:extLst>
          </p:cNvPr>
          <p:cNvSpPr/>
          <p:nvPr/>
        </p:nvSpPr>
        <p:spPr>
          <a:xfrm>
            <a:off x="88557" y="2286000"/>
            <a:ext cx="8826843" cy="4495799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Seal #1. The Antichrist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is only one who can break the seals.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Revelation 5:5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1DBAB-31F0-920A-86AD-08C8DF446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33531E5-C2A8-B02E-178C-9B94DF90152D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6:2) I looked, and there before me was a white horse! Its rider held a bow, and he was given a crown, and he rode out as a conqueror bent on conquest.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4EA601F-CC8F-5433-C9B8-BD8BFAB6D85C}"/>
              </a:ext>
            </a:extLst>
          </p:cNvPr>
          <p:cNvSpPr/>
          <p:nvPr/>
        </p:nvSpPr>
        <p:spPr>
          <a:xfrm>
            <a:off x="88557" y="2286000"/>
            <a:ext cx="8826843" cy="4495799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Seal #1. The Antichrist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877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is only one who can break the seals.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877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Revelation 5:5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figure is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given authority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 13:7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0985F0-EA3F-9AB4-B20D-45543D133000}"/>
              </a:ext>
            </a:extLst>
          </p:cNvPr>
          <p:cNvSpPr/>
          <p:nvPr/>
        </p:nvSpPr>
        <p:spPr>
          <a:xfrm>
            <a:off x="6439929" y="768740"/>
            <a:ext cx="3023286" cy="635811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35483C-2718-EF8B-B548-9CD3D4EE3FA4}"/>
              </a:ext>
            </a:extLst>
          </p:cNvPr>
          <p:cNvSpPr/>
          <p:nvPr/>
        </p:nvSpPr>
        <p:spPr>
          <a:xfrm>
            <a:off x="1676400" y="1399868"/>
            <a:ext cx="5791200" cy="598740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2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1DBAB-31F0-920A-86AD-08C8DF446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33531E5-C2A8-B02E-178C-9B94DF90152D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6:2) I looked, and there before me was a white horse! Its rider held a bow, and he was given a crown, and he rode out as a conqueror bent on conquest.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4EA601F-CC8F-5433-C9B8-BD8BFAB6D85C}"/>
              </a:ext>
            </a:extLst>
          </p:cNvPr>
          <p:cNvSpPr/>
          <p:nvPr/>
        </p:nvSpPr>
        <p:spPr>
          <a:xfrm>
            <a:off x="88557" y="2286000"/>
            <a:ext cx="8826843" cy="4495799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Seal #1. The Antichrist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877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is only one who can break the seals.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877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Revelation 5:5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figure is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given authority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 13:7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0985F0-EA3F-9AB4-B20D-45543D133000}"/>
              </a:ext>
            </a:extLst>
          </p:cNvPr>
          <p:cNvSpPr/>
          <p:nvPr/>
        </p:nvSpPr>
        <p:spPr>
          <a:xfrm>
            <a:off x="6439929" y="768740"/>
            <a:ext cx="3023286" cy="635811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962B1990-9972-BD42-94DE-9B5EDD1B5807}"/>
              </a:ext>
            </a:extLst>
          </p:cNvPr>
          <p:cNvSpPr/>
          <p:nvPr/>
        </p:nvSpPr>
        <p:spPr>
          <a:xfrm>
            <a:off x="3212757" y="2027176"/>
            <a:ext cx="8826843" cy="361162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(Rev. 13:7) The Beast was given power to wage war against God’s holy people and to conquer them.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00" b="1" i="0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the Beast was given authority over every tribe, people, language and nation.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35483C-2718-EF8B-B548-9CD3D4EE3FA4}"/>
              </a:ext>
            </a:extLst>
          </p:cNvPr>
          <p:cNvSpPr/>
          <p:nvPr/>
        </p:nvSpPr>
        <p:spPr>
          <a:xfrm>
            <a:off x="1676400" y="1399868"/>
            <a:ext cx="5791200" cy="598740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3FA793-0F8D-ADF5-E024-591ADA11D423}"/>
              </a:ext>
            </a:extLst>
          </p:cNvPr>
          <p:cNvSpPr/>
          <p:nvPr/>
        </p:nvSpPr>
        <p:spPr>
          <a:xfrm>
            <a:off x="8565307" y="2285999"/>
            <a:ext cx="2712293" cy="635811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DDE393-58CC-DAE7-C893-2C3F88432EBC}"/>
              </a:ext>
            </a:extLst>
          </p:cNvPr>
          <p:cNvSpPr/>
          <p:nvPr/>
        </p:nvSpPr>
        <p:spPr>
          <a:xfrm>
            <a:off x="7149414" y="4253064"/>
            <a:ext cx="3289986" cy="635811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BB7EEF-3DE6-7FC7-F71C-F1204E16CE81}"/>
              </a:ext>
            </a:extLst>
          </p:cNvPr>
          <p:cNvSpPr/>
          <p:nvPr/>
        </p:nvSpPr>
        <p:spPr>
          <a:xfrm>
            <a:off x="3883113" y="3520551"/>
            <a:ext cx="3087129" cy="598740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9560D9-389C-EEA5-D545-4797A47C0826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>
            <a:off x="7951572" y="1404551"/>
            <a:ext cx="1969882" cy="881448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D51A58-E7B0-3CD0-5C2E-A3C2924AB998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flipV="1">
            <a:off x="8794407" y="2921810"/>
            <a:ext cx="1127047" cy="1331254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B3406B-D452-6D6C-6DF9-139777BBC800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4572000" y="1998608"/>
            <a:ext cx="854678" cy="1521943"/>
          </a:xfrm>
          <a:prstGeom prst="line">
            <a:avLst/>
          </a:prstGeom>
          <a:ln w="7620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68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58766-022E-A904-0EA2-7C5AD6132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EB6583D-DF64-CC5D-B3D6-71AE9D2D62EB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6:2) I looked, and there before me was a white horse! Its rider held a bow, and he was given a crown, and he rode out as a conqueror bent on conquest.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D7F178CE-8B7A-3E5C-5DB4-AA67AD6B55CB}"/>
              </a:ext>
            </a:extLst>
          </p:cNvPr>
          <p:cNvSpPr/>
          <p:nvPr/>
        </p:nvSpPr>
        <p:spPr>
          <a:xfrm>
            <a:off x="88557" y="2286000"/>
            <a:ext cx="8826843" cy="4495799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Seal #1. The Antichrist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rgbClr val="877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is only one who can break the seals.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877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Revelation 5:5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77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figure is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877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given authority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77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77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 13:7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predicted false messiahs.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Matthew 24:5, 23-24; Mark 13:6; Luke 21:8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AFD37ECA-0EBC-391C-77D8-1AB8A4665C0D}"/>
              </a:ext>
            </a:extLst>
          </p:cNvPr>
          <p:cNvSpPr/>
          <p:nvPr/>
        </p:nvSpPr>
        <p:spPr>
          <a:xfrm>
            <a:off x="3797643" y="1940992"/>
            <a:ext cx="8305800" cy="274319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(Mt. 24:24) Jesus said, “False Christs and false prophets will arise and will show great signs and wonders, so as to mislead, if possible, even the elect.”</a:t>
            </a:r>
          </a:p>
        </p:txBody>
      </p:sp>
    </p:spTree>
    <p:extLst>
      <p:ext uri="{BB962C8B-B14F-4D97-AF65-F5344CB8AC3E}">
        <p14:creationId xmlns:p14="http://schemas.microsoft.com/office/powerpoint/2010/main" val="173013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7DE41-73CE-E0B9-E8DE-4769A00E7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D4A69D-1767-8BAD-D2A6-DD61D44BA242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(Rev. 6:2) I looked, and there before me was a white horse! Its rider held a bow, and he was given a crown, and he rode out as a conqueror bent on conquest.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227F00B2-FF33-1E92-4DCB-5DE98DBD4703}"/>
              </a:ext>
            </a:extLst>
          </p:cNvPr>
          <p:cNvSpPr/>
          <p:nvPr/>
        </p:nvSpPr>
        <p:spPr>
          <a:xfrm>
            <a:off x="88557" y="2286000"/>
            <a:ext cx="8826843" cy="4495799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Seal #1. The Antichrist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77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is only one who can break the seals.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77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 5:5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77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figure is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877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given authority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77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77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Revelation 13:7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77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predicted false messiahs.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877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Matthew 24:5, 23-24; Mark 13:6; Luke 21:8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about the other three riders?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A287A3-7681-F898-A32F-8E5E193D6851}"/>
              </a:ext>
            </a:extLst>
          </p:cNvPr>
          <p:cNvSpPr/>
          <p:nvPr/>
        </p:nvSpPr>
        <p:spPr>
          <a:xfrm>
            <a:off x="3962400" y="106161"/>
            <a:ext cx="8141043" cy="4114800"/>
          </a:xfrm>
          <a:prstGeom prst="rect">
            <a:avLst/>
          </a:prstGeom>
          <a:solidFill>
            <a:schemeClr val="dk1">
              <a:alpha val="2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 descr="A person wearing a cape and standing on a horse&#10;&#10;Description automatically generated">
            <a:extLst>
              <a:ext uri="{FF2B5EF4-FFF2-40B4-BE49-F238E27FC236}">
                <a16:creationId xmlns:a16="http://schemas.microsoft.com/office/drawing/2014/main" id="{F488BAEE-D44D-D3A6-7CE7-007E18B36E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19" y="354637"/>
            <a:ext cx="2286005" cy="3657607"/>
          </a:xfrm>
          <a:prstGeom prst="rect">
            <a:avLst/>
          </a:prstGeom>
        </p:spPr>
      </p:pic>
      <p:pic>
        <p:nvPicPr>
          <p:cNvPr id="17" name="Picture 16" descr="A person in a red cape and a horse&#10;&#10;Description automatically generated">
            <a:extLst>
              <a:ext uri="{FF2B5EF4-FFF2-40B4-BE49-F238E27FC236}">
                <a16:creationId xmlns:a16="http://schemas.microsoft.com/office/drawing/2014/main" id="{601D0904-6720-D433-0044-CD7D489DB7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546" y="313864"/>
            <a:ext cx="2286005" cy="3657607"/>
          </a:xfrm>
          <a:prstGeom prst="rect">
            <a:avLst/>
          </a:prstGeom>
        </p:spPr>
      </p:pic>
      <p:pic>
        <p:nvPicPr>
          <p:cNvPr id="18" name="Picture 17" descr="A person riding a horse&#10;&#10;Description automatically generated">
            <a:extLst>
              <a:ext uri="{FF2B5EF4-FFF2-40B4-BE49-F238E27FC236}">
                <a16:creationId xmlns:a16="http://schemas.microsoft.com/office/drawing/2014/main" id="{D91CFFEA-EBC0-000A-9179-A8A3975E4F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595" y="395411"/>
            <a:ext cx="2286005" cy="3657607"/>
          </a:xfrm>
          <a:prstGeom prst="rect">
            <a:avLst/>
          </a:prstGeom>
        </p:spPr>
      </p:pic>
      <p:pic>
        <p:nvPicPr>
          <p:cNvPr id="19" name="Picture 18" descr="A green figure with a hood and horse&#10;&#10;Description automatically generated">
            <a:extLst>
              <a:ext uri="{FF2B5EF4-FFF2-40B4-BE49-F238E27FC236}">
                <a16:creationId xmlns:a16="http://schemas.microsoft.com/office/drawing/2014/main" id="{C7916FCF-AA49-93CE-02A3-107233D55B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334757"/>
            <a:ext cx="2286005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2FD82-8CD1-87FE-5097-03ECEF7AE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2CAE9EA-98A4-DD35-A887-80D44430E2DC}"/>
              </a:ext>
            </a:extLst>
          </p:cNvPr>
          <p:cNvSpPr txBox="1"/>
          <p:nvPr/>
        </p:nvSpPr>
        <p:spPr>
          <a:xfrm>
            <a:off x="60742" y="59615"/>
            <a:ext cx="1204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6:3) When the Lamb opened the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second seal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 heard the second living creature say, “Come!”</a:t>
            </a:r>
          </a:p>
          <a:p>
            <a:r>
              <a:rPr lang="en-US" sz="4000" b="1" spc="-150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another horse came out, a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fiery red one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Its rider was given power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take peace from the earth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make people kill each other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him was given a large sword.</a:t>
            </a:r>
          </a:p>
        </p:txBody>
      </p:sp>
    </p:spTree>
    <p:extLst>
      <p:ext uri="{BB962C8B-B14F-4D97-AF65-F5344CB8AC3E}">
        <p14:creationId xmlns:p14="http://schemas.microsoft.com/office/powerpoint/2010/main" val="312487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828E20-074F-51C3-C6FC-19595E087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0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2FD82-8CD1-87FE-5097-03ECEF7AE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2CAE9EA-98A4-DD35-A887-80D44430E2DC}"/>
              </a:ext>
            </a:extLst>
          </p:cNvPr>
          <p:cNvSpPr txBox="1"/>
          <p:nvPr/>
        </p:nvSpPr>
        <p:spPr>
          <a:xfrm>
            <a:off x="60742" y="59615"/>
            <a:ext cx="1204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6:3) When the Lamb opened the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second seal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 heard the second living creature say, “Come!”</a:t>
            </a:r>
          </a:p>
          <a:p>
            <a:r>
              <a:rPr lang="en-US" sz="4000" b="1" spc="-150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another horse came out, a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fiery red one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Its rider was given power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take peace from the earth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make people kill each other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him was given a large sword.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392DC794-F433-D7B8-2CE8-8FCEFCF55D2D}"/>
              </a:ext>
            </a:extLst>
          </p:cNvPr>
          <p:cNvSpPr/>
          <p:nvPr/>
        </p:nvSpPr>
        <p:spPr>
          <a:xfrm>
            <a:off x="94570" y="129423"/>
            <a:ext cx="7467599" cy="1903263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Seal #2. Warfare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predicted the rise of warfare.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Matthew 24:6-8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64BC1D7C-AE90-252F-4406-545396D4ACDE}"/>
              </a:ext>
            </a:extLst>
          </p:cNvPr>
          <p:cNvSpPr/>
          <p:nvPr/>
        </p:nvSpPr>
        <p:spPr>
          <a:xfrm>
            <a:off x="2133600" y="2648678"/>
            <a:ext cx="9920580" cy="405518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(Mt. 24:6-8) Jesus said, “You will be hearing of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wars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rumors of wars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that is not yet the end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Nation will rise against nation, and kingdom against kingdom… But all these things are merely the beginning of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birth pangs</a:t>
            </a: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06FCA-9962-26F2-86EB-E8B18199E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CE583B4-EA00-A452-875C-839F398EE916}"/>
              </a:ext>
            </a:extLst>
          </p:cNvPr>
          <p:cNvSpPr txBox="1"/>
          <p:nvPr/>
        </p:nvSpPr>
        <p:spPr>
          <a:xfrm>
            <a:off x="60742" y="59615"/>
            <a:ext cx="1204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6:3) When the Lamb opened the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second seal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 heard the second living creature say, “Come!”</a:t>
            </a:r>
          </a:p>
          <a:p>
            <a:r>
              <a:rPr lang="en-US" sz="4000" b="1" spc="-150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another horse came out, a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fiery red one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Its rider was given power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take peace from the earth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make people kill each other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him was given a large sword.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6B5821D5-BA7C-CB93-B927-638F4D3044D5}"/>
              </a:ext>
            </a:extLst>
          </p:cNvPr>
          <p:cNvSpPr/>
          <p:nvPr/>
        </p:nvSpPr>
        <p:spPr>
          <a:xfrm>
            <a:off x="94570" y="129423"/>
            <a:ext cx="7467599" cy="1903263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Seal #2. Warfare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predicted the rise of warfare.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Matthew 24:6-8</a:t>
            </a:r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54FE37EF-6A85-4897-9BEE-0EEDDAF220FF}"/>
              </a:ext>
            </a:extLst>
          </p:cNvPr>
          <p:cNvSpPr/>
          <p:nvPr/>
        </p:nvSpPr>
        <p:spPr>
          <a:xfrm>
            <a:off x="2133600" y="2648678"/>
            <a:ext cx="9920580" cy="405518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Thess. 5:3) While people are saying,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Peace and safety,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destruction will come on them suddenly,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labor pains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on a pregnant woman,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they will not escape.</a:t>
            </a:r>
          </a:p>
        </p:txBody>
      </p:sp>
    </p:spTree>
    <p:extLst>
      <p:ext uri="{BB962C8B-B14F-4D97-AF65-F5344CB8AC3E}">
        <p14:creationId xmlns:p14="http://schemas.microsoft.com/office/powerpoint/2010/main" val="9502972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35C92-1026-A3E9-50A9-0F4212AFB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600F5A5-8F0F-DEBB-FAEF-70DA3F69D7A3}"/>
              </a:ext>
            </a:extLst>
          </p:cNvPr>
          <p:cNvSpPr txBox="1"/>
          <p:nvPr/>
        </p:nvSpPr>
        <p:spPr>
          <a:xfrm>
            <a:off x="60742" y="59615"/>
            <a:ext cx="1204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6:3) When the Lamb opened the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second seal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 heard the second living creature say, “Come!”</a:t>
            </a:r>
          </a:p>
          <a:p>
            <a:r>
              <a:rPr lang="en-US" sz="4000" b="1" spc="-150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another horse came out, a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fiery red one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Its rider was given power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take peace from the earth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make people kill each other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him was given a large sword.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B37A96FA-BDFA-68DC-9B4A-0DD1000F3A83}"/>
              </a:ext>
            </a:extLst>
          </p:cNvPr>
          <p:cNvSpPr/>
          <p:nvPr/>
        </p:nvSpPr>
        <p:spPr>
          <a:xfrm>
            <a:off x="2133600" y="2648678"/>
            <a:ext cx="9920580" cy="405518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(Mt. 24:9) Jesus said, “After the tribulation of those days the sun will be darkened, and the moon will not give its light, and </a:t>
            </a:r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stars will fall from the sky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en-US" sz="4000" b="1" spc="-15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Unless those days had been cut short,</a:t>
            </a:r>
          </a:p>
          <a:p>
            <a:pPr algn="ctr"/>
            <a:r>
              <a:rPr 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life would have been saved.”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30857CD6-29E9-67E4-8185-870C69330F38}"/>
              </a:ext>
            </a:extLst>
          </p:cNvPr>
          <p:cNvSpPr/>
          <p:nvPr/>
        </p:nvSpPr>
        <p:spPr>
          <a:xfrm>
            <a:off x="94570" y="129423"/>
            <a:ext cx="7467599" cy="1903263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Seal #2. Warfare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predicted the rise of warfare.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Matthew 24:6-8</a:t>
            </a:r>
          </a:p>
        </p:txBody>
      </p:sp>
    </p:spTree>
    <p:extLst>
      <p:ext uri="{BB962C8B-B14F-4D97-AF65-F5344CB8AC3E}">
        <p14:creationId xmlns:p14="http://schemas.microsoft.com/office/powerpoint/2010/main" val="9414661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1E7D7C-D477-26EB-DD02-ED3985B37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F4BB5A-9162-B3A2-0DA2-3E48D02A521F}"/>
              </a:ext>
            </a:extLst>
          </p:cNvPr>
          <p:cNvSpPr txBox="1"/>
          <p:nvPr/>
        </p:nvSpPr>
        <p:spPr>
          <a:xfrm>
            <a:off x="137984" y="102972"/>
            <a:ext cx="767148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has nuclear weapons?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United States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Russia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China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France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United Kingdom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India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Pakistan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Israel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North Korea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B22B6E-FB39-7402-11BF-0B3B313D0470}"/>
              </a:ext>
            </a:extLst>
          </p:cNvPr>
          <p:cNvSpPr/>
          <p:nvPr/>
        </p:nvSpPr>
        <p:spPr>
          <a:xfrm>
            <a:off x="2286000" y="5715000"/>
            <a:ext cx="3429000" cy="733869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91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F62E15-E2EB-4D03-8E48-08BFB9EA5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725147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EED0EA-EB18-7050-4A0B-4A3423724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11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B3D9FD-FFA4-2CEB-F5FB-738B6F54A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4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B318F4-CB64-8B36-DF37-8F81A919E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5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7ABC0-73BE-7449-E6F4-AE129C897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80210E3A-75B1-C408-D88D-13F494A9A0E6}"/>
              </a:ext>
            </a:extLst>
          </p:cNvPr>
          <p:cNvSpPr/>
          <p:nvPr/>
        </p:nvSpPr>
        <p:spPr>
          <a:xfrm>
            <a:off x="630030" y="998293"/>
            <a:ext cx="7828170" cy="387850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Kim Jong-Un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“North Korea is deadly serious in believing its nuclear weapons are the only guarantee that can ensure its survival against an invasion by the U.S.”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“North Korea’s Nuclear Threat Growing after Latest Test,”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Manila Bulletin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September 21, 2016</a:t>
            </a:r>
          </a:p>
        </p:txBody>
      </p:sp>
    </p:spTree>
    <p:extLst>
      <p:ext uri="{BB962C8B-B14F-4D97-AF65-F5344CB8AC3E}">
        <p14:creationId xmlns:p14="http://schemas.microsoft.com/office/powerpoint/2010/main" val="271040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D0AAC7-6B80-2FEE-A309-E93D90E73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097607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6:1) I watched as the Lamb opened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first of the seven seals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Then I heard one of the four living creatures say in a voice like thunder, “Come!”</a:t>
            </a:r>
          </a:p>
        </p:txBody>
      </p:sp>
    </p:spTree>
    <p:extLst>
      <p:ext uri="{BB962C8B-B14F-4D97-AF65-F5344CB8AC3E}">
        <p14:creationId xmlns:p14="http://schemas.microsoft.com/office/powerpoint/2010/main" val="702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B55B80-6242-0FBD-BB16-C1980CFE3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77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3C4C83-3827-B687-1D74-085968D4F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64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E6BA2D-53EB-BB82-DC1F-BF7DF02B1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8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F7DB40-118D-EA74-54ED-B834D0017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8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1E07A0-7969-49E7-960F-1E1B93F43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910914-59C4-B74B-4496-52874717EBD1}"/>
              </a:ext>
            </a:extLst>
          </p:cNvPr>
          <p:cNvSpPr txBox="1"/>
          <p:nvPr/>
        </p:nvSpPr>
        <p:spPr>
          <a:xfrm>
            <a:off x="137984" y="102972"/>
            <a:ext cx="767148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 has nuclear weapons?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United States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Russia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China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France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United Kingdom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India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Pakistan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Israel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North Korea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0E23B28B-3C62-B31B-F76D-CBE0EC33A0E4}"/>
              </a:ext>
            </a:extLst>
          </p:cNvPr>
          <p:cNvSpPr/>
          <p:nvPr/>
        </p:nvSpPr>
        <p:spPr>
          <a:xfrm>
            <a:off x="5791200" y="5715000"/>
            <a:ext cx="3657600" cy="102266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10. Iran…?</a:t>
            </a:r>
          </a:p>
        </p:txBody>
      </p:sp>
    </p:spTree>
    <p:extLst>
      <p:ext uri="{BB962C8B-B14F-4D97-AF65-F5344CB8AC3E}">
        <p14:creationId xmlns:p14="http://schemas.microsoft.com/office/powerpoint/2010/main" val="14172383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440947-5CE5-D37D-437A-9EF126220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66485"/>
      </p:ext>
    </p:extLst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B86504-76D4-A60C-F017-5230BD400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3DEFC6-4241-A384-BF4E-DF8B4E28C097}"/>
              </a:ext>
            </a:extLst>
          </p:cNvPr>
          <p:cNvSpPr txBox="1"/>
          <p:nvPr/>
        </p:nvSpPr>
        <p:spPr>
          <a:xfrm>
            <a:off x="137984" y="102972"/>
            <a:ext cx="767148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Matt Bivens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B9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(National board member of Physicians for Social Responsibility)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“So-called ‘limited’ or ‘regional’ nuclear war would be neither limited nor regional.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 the contrary, it would be a planetary-scale event…”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Matt Bivens, “Nuclear Famine: Even a ‘limited’ nuclear war would cause abrupt climate disruption and global starvation.”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International Physicians for the Prevention of Nuclear War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(August 2022), p.3.</a:t>
            </a:r>
          </a:p>
        </p:txBody>
      </p:sp>
    </p:spTree>
    <p:extLst>
      <p:ext uri="{BB962C8B-B14F-4D97-AF65-F5344CB8AC3E}">
        <p14:creationId xmlns:p14="http://schemas.microsoft.com/office/powerpoint/2010/main" val="291496432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388996-7561-F5AD-8315-71C697C07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6473D0-0F5A-DC60-3BB6-86EEFF55BC5C}"/>
              </a:ext>
            </a:extLst>
          </p:cNvPr>
          <p:cNvSpPr txBox="1"/>
          <p:nvPr/>
        </p:nvSpPr>
        <p:spPr>
          <a:xfrm>
            <a:off x="137984" y="102972"/>
            <a:ext cx="7671487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Matt Bivens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B9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(National board member of Physicians for Social Responsibility)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 war that detonated less than 1/20</a:t>
            </a:r>
            <a:r>
              <a:rPr kumimoji="0" lang="en-US" sz="36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the world’s nuclear weapons would still crash the climate, the global food supply chains, and likely public order.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Famines and unrest would kill hundreds of millions, perhaps even billions.”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Matt Bivens, “Nuclear Famine: Even a ‘limited’ nuclear war would cause abrupt climate disruption and global starvation.”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International Physicians for the Prevention of Nuclear War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(August 2022), p.3.</a:t>
            </a:r>
          </a:p>
        </p:txBody>
      </p:sp>
    </p:spTree>
    <p:extLst>
      <p:ext uri="{BB962C8B-B14F-4D97-AF65-F5344CB8AC3E}">
        <p14:creationId xmlns:p14="http://schemas.microsoft.com/office/powerpoint/2010/main" val="29325830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D1024C-7FE9-3FA6-6E7B-D874DF005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67D3E6-78F0-9D6D-F654-08A234FC3D0C}"/>
              </a:ext>
            </a:extLst>
          </p:cNvPr>
          <p:cNvSpPr txBox="1"/>
          <p:nvPr/>
        </p:nvSpPr>
        <p:spPr>
          <a:xfrm>
            <a:off x="137984" y="102972"/>
            <a:ext cx="7671487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Matt Bivens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6B9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(National board member of Physicians for Social Responsibility)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“More than 2 billion people could die of starvation after an India-Pakistan war.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Famine could result for a third of the Earth… even from a war between India and Pakistan using less than 3% of the global nuclear arsenal.”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Matt Bivens, “Nuclear Famine: Even a ‘limited’ nuclear war would cause abrupt climate disruption and global starvation.”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International Physicians for the Prevention of Nuclear War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(August 2022), p.3.</a:t>
            </a:r>
          </a:p>
        </p:txBody>
      </p:sp>
    </p:spTree>
    <p:extLst>
      <p:ext uri="{BB962C8B-B14F-4D97-AF65-F5344CB8AC3E}">
        <p14:creationId xmlns:p14="http://schemas.microsoft.com/office/powerpoint/2010/main" val="9793640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7F4FC2-1537-2CDC-C1AE-F6E9EC97F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15245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F633EB-E051-EFAA-50DE-A7A4F3073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675222"/>
      </p:ext>
    </p:extLst>
  </p:cSld>
  <p:clrMapOvr>
    <a:masterClrMapping/>
  </p:clrMapOvr>
  <p:transition spd="slow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256E0C-3D62-6092-B6D2-C5CC1A235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723518"/>
      </p:ext>
    </p:extLst>
  </p:cSld>
  <p:clrMapOvr>
    <a:masterClrMapping/>
  </p:clrMapOvr>
  <p:transition spd="slow">
    <p:wipe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182FC-86B4-6C32-A4E9-8FDAC2E5B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646AB58-01BE-CEBC-0A48-FB36B5EFBD42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6:5) When the Lamb opened the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third seal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 heard the third living creature say, “Come!”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looked, and there before me was a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black horse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Its rider was holding a pair of scales in his hand.</a:t>
            </a:r>
          </a:p>
        </p:txBody>
      </p:sp>
    </p:spTree>
    <p:extLst>
      <p:ext uri="{BB962C8B-B14F-4D97-AF65-F5344CB8AC3E}">
        <p14:creationId xmlns:p14="http://schemas.microsoft.com/office/powerpoint/2010/main" val="14716983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DF80C-121A-E407-5259-D401D59E7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BDDB8F9-5A1A-1A3E-D347-2C7A93CB264B}"/>
              </a:ext>
            </a:extLst>
          </p:cNvPr>
          <p:cNvSpPr txBox="1"/>
          <p:nvPr/>
        </p:nvSpPr>
        <p:spPr>
          <a:xfrm>
            <a:off x="60742" y="59615"/>
            <a:ext cx="12042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(Rev. 6:6) Then I heard what sounded like a voice among the four living creatures, saying,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“Two pounds of wheat for a day’s wages, and six pounds of barley for a day’s wages,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do not damage the oil and the wine!”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5F83CB-96D2-2241-C3C0-42D96E86BCD5}"/>
              </a:ext>
            </a:extLst>
          </p:cNvPr>
          <p:cNvSpPr/>
          <p:nvPr/>
        </p:nvSpPr>
        <p:spPr>
          <a:xfrm>
            <a:off x="914400" y="2566086"/>
            <a:ext cx="7543800" cy="691417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B46517-8F3A-A89B-3674-B6D3298A93C6}"/>
              </a:ext>
            </a:extLst>
          </p:cNvPr>
          <p:cNvSpPr/>
          <p:nvPr/>
        </p:nvSpPr>
        <p:spPr>
          <a:xfrm>
            <a:off x="88392" y="1325074"/>
            <a:ext cx="8217408" cy="691417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45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DF80C-121A-E407-5259-D401D59E7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BDDB8F9-5A1A-1A3E-D347-2C7A93CB264B}"/>
              </a:ext>
            </a:extLst>
          </p:cNvPr>
          <p:cNvSpPr txBox="1"/>
          <p:nvPr/>
        </p:nvSpPr>
        <p:spPr>
          <a:xfrm>
            <a:off x="60742" y="59615"/>
            <a:ext cx="12042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(Rev. 6:6) Then I heard what sounded like a voice among the four living creatures, saying,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“Two pounds of wheat for a day’s wages, and six pounds of barley for a day’s wages,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do not damage the oil and the wine!”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5F83CB-96D2-2241-C3C0-42D96E86BCD5}"/>
              </a:ext>
            </a:extLst>
          </p:cNvPr>
          <p:cNvSpPr/>
          <p:nvPr/>
        </p:nvSpPr>
        <p:spPr>
          <a:xfrm>
            <a:off x="914400" y="2566086"/>
            <a:ext cx="7543800" cy="691417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83B942B5-38A7-3947-721D-D43F218FF674}"/>
              </a:ext>
            </a:extLst>
          </p:cNvPr>
          <p:cNvSpPr/>
          <p:nvPr/>
        </p:nvSpPr>
        <p:spPr>
          <a:xfrm>
            <a:off x="3492843" y="3161271"/>
            <a:ext cx="8610600" cy="3569043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Seal #3. Economic Collapse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War always causes famine and 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inflation.</a:t>
            </a:r>
          </a:p>
          <a:p>
            <a:pPr algn="ctr"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Two pounds could feed a grown man.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Herodotus, 7.187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8x to 16x inflation in the first-century!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Cicero, </a:t>
            </a:r>
            <a:r>
              <a:rPr kumimoji="0" lang="de-DE" sz="2400" b="1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Verrem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3.81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B46517-8F3A-A89B-3674-B6D3298A93C6}"/>
              </a:ext>
            </a:extLst>
          </p:cNvPr>
          <p:cNvSpPr/>
          <p:nvPr/>
        </p:nvSpPr>
        <p:spPr>
          <a:xfrm>
            <a:off x="88392" y="1325074"/>
            <a:ext cx="8217408" cy="691417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93A8E973-D4A6-D1E1-DBE5-A2D7800A86C0}"/>
              </a:ext>
            </a:extLst>
          </p:cNvPr>
          <p:cNvSpPr/>
          <p:nvPr/>
        </p:nvSpPr>
        <p:spPr>
          <a:xfrm>
            <a:off x="4724400" y="76200"/>
            <a:ext cx="7086600" cy="2362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rich will still get luxuries, while the poor starve.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Proverbs 21:17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Robert L. Thomas, </a:t>
            </a:r>
            <a:r>
              <a:rPr kumimoji="0" lang="en-US" sz="2400" b="1" i="1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Revelation 1-7</a:t>
            </a: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(1992), 433.</a:t>
            </a:r>
          </a:p>
        </p:txBody>
      </p:sp>
    </p:spTree>
    <p:extLst>
      <p:ext uri="{BB962C8B-B14F-4D97-AF65-F5344CB8AC3E}">
        <p14:creationId xmlns:p14="http://schemas.microsoft.com/office/powerpoint/2010/main" val="27448447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07F75B-130F-99A3-0103-9C6FF1D33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5256A1-F444-3D39-02EA-D1D58D056554}"/>
              </a:ext>
            </a:extLst>
          </p:cNvPr>
          <p:cNvSpPr txBox="1"/>
          <p:nvPr/>
        </p:nvSpPr>
        <p:spPr>
          <a:xfrm>
            <a:off x="137984" y="102972"/>
            <a:ext cx="767148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Historical Hyperinflation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Hungary Inflation (1945-1946)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41.9 quadrillion percent (10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per month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Doubling every 15.3 hours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Zimbabwe Inflation (2008)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79.6 billion percent in mid-November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Weimar Republic (1923)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29,000 percent a month or doubling once every 3.7 days</a:t>
            </a:r>
          </a:p>
        </p:txBody>
      </p:sp>
    </p:spTree>
    <p:extLst>
      <p:ext uri="{BB962C8B-B14F-4D97-AF65-F5344CB8AC3E}">
        <p14:creationId xmlns:p14="http://schemas.microsoft.com/office/powerpoint/2010/main" val="24237164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6E781C-51F6-054F-B7D0-249ACFBD0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895284"/>
      </p:ext>
    </p:extLst>
  </p:cSld>
  <p:clrMapOvr>
    <a:masterClrMapping/>
  </p:clrMapOvr>
  <p:transition spd="slow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BD48D-EB25-69A4-CC9B-FA8647221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351570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196B2A-404E-7428-E9FC-09AA66841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62B55B05-0972-3E7B-E28A-21666971E59A}"/>
              </a:ext>
            </a:extLst>
          </p:cNvPr>
          <p:cNvSpPr/>
          <p:nvPr/>
        </p:nvSpPr>
        <p:spPr>
          <a:xfrm>
            <a:off x="1447800" y="304800"/>
            <a:ext cx="6553200" cy="5181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 Predictions?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have been </a:t>
            </a: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predicting this since 1968, and they’ve only been off by </a:t>
            </a:r>
            <a:r>
              <a:rPr kumimoji="0" lang="en-US" sz="2400" b="1" i="1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one percent</a:t>
            </a: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2050: 9.7 billion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2100: 11 billion, and then peak.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https://www.un.org/development/desa/en/news/population/world-population-prospects-2019.html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See also “Our World in Data”</a:t>
            </a:r>
          </a:p>
        </p:txBody>
      </p:sp>
    </p:spTree>
    <p:extLst>
      <p:ext uri="{BB962C8B-B14F-4D97-AF65-F5344CB8AC3E}">
        <p14:creationId xmlns:p14="http://schemas.microsoft.com/office/powerpoint/2010/main" val="99745942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FDA90A-B660-7BF2-D521-CC1686864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28D509F6-5149-C2BE-2F00-686198181C0C}"/>
              </a:ext>
            </a:extLst>
          </p:cNvPr>
          <p:cNvSpPr/>
          <p:nvPr/>
        </p:nvSpPr>
        <p:spPr>
          <a:xfrm>
            <a:off x="1447800" y="304800"/>
            <a:ext cx="6553200" cy="5181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far, resources and technology have sustained population growth.</a:t>
            </a: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Contra Thomas Malthus, “An Essay on the Principle of Population” (1798)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Paul Ehrlich, </a:t>
            </a:r>
            <a:r>
              <a:rPr kumimoji="0" lang="en-US" sz="2400" b="1" i="1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Population Bomb</a:t>
            </a: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(1968)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various factors predict an alarming forecast.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Life expectancy, climate change, annexing farmland, excessive fertilizer, erosion, etc.</a:t>
            </a:r>
          </a:p>
        </p:txBody>
      </p:sp>
    </p:spTree>
    <p:extLst>
      <p:ext uri="{BB962C8B-B14F-4D97-AF65-F5344CB8AC3E}">
        <p14:creationId xmlns:p14="http://schemas.microsoft.com/office/powerpoint/2010/main" val="39765455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004E1A-095F-A925-B61C-FBF0436F7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E76A1A-D3EE-3392-5C0F-F69DFF31F8F7}"/>
              </a:ext>
            </a:extLst>
          </p:cNvPr>
          <p:cNvSpPr txBox="1"/>
          <p:nvPr/>
        </p:nvSpPr>
        <p:spPr>
          <a:xfrm>
            <a:off x="137984" y="102972"/>
            <a:ext cx="7671487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Trevor Hedberg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(Postdoctoral scholar at OSU: Center for Ethics and Human Values)</a:t>
            </a:r>
            <a:endParaRPr kumimoji="0" lang="en-US" sz="2800" b="1" i="0" u="none" strike="noStrike" kern="1200" cap="none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[Population growth will likely peak…]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worry is that we will cross ecological boundaries before population growth ceases and that many people will suffer or die as a result.”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Trevor Hedberg,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Environmental Impact of Overpopulation: The Ethics of Procreation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(New York, NY: Routledge, 2020), 14.</a:t>
            </a:r>
          </a:p>
        </p:txBody>
      </p:sp>
    </p:spTree>
    <p:extLst>
      <p:ext uri="{BB962C8B-B14F-4D97-AF65-F5344CB8AC3E}">
        <p14:creationId xmlns:p14="http://schemas.microsoft.com/office/powerpoint/2010/main" val="24033824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39DD0F-8624-4735-278E-A21AEBDE2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483899"/>
      </p:ext>
    </p:extLst>
  </p:cSld>
  <p:clrMapOvr>
    <a:masterClrMapping/>
  </p:clrMapOvr>
  <p:transition spd="slow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FA2864-6808-A8A7-BDC1-934512254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57232F-556E-D6FF-30D7-1C058C11D1DC}"/>
              </a:ext>
            </a:extLst>
          </p:cNvPr>
          <p:cNvSpPr txBox="1"/>
          <p:nvPr/>
        </p:nvSpPr>
        <p:spPr>
          <a:xfrm>
            <a:off x="137984" y="102972"/>
            <a:ext cx="767148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Trevor Hedberg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(Postdoctoral scholar at OSU: Center for Ethics and Human Values)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necessary supply of food will increase dramatically—by up to 70 percent by 2050.”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Trevor Hedberg,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Environmental Impact of Overpopulation: The Ethics of Procreation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(New York, NY: Routledge, 2020), 15.</a:t>
            </a:r>
          </a:p>
        </p:txBody>
      </p:sp>
    </p:spTree>
    <p:extLst>
      <p:ext uri="{BB962C8B-B14F-4D97-AF65-F5344CB8AC3E}">
        <p14:creationId xmlns:p14="http://schemas.microsoft.com/office/powerpoint/2010/main" val="2777020544"/>
      </p:ext>
    </p:extLst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0F8670-13D1-45ED-4A5B-87FF7987E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41568A-FC24-A3FA-446C-C7D34D41C87E}"/>
              </a:ext>
            </a:extLst>
          </p:cNvPr>
          <p:cNvSpPr txBox="1"/>
          <p:nvPr/>
        </p:nvSpPr>
        <p:spPr>
          <a:xfrm>
            <a:off x="137984" y="102972"/>
            <a:ext cx="767148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Trevor Hedberg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(Postdoctoral scholar at OSU: Center for Ethics and Human Values)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“Our current practices are depleting groundwater at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3.5 times the sustainable rate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leaving 1.7 billion people living in areas where their groundwater resources or the ecosystems that depend on groundwater (or both) are threatened.”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Trevor Hedberg,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Environmental Impact of Overpopulation: The Ethics of Procreation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(New York, NY: Routledge, 2020), 16.</a:t>
            </a:r>
          </a:p>
        </p:txBody>
      </p:sp>
    </p:spTree>
    <p:extLst>
      <p:ext uri="{BB962C8B-B14F-4D97-AF65-F5344CB8AC3E}">
        <p14:creationId xmlns:p14="http://schemas.microsoft.com/office/powerpoint/2010/main" val="3439288310"/>
      </p:ext>
    </p:extLst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470D6B-A05A-FD5A-C7FC-D8A5F2BE4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87DE6B-6466-CEEC-DD58-5D07B654A352}"/>
              </a:ext>
            </a:extLst>
          </p:cNvPr>
          <p:cNvSpPr txBox="1"/>
          <p:nvPr/>
        </p:nvSpPr>
        <p:spPr>
          <a:xfrm>
            <a:off x="137984" y="102972"/>
            <a:ext cx="767148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Trevor Hedberg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(Postdoctoral scholar at OSU: Center for Ethics and Human Values)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“Climate change will increase the prevalence of severe weather events, such as droughts, heatwaves, and hurricanes.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[This] will make agriculture more difficult in certain parts of the world, and ocean acidification will reduce the food productivity of the oceans.”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Trevor Hedberg,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Environmental Impact of Overpopulation: The Ethics of Procreation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(New York, NY: Routledge, 2020), 17.</a:t>
            </a:r>
          </a:p>
        </p:txBody>
      </p:sp>
    </p:spTree>
    <p:extLst>
      <p:ext uri="{BB962C8B-B14F-4D97-AF65-F5344CB8AC3E}">
        <p14:creationId xmlns:p14="http://schemas.microsoft.com/office/powerpoint/2010/main" val="1512171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A4724-D499-0FF4-E819-903E58C19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F205B3-B7C8-B718-6CC6-D39F6630188E}"/>
              </a:ext>
            </a:extLst>
          </p:cNvPr>
          <p:cNvSpPr txBox="1"/>
          <p:nvPr/>
        </p:nvSpPr>
        <p:spPr>
          <a:xfrm>
            <a:off x="46300" y="102972"/>
            <a:ext cx="786301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Richard </a:t>
            </a:r>
            <a:r>
              <a:rPr kumimoji="0" lang="en-US" sz="4800" b="1" i="0" u="none" strike="noStrike" kern="1200" cap="none" spc="-150" normalizeH="0" baseline="0" noProof="0" dirty="0" err="1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Heinberg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(Senior fellow at the Post Carbon Institute)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“At our current numbers and current rate of consumption we humans would need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1.5 Earths’ worth of resources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sustainably supply our current appetites.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the US average amount of consumption, we would need the equivalent of at least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four Earths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sustain us.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Richard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Heinberg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Power: Limits and Prospects for Human Survival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(New Society Publishers, 2021), 203.</a:t>
            </a:r>
          </a:p>
        </p:txBody>
      </p:sp>
    </p:spTree>
    <p:extLst>
      <p:ext uri="{BB962C8B-B14F-4D97-AF65-F5344CB8AC3E}">
        <p14:creationId xmlns:p14="http://schemas.microsoft.com/office/powerpoint/2010/main" val="5102789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947A9-CADF-D0FF-9740-E4CB195B2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994CD23-D691-6F4D-07F2-D501C1D64CFC}"/>
              </a:ext>
            </a:extLst>
          </p:cNvPr>
          <p:cNvSpPr txBox="1"/>
          <p:nvPr/>
        </p:nvSpPr>
        <p:spPr>
          <a:xfrm>
            <a:off x="60742" y="59615"/>
            <a:ext cx="12042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6:7) When the Lamb opened the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fourth seal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 heard the voice of the fourth living creature say, “Come!”</a:t>
            </a:r>
          </a:p>
        </p:txBody>
      </p:sp>
    </p:spTree>
    <p:extLst>
      <p:ext uri="{BB962C8B-B14F-4D97-AF65-F5344CB8AC3E}">
        <p14:creationId xmlns:p14="http://schemas.microsoft.com/office/powerpoint/2010/main" val="1237450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64ADE-0342-C7F2-2C7A-F8CDAB883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900558-843B-3552-4218-BFFADC8873B2}"/>
              </a:ext>
            </a:extLst>
          </p:cNvPr>
          <p:cNvSpPr txBox="1"/>
          <p:nvPr/>
        </p:nvSpPr>
        <p:spPr>
          <a:xfrm>
            <a:off x="60742" y="59615"/>
            <a:ext cx="1204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6:8) I looked, and there before me was a pale green horse! Its rider was named Death, and Hades was following close behind him.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were given power over a fourth of the earth to kill by sword, famine and plague,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by the wild beasts of the earth.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CD66DC4-0C69-14A6-7761-F591F0A221BB}"/>
              </a:ext>
            </a:extLst>
          </p:cNvPr>
          <p:cNvSpPr/>
          <p:nvPr/>
        </p:nvSpPr>
        <p:spPr>
          <a:xfrm>
            <a:off x="3822192" y="2566086"/>
            <a:ext cx="1664208" cy="654346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6622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64ADE-0342-C7F2-2C7A-F8CDAB883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900558-843B-3552-4218-BFFADC8873B2}"/>
              </a:ext>
            </a:extLst>
          </p:cNvPr>
          <p:cNvSpPr txBox="1"/>
          <p:nvPr/>
        </p:nvSpPr>
        <p:spPr>
          <a:xfrm>
            <a:off x="60742" y="59615"/>
            <a:ext cx="1204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6:8) I looked, and there before me was a pale green horse! Its rider was named Death, and Hades was following close behind him.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were given power over a fourth of the earth to kill by sword, famine and plague,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by the wild beasts of the earth.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007D4776-45C1-8735-B8A5-8BB27EBA11DD}"/>
              </a:ext>
            </a:extLst>
          </p:cNvPr>
          <p:cNvSpPr/>
          <p:nvPr/>
        </p:nvSpPr>
        <p:spPr>
          <a:xfrm>
            <a:off x="914400" y="381000"/>
            <a:ext cx="8153400" cy="2082114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Seal #4. Disease and Pandemics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predicted disease and famine.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Matthew 24:7; Luke 21:11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CD66DC4-0C69-14A6-7761-F591F0A221BB}"/>
              </a:ext>
            </a:extLst>
          </p:cNvPr>
          <p:cNvSpPr/>
          <p:nvPr/>
        </p:nvSpPr>
        <p:spPr>
          <a:xfrm>
            <a:off x="3822192" y="2566086"/>
            <a:ext cx="1664208" cy="654346"/>
          </a:xfrm>
          <a:prstGeom prst="roundRect">
            <a:avLst/>
          </a:prstGeom>
          <a:noFill/>
          <a:ln w="76200">
            <a:solidFill>
              <a:srgbClr val="FFFF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2F825FC9-49DF-C9CD-EA5A-7033457AB034}"/>
              </a:ext>
            </a:extLst>
          </p:cNvPr>
          <p:cNvSpPr/>
          <p:nvPr/>
        </p:nvSpPr>
        <p:spPr>
          <a:xfrm>
            <a:off x="609600" y="3360057"/>
            <a:ext cx="11260239" cy="281540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(Lk. 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21:11) Jesus said, “There will be great earthquakes, and there will be famines and </a:t>
            </a: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plagues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many lands, and there will be terrifying things and great miraculous signs from heaven.”</a:t>
            </a:r>
          </a:p>
        </p:txBody>
      </p:sp>
    </p:spTree>
    <p:extLst>
      <p:ext uri="{BB962C8B-B14F-4D97-AF65-F5344CB8AC3E}">
        <p14:creationId xmlns:p14="http://schemas.microsoft.com/office/powerpoint/2010/main" val="33218571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8CF3E-6BD0-F7BE-437C-FAA756BCF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809821"/>
      </p:ext>
    </p:extLst>
  </p:cSld>
  <p:clrMapOvr>
    <a:masterClrMapping/>
  </p:clrMapOvr>
  <p:transition spd="slow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43390-92FD-3A4D-0468-43F6DDDC6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9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319214-6195-8B1F-9BF0-6CC35B9AF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E90F174F-45ED-6BA4-971B-AA9DF819A2A2}"/>
              </a:ext>
            </a:extLst>
          </p:cNvPr>
          <p:cNvSpPr/>
          <p:nvPr/>
        </p:nvSpPr>
        <p:spPr>
          <a:xfrm>
            <a:off x="1713471" y="4267200"/>
            <a:ext cx="10249929" cy="2057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Total reported cases: 775,917,102.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World Health Organization. “WHO COVID-19 dashboard.” https://data.who.int/dashboards/covid19/cases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All-cause mortality estimate is 27 million. These are only confirmed deaths.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D629A029-8DDD-B704-FFC5-13B87CD1E4CB}"/>
              </a:ext>
            </a:extLst>
          </p:cNvPr>
          <p:cNvSpPr/>
          <p:nvPr/>
        </p:nvSpPr>
        <p:spPr>
          <a:xfrm>
            <a:off x="914400" y="381000"/>
            <a:ext cx="4343400" cy="1905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~1% mortality rate</a:t>
            </a:r>
            <a:endParaRPr kumimoji="0" lang="en-US" sz="3200" b="1" i="0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7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AD2434-8690-E9BF-B45D-9B62D2422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598406"/>
      </p:ext>
    </p:extLst>
  </p:cSld>
  <p:clrMapOvr>
    <a:masterClrMapping/>
  </p:clrMapOvr>
  <p:transition spd="slow"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50D805-8478-B408-10E3-B3668EBF8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B15D0C-E3D1-F712-E43F-D8931C8ECDF8}"/>
              </a:ext>
            </a:extLst>
          </p:cNvPr>
          <p:cNvSpPr txBox="1"/>
          <p:nvPr/>
        </p:nvSpPr>
        <p:spPr>
          <a:xfrm>
            <a:off x="137984" y="102972"/>
            <a:ext cx="767148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Black Death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(14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Century)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“It killed about a third of the population—as much as 60 percent in some places. The population of China dropped 50 percent.”</a:t>
            </a:r>
            <a:endParaRPr kumimoji="0" lang="en-US" sz="3600" b="1" i="1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Fred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Guterl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Fate of the Species: Why the Human Race May Cause Its Own Extinction and How We Can Stop 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(New York: Bloomsbury, 2012), 19.</a:t>
            </a:r>
          </a:p>
        </p:txBody>
      </p:sp>
    </p:spTree>
    <p:extLst>
      <p:ext uri="{BB962C8B-B14F-4D97-AF65-F5344CB8AC3E}">
        <p14:creationId xmlns:p14="http://schemas.microsoft.com/office/powerpoint/2010/main" val="20690673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461A7A-87F9-35BC-477F-EDC972FA2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C2389A-927D-4451-D49E-1686C5DFE34B}"/>
              </a:ext>
            </a:extLst>
          </p:cNvPr>
          <p:cNvSpPr txBox="1"/>
          <p:nvPr/>
        </p:nvSpPr>
        <p:spPr>
          <a:xfrm>
            <a:off x="137984" y="102972"/>
            <a:ext cx="767148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H1N1 virus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(1918)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virus killed between 50 and 100 million people in two years.</a:t>
            </a:r>
            <a:endParaRPr kumimoji="0" lang="en-US" sz="3600" b="1" i="1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Fred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Guterl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Fate of the Species: Why the Human Race May Cause Its Own Extinction and How We Can Stop 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(New York: Bloomsbury, 2012), 16.</a:t>
            </a:r>
          </a:p>
        </p:txBody>
      </p:sp>
    </p:spTree>
    <p:extLst>
      <p:ext uri="{BB962C8B-B14F-4D97-AF65-F5344CB8AC3E}">
        <p14:creationId xmlns:p14="http://schemas.microsoft.com/office/powerpoint/2010/main" val="8788507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22A849-E12E-CF16-04CF-E78B49F3A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1A3EE2-D3E7-8AD7-6955-1545573F23E7}"/>
              </a:ext>
            </a:extLst>
          </p:cNvPr>
          <p:cNvSpPr txBox="1"/>
          <p:nvPr/>
        </p:nvSpPr>
        <p:spPr>
          <a:xfrm>
            <a:off x="137984" y="102972"/>
            <a:ext cx="76714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Joseph Fair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(Director of global field operations for the Global Viral Forecasting Initiative)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“Humankind is more vulnerable than ever to a devastating, Black Death—style pandemic.”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[50% chance in the next 30 years…]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Matson and John Pavlus, “Laying Odds on the Apocalypse: Experts Assess Doomsday.”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Scientific American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(2010), 82.</a:t>
            </a:r>
          </a:p>
        </p:txBody>
      </p:sp>
    </p:spTree>
    <p:extLst>
      <p:ext uri="{BB962C8B-B14F-4D97-AF65-F5344CB8AC3E}">
        <p14:creationId xmlns:p14="http://schemas.microsoft.com/office/powerpoint/2010/main" val="8087737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D36BC1-F448-488B-EC2A-07CDE5E43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6EEFA0-1517-126B-EED5-2A9396E58EBF}"/>
              </a:ext>
            </a:extLst>
          </p:cNvPr>
          <p:cNvSpPr txBox="1"/>
          <p:nvPr/>
        </p:nvSpPr>
        <p:spPr>
          <a:xfrm>
            <a:off x="114834" y="102972"/>
            <a:ext cx="771061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Nita Madhav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(Epidemiologist: Center for Global Development)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 estimated a “2% to 3% chance of another global pandemic every year for the next quarter-century. That means there’s a 50-50 chance we’ll have another one before the year 2049.”</a:t>
            </a:r>
            <a:endParaRPr kumimoji="0" lang="en-US" sz="3600" b="1" i="1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Meadows AJ, et al. “Historical trends demonstrate a pattern of increasingly frequent and severe spillover events of high-consequence zoonotic viruses.”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BMJ Global Health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November 2, 2023.</a:t>
            </a:r>
          </a:p>
        </p:txBody>
      </p:sp>
    </p:spTree>
    <p:extLst>
      <p:ext uri="{BB962C8B-B14F-4D97-AF65-F5344CB8AC3E}">
        <p14:creationId xmlns:p14="http://schemas.microsoft.com/office/powerpoint/2010/main" val="38771034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5A0D04-880C-D950-F069-9ECF30D60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1598EB-20B0-C101-57ED-0C818841EA0A}"/>
              </a:ext>
            </a:extLst>
          </p:cNvPr>
          <p:cNvSpPr txBox="1"/>
          <p:nvPr/>
        </p:nvSpPr>
        <p:spPr>
          <a:xfrm>
            <a:off x="137984" y="102972"/>
            <a:ext cx="767148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Larry Brilliant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(Epidemiologist: helped eradicate smallpox)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real anomaly was not this pandemic;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was the preceding 100 years of relative calm. All the while, the risk of pandemics had been steadily rising.”</a:t>
            </a:r>
            <a:endParaRPr kumimoji="0" lang="en-US" sz="3600" b="1" i="1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Larry Brilliant, Mark Smolinski, Lisa Danzig, and W. Ian Lipkin, “Inevitable Outbreaks: How to Stop an Age of Spillovers From Becoming an Age of Pandemics.”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Foreign Affairs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(December 20, 2022.</a:t>
            </a:r>
          </a:p>
        </p:txBody>
      </p:sp>
    </p:spTree>
    <p:extLst>
      <p:ext uri="{BB962C8B-B14F-4D97-AF65-F5344CB8AC3E}">
        <p14:creationId xmlns:p14="http://schemas.microsoft.com/office/powerpoint/2010/main" val="7459180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BDD1FA-C9E4-E3B7-1E6D-65A1A76C1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90B61D-D542-6A86-4804-0E14D541CF9B}"/>
              </a:ext>
            </a:extLst>
          </p:cNvPr>
          <p:cNvSpPr txBox="1"/>
          <p:nvPr/>
        </p:nvSpPr>
        <p:spPr>
          <a:xfrm>
            <a:off x="137984" y="102972"/>
            <a:ext cx="767148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Larry Brilliant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(Epidemiologist: helped eradicate smallpox)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“With more and more human-animal viral exchanges and a few mutations, humanity could get hit with a novel coronavirus or an influenza virus that spreads like H1N1 and kills like MERS.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Such a pandemic would challenge the very survival of our species.”</a:t>
            </a:r>
            <a:endParaRPr kumimoji="0" lang="en-US" sz="3600" b="1" i="1" u="sng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Larry Brilliant, Mark Smolinski, Lisa Danzig, and W. Ian Lipkin, “Inevitable Outbreaks: How to Stop an Age of Spillovers From Becoming an Age of Pandemics.”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Foreign Affairs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(December 20, 2022.</a:t>
            </a:r>
          </a:p>
        </p:txBody>
      </p:sp>
    </p:spTree>
    <p:extLst>
      <p:ext uri="{BB962C8B-B14F-4D97-AF65-F5344CB8AC3E}">
        <p14:creationId xmlns:p14="http://schemas.microsoft.com/office/powerpoint/2010/main" val="15527047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3977C-06DA-EC4B-767B-FA9A37B02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7A50B23-925B-B80B-2850-B8C4A7EEDDC3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6:9) When he opened the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fifth seal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 saw under the altar the souls of those who had been slain because of the word of God and the testimony they had maintained.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2165C6C-A531-D164-53C6-70056C35DC82}"/>
              </a:ext>
            </a:extLst>
          </p:cNvPr>
          <p:cNvSpPr/>
          <p:nvPr/>
        </p:nvSpPr>
        <p:spPr>
          <a:xfrm>
            <a:off x="152400" y="3962400"/>
            <a:ext cx="7315200" cy="276472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(Mt. 24:9) Jesus said, “They will deliver you to tribulation, and will kill you, and you will be hated by all nations because of My name.”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7F38669-02EE-BD86-9A27-8AD682ECFEB8}"/>
              </a:ext>
            </a:extLst>
          </p:cNvPr>
          <p:cNvSpPr/>
          <p:nvPr/>
        </p:nvSpPr>
        <p:spPr>
          <a:xfrm>
            <a:off x="4572000" y="2022721"/>
            <a:ext cx="7467600" cy="2082114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Seal #5. Martyrdom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predicted many martyrs.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Matthew 24:9</a:t>
            </a:r>
          </a:p>
        </p:txBody>
      </p:sp>
    </p:spTree>
    <p:extLst>
      <p:ext uri="{BB962C8B-B14F-4D97-AF65-F5344CB8AC3E}">
        <p14:creationId xmlns:p14="http://schemas.microsoft.com/office/powerpoint/2010/main" val="5561043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7C74A-4873-7F05-3B26-BD259C375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04561A8-E17E-E326-5534-18002EACC942}"/>
              </a:ext>
            </a:extLst>
          </p:cNvPr>
          <p:cNvSpPr txBox="1"/>
          <p:nvPr/>
        </p:nvSpPr>
        <p:spPr>
          <a:xfrm>
            <a:off x="60742" y="59615"/>
            <a:ext cx="12042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6:10) They called out in a loud voice,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“How long, Sovereign Lord, holy and true, until you judge the inhabitants of the earth and avenge our blood?”</a:t>
            </a:r>
          </a:p>
        </p:txBody>
      </p:sp>
    </p:spTree>
    <p:extLst>
      <p:ext uri="{BB962C8B-B14F-4D97-AF65-F5344CB8AC3E}">
        <p14:creationId xmlns:p14="http://schemas.microsoft.com/office/powerpoint/2010/main" val="35718951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FAF2A-B719-076D-71B1-7ACB54854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3C250DA-F241-09FE-910E-5CC3041B57FD}"/>
              </a:ext>
            </a:extLst>
          </p:cNvPr>
          <p:cNvSpPr txBox="1"/>
          <p:nvPr/>
        </p:nvSpPr>
        <p:spPr>
          <a:xfrm>
            <a:off x="60742" y="59615"/>
            <a:ext cx="12042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6:11) Then each of them was given a white robe, and they were told to wait a little longer, until the full number of their fellow servants, their brothers and sisters, were killed just as they had been.</a:t>
            </a:r>
          </a:p>
        </p:txBody>
      </p:sp>
    </p:spTree>
    <p:extLst>
      <p:ext uri="{BB962C8B-B14F-4D97-AF65-F5344CB8AC3E}">
        <p14:creationId xmlns:p14="http://schemas.microsoft.com/office/powerpoint/2010/main" val="2969341486"/>
      </p:ext>
    </p:extLst>
  </p:cSld>
  <p:clrMapOvr>
    <a:masterClrMapping/>
  </p:clrMapOvr>
  <p:transition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C3F50-4C8D-E417-7352-533999096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7BD1CE2-39DE-2EA7-59E8-E090DDD90E42}"/>
              </a:ext>
            </a:extLst>
          </p:cNvPr>
          <p:cNvSpPr txBox="1"/>
          <p:nvPr/>
        </p:nvSpPr>
        <p:spPr>
          <a:xfrm>
            <a:off x="60742" y="59615"/>
            <a:ext cx="1204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6:12-13) I watched as he opened the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sixth seal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was a great earthquake.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sun turned black like sackcloth made of goat hair, the whole moon turned blood red, and the stars in the sky fell to earth, as figs drop from a fig tree when shaken by a strong wind.</a:t>
            </a:r>
          </a:p>
        </p:txBody>
      </p:sp>
    </p:spTree>
    <p:extLst>
      <p:ext uri="{BB962C8B-B14F-4D97-AF65-F5344CB8AC3E}">
        <p14:creationId xmlns:p14="http://schemas.microsoft.com/office/powerpoint/2010/main" val="21412757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C5D59D-01AD-D663-FD53-96BCA9B31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606366"/>
      </p:ext>
    </p:extLst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C3F50-4C8D-E417-7352-533999096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7BD1CE2-39DE-2EA7-59E8-E090DDD90E42}"/>
              </a:ext>
            </a:extLst>
          </p:cNvPr>
          <p:cNvSpPr txBox="1"/>
          <p:nvPr/>
        </p:nvSpPr>
        <p:spPr>
          <a:xfrm>
            <a:off x="60742" y="59615"/>
            <a:ext cx="1204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6:12-13) I watched as he opened the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sixth seal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was a great earthquake.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sun turned black like sackcloth made of goat hair, the whole moon turned blood red, and the stars in the sky fell to earth, as figs drop from a fig tree when shaken by a strong wind.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8AAF46DA-C551-C411-A3E9-E8536C0BF96E}"/>
              </a:ext>
            </a:extLst>
          </p:cNvPr>
          <p:cNvSpPr/>
          <p:nvPr/>
        </p:nvSpPr>
        <p:spPr>
          <a:xfrm>
            <a:off x="3581400" y="3962400"/>
            <a:ext cx="8001000" cy="2573393"/>
          </a:xfrm>
          <a:prstGeom prst="roundRect">
            <a:avLst/>
          </a:prstGeom>
          <a:solidFill>
            <a:srgbClr val="312B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Seal #6. The World Falls Apart</a:t>
            </a:r>
            <a:endParaRPr kumimoji="0" lang="en-US" sz="5400" b="1" i="1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predicted this would happen “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tribulation.”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Matthew 24:29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CDBBE268-F871-F1A7-ECFC-B4E79374D64D}"/>
              </a:ext>
            </a:extLst>
          </p:cNvPr>
          <p:cNvSpPr/>
          <p:nvPr/>
        </p:nvSpPr>
        <p:spPr>
          <a:xfrm>
            <a:off x="1981200" y="1371600"/>
            <a:ext cx="7950876" cy="226225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sz="60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Will people turn to God during this time??</a:t>
            </a:r>
          </a:p>
        </p:txBody>
      </p:sp>
    </p:spTree>
    <p:extLst>
      <p:ext uri="{BB962C8B-B14F-4D97-AF65-F5344CB8AC3E}">
        <p14:creationId xmlns:p14="http://schemas.microsoft.com/office/powerpoint/2010/main" val="39860786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2B13F-65A9-0BA7-5653-776DA2D52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7ADD85-FDFF-03F2-A498-659CC5E6424A}"/>
              </a:ext>
            </a:extLst>
          </p:cNvPr>
          <p:cNvSpPr txBox="1"/>
          <p:nvPr/>
        </p:nvSpPr>
        <p:spPr>
          <a:xfrm>
            <a:off x="60742" y="59615"/>
            <a:ext cx="12042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6:14) The heavens receded like a scroll being rolled up, and every mountain and island was removed from its place.</a:t>
            </a:r>
          </a:p>
          <a:p>
            <a:r>
              <a:rPr lang="en-US" sz="4000" b="1" spc="-150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the kings of the earth, the princes, the generals, the rich, the mighty, and everyone else, both slave and free,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hid in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caves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among the rocks of the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mountains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8216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7EB81-AD8D-6BD7-C21F-1DA069AC4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91B4BB9-7B80-9A0C-FA32-E740D529566E}"/>
              </a:ext>
            </a:extLst>
          </p:cNvPr>
          <p:cNvSpPr txBox="1"/>
          <p:nvPr/>
        </p:nvSpPr>
        <p:spPr>
          <a:xfrm>
            <a:off x="60742" y="59615"/>
            <a:ext cx="12042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(Rev. 6:16) They called to the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mountains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US" sz="4000" b="1" u="sng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rocks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“Fall on us and hide us from the face of him who sits on the throne and from the wrath of the Lamb!</a:t>
            </a:r>
          </a:p>
          <a:p>
            <a:r>
              <a:rPr lang="en-US" sz="4000" b="1" spc="-150" baseline="30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4000" b="1" spc="-1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great day of their wrath has come, and who can withstand it?”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DAA38779-B169-48E6-2160-E68956F1081D}"/>
              </a:ext>
            </a:extLst>
          </p:cNvPr>
          <p:cNvSpPr/>
          <p:nvPr/>
        </p:nvSpPr>
        <p:spPr>
          <a:xfrm>
            <a:off x="3124200" y="2609125"/>
            <a:ext cx="8011461" cy="2362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sz="4400" b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mountains are moving out of place (v.14), but they are seeking these mountains for protection!</a:t>
            </a:r>
          </a:p>
        </p:txBody>
      </p:sp>
    </p:spTree>
    <p:extLst>
      <p:ext uri="{BB962C8B-B14F-4D97-AF65-F5344CB8AC3E}">
        <p14:creationId xmlns:p14="http://schemas.microsoft.com/office/powerpoint/2010/main" val="14285075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406" y="2057400"/>
            <a:ext cx="120226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8800" b="1" kern="0" spc="-30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this picture believable?</a:t>
            </a:r>
          </a:p>
          <a:p>
            <a:pPr lvl="0" algn="ctr">
              <a:defRPr/>
            </a:pPr>
            <a:r>
              <a:rPr lang="en-US" sz="8800" b="1" kern="0" spc="-30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8800" b="1" i="1" kern="0" spc="-30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sz="8800" b="1" kern="0" spc="-30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turn to God?</a:t>
            </a:r>
          </a:p>
          <a:p>
            <a:pPr lvl="0" algn="ctr">
              <a:defRPr/>
            </a:pPr>
            <a:r>
              <a:rPr lang="en-US" sz="8800" b="1" kern="0" spc="-30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8800" b="1" i="1" kern="0" spc="-30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8800" b="1" kern="0" spc="-30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turn to God?</a:t>
            </a:r>
          </a:p>
        </p:txBody>
      </p:sp>
    </p:spTree>
    <p:extLst>
      <p:ext uri="{BB962C8B-B14F-4D97-AF65-F5344CB8AC3E}">
        <p14:creationId xmlns:p14="http://schemas.microsoft.com/office/powerpoint/2010/main" val="20605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831E0FA-EDCA-D5F6-2877-B9AA1D54AA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32972"/>
            <a:ext cx="6003475" cy="43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7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184FCE-DA90-2776-9AD8-32E75F012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54682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CE7EB6-046D-5C0C-56AE-1C45F8B26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091425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3505</Words>
  <Application>Microsoft Office PowerPoint</Application>
  <PresentationFormat>Widescreen</PresentationFormat>
  <Paragraphs>342</Paragraphs>
  <Slides>74</Slides>
  <Notes>74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Calibri</vt:lpstr>
      <vt:lpstr>Calibri Light</vt:lpstr>
      <vt:lpstr>Lao UI</vt:lpstr>
      <vt:lpstr>Times New Roman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2024-11-18T15:17:43Z</dcterms:created>
  <dcterms:modified xsi:type="dcterms:W3CDTF">2024-11-18T15:17:53Z</dcterms:modified>
</cp:coreProperties>
</file>