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4"/>
  </p:notesMasterIdLst>
  <p:sldIdLst>
    <p:sldId id="1561" r:id="rId3"/>
    <p:sldId id="1982" r:id="rId4"/>
    <p:sldId id="2027" r:id="rId5"/>
    <p:sldId id="2028" r:id="rId6"/>
    <p:sldId id="2029" r:id="rId7"/>
    <p:sldId id="2030" r:id="rId8"/>
    <p:sldId id="2031" r:id="rId9"/>
    <p:sldId id="2032" r:id="rId10"/>
    <p:sldId id="2033" r:id="rId11"/>
    <p:sldId id="2034" r:id="rId12"/>
    <p:sldId id="1900" r:id="rId13"/>
    <p:sldId id="2012" r:id="rId14"/>
    <p:sldId id="2091" r:id="rId15"/>
    <p:sldId id="2014" r:id="rId16"/>
    <p:sldId id="2011" r:id="rId17"/>
    <p:sldId id="2015" r:id="rId18"/>
    <p:sldId id="1983" r:id="rId19"/>
    <p:sldId id="1984" r:id="rId20"/>
    <p:sldId id="1986" r:id="rId21"/>
    <p:sldId id="1987" r:id="rId22"/>
    <p:sldId id="2139" r:id="rId23"/>
    <p:sldId id="2021" r:id="rId24"/>
    <p:sldId id="2116" r:id="rId25"/>
    <p:sldId id="2115" r:id="rId26"/>
    <p:sldId id="2117" r:id="rId27"/>
    <p:sldId id="2114" r:id="rId28"/>
    <p:sldId id="2090" r:id="rId29"/>
    <p:sldId id="2162" r:id="rId30"/>
    <p:sldId id="2142" r:id="rId31"/>
    <p:sldId id="2143" r:id="rId32"/>
    <p:sldId id="2159" r:id="rId33"/>
    <p:sldId id="2157" r:id="rId34"/>
    <p:sldId id="2158" r:id="rId35"/>
    <p:sldId id="2126" r:id="rId36"/>
    <p:sldId id="2128" r:id="rId37"/>
    <p:sldId id="2125" r:id="rId38"/>
    <p:sldId id="2123" r:id="rId39"/>
    <p:sldId id="2124" r:id="rId40"/>
    <p:sldId id="2129" r:id="rId41"/>
    <p:sldId id="2017" r:id="rId42"/>
    <p:sldId id="1989" r:id="rId43"/>
    <p:sldId id="2119" r:id="rId44"/>
    <p:sldId id="2121" r:id="rId45"/>
    <p:sldId id="2122" r:id="rId46"/>
    <p:sldId id="2130" r:id="rId47"/>
    <p:sldId id="2120" r:id="rId48"/>
    <p:sldId id="1990" r:id="rId49"/>
    <p:sldId id="2131" r:id="rId50"/>
    <p:sldId id="2132" r:id="rId51"/>
    <p:sldId id="2140" r:id="rId52"/>
    <p:sldId id="1991" r:id="rId53"/>
    <p:sldId id="2105" r:id="rId54"/>
    <p:sldId id="2098" r:id="rId55"/>
    <p:sldId id="2099" r:id="rId56"/>
    <p:sldId id="2141" r:id="rId57"/>
    <p:sldId id="2100" r:id="rId58"/>
    <p:sldId id="2101" r:id="rId59"/>
    <p:sldId id="2102" r:id="rId60"/>
    <p:sldId id="2144" r:id="rId61"/>
    <p:sldId id="2094" r:id="rId62"/>
    <p:sldId id="2146" r:id="rId63"/>
    <p:sldId id="2147" r:id="rId64"/>
    <p:sldId id="2148" r:id="rId65"/>
    <p:sldId id="2086" r:id="rId66"/>
    <p:sldId id="2087" r:id="rId67"/>
    <p:sldId id="2089" r:id="rId68"/>
    <p:sldId id="2150" r:id="rId69"/>
    <p:sldId id="2161" r:id="rId70"/>
    <p:sldId id="1387" r:id="rId71"/>
    <p:sldId id="2163" r:id="rId72"/>
    <p:sldId id="189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F2D"/>
    <a:srgbClr val="531E1D"/>
    <a:srgbClr val="DEEDF2"/>
    <a:srgbClr val="FFFFCC"/>
    <a:srgbClr val="B38137"/>
    <a:srgbClr val="995C37"/>
    <a:srgbClr val="AB7E43"/>
    <a:srgbClr val="BC8132"/>
    <a:srgbClr val="D29E52"/>
    <a:srgbClr val="DCB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909" autoAdjust="0"/>
    <p:restoredTop sz="85457" autoAdjust="0"/>
  </p:normalViewPr>
  <p:slideViewPr>
    <p:cSldViewPr>
      <p:cViewPr varScale="1">
        <p:scale>
          <a:sx n="56" d="100"/>
          <a:sy n="56" d="100"/>
        </p:scale>
        <p:origin x="116" y="2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D022-A9F0-D6C8-546F-10B35C10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EDE85-FFA6-67A3-1F30-BAFFF758B8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2263DC-EFB1-D036-4E75-54BF677754B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BB21801-F54B-A43C-AE1B-A30F4966AD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74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366534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19854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2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192519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24259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341542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63554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398622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381823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86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327813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08636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649928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4276761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121890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577972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518835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3753482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114819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284342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A5076-D256-472B-09E4-239E6991D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7FBB8-7D26-E93A-59AA-9C175B403C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42F4205-4E2F-04B6-8F1E-A1333EFB504E}"/>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0644656A-C442-699A-4E21-C5E379309F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089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3132738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3064782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4262894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638588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54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299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214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911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711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022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7427-C995-E57C-9A16-C1D0214F9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9DB00-9C38-D852-4355-9D387AFCFE5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38A481-A2BA-549E-923C-26DD35F7D2C7}"/>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6C684C1C-663E-92E1-B9FD-C5775F4B39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294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3905850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41</a:t>
            </a:fld>
            <a:endParaRPr lang="en-US"/>
          </a:p>
        </p:txBody>
      </p:sp>
    </p:spTree>
    <p:extLst>
      <p:ext uri="{BB962C8B-B14F-4D97-AF65-F5344CB8AC3E}">
        <p14:creationId xmlns:p14="http://schemas.microsoft.com/office/powerpoint/2010/main" val="1630432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1835783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43</a:t>
            </a:fld>
            <a:endParaRPr lang="en-US"/>
          </a:p>
        </p:txBody>
      </p:sp>
    </p:spTree>
    <p:extLst>
      <p:ext uri="{BB962C8B-B14F-4D97-AF65-F5344CB8AC3E}">
        <p14:creationId xmlns:p14="http://schemas.microsoft.com/office/powerpoint/2010/main" val="3102088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44</a:t>
            </a:fld>
            <a:endParaRPr lang="en-US"/>
          </a:p>
        </p:txBody>
      </p:sp>
    </p:spTree>
    <p:extLst>
      <p:ext uri="{BB962C8B-B14F-4D97-AF65-F5344CB8AC3E}">
        <p14:creationId xmlns:p14="http://schemas.microsoft.com/office/powerpoint/2010/main" val="3603442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45</a:t>
            </a:fld>
            <a:endParaRPr lang="en-US"/>
          </a:p>
        </p:txBody>
      </p:sp>
    </p:spTree>
    <p:extLst>
      <p:ext uri="{BB962C8B-B14F-4D97-AF65-F5344CB8AC3E}">
        <p14:creationId xmlns:p14="http://schemas.microsoft.com/office/powerpoint/2010/main" val="206902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43030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47</a:t>
            </a:fld>
            <a:endParaRPr lang="en-US"/>
          </a:p>
        </p:txBody>
      </p:sp>
    </p:spTree>
    <p:extLst>
      <p:ext uri="{BB962C8B-B14F-4D97-AF65-F5344CB8AC3E}">
        <p14:creationId xmlns:p14="http://schemas.microsoft.com/office/powerpoint/2010/main" val="1411738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48</a:t>
            </a:fld>
            <a:endParaRPr lang="en-US"/>
          </a:p>
        </p:txBody>
      </p:sp>
    </p:spTree>
    <p:extLst>
      <p:ext uri="{BB962C8B-B14F-4D97-AF65-F5344CB8AC3E}">
        <p14:creationId xmlns:p14="http://schemas.microsoft.com/office/powerpoint/2010/main" val="4075619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49</a:t>
            </a:fld>
            <a:endParaRPr lang="en-US"/>
          </a:p>
        </p:txBody>
      </p:sp>
    </p:spTree>
    <p:extLst>
      <p:ext uri="{BB962C8B-B14F-4D97-AF65-F5344CB8AC3E}">
        <p14:creationId xmlns:p14="http://schemas.microsoft.com/office/powerpoint/2010/main" val="382024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D0FC7-792D-3CB0-6B07-11A81C711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3767B-0F3A-D54E-749D-AFBD1196CEA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320D8F-0896-AAF6-EF52-2295F54D1BA3}"/>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DB74D8A6-3080-462E-7B6E-832096290C8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879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val="906083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51</a:t>
            </a:fld>
            <a:endParaRPr lang="en-US"/>
          </a:p>
        </p:txBody>
      </p:sp>
    </p:spTree>
    <p:extLst>
      <p:ext uri="{BB962C8B-B14F-4D97-AF65-F5344CB8AC3E}">
        <p14:creationId xmlns:p14="http://schemas.microsoft.com/office/powerpoint/2010/main" val="12796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649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124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3039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9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485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133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47748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FDCC-EAB2-3CFA-92EA-F0F526A31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D064A-D348-FBEE-9CDA-5820580F5D3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DF7A44B-0C9B-377A-C101-94DA2B815C1F}"/>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A063BE52-E0DE-15EE-C06E-8B2C7035E4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8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AEFC-A355-880A-5380-AE5FCC1F4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E7808-59BE-C09F-6B4B-6F0715709E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8F7EB37-A6F0-2EE7-8FE5-AFF3E10DE5A4}"/>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91ABAA86-495D-8823-C6A3-E291B8061C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3193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68A9-F511-4A94-F982-3A7A2AF90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F4E3-783D-965D-DC07-A922BBF2350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F7E42D-6AE9-E61A-5998-0B10B6EC6A8D}"/>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480964B1-74F9-4153-56F8-A6BB6EB9F6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4147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8F47-9879-7324-C5D0-3CF499CB0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56018-C5DD-0A43-35E3-AA5FFCA052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BB76C68-7DE8-A2D0-38FF-010EAA21796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8573083A-09A5-7613-A72C-ADC561AA0A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806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6A17-27C5-A43E-0FBA-9E470952E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06090-8234-88AF-994C-EA47F601A6E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9B5255-EBA9-053F-3B3E-B72D444EC21A}"/>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2C68E774-24F2-D851-9114-1B493D6039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5981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5984A-BF23-DB45-1001-0EFF60E7F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5536B-800F-F3D3-533E-29EBE108CD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0A381F-1404-3AED-7BB2-D9821454D739}"/>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A304C781-2446-9FC7-32C3-DD8766BDB3C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971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D03C5-F60E-246A-B80E-FE1DAF4FB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298FD-67C6-B689-DF32-10EF15E4BF9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6DBB8B9-842E-8EB6-44D1-6B685DFB531A}"/>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9E4CA98E-1113-B2AD-9907-5A734610C15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659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6BC8-80FA-9B10-D70F-272E2D169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9EF93-EA52-4B69-8BE4-4421C4ACA2E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4B28CC-EDCE-32C5-4F9C-4DCD43D60EA4}"/>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B744C782-90B9-19FB-8B3C-4CF0246E56A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27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0D54-3D12-C72F-779D-E49684EF9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55649-2CF2-3F6D-3290-4965EBF0DFA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6AC7194-3F81-F5D1-DB5E-667AFE58FE3B}"/>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6344B796-73A3-E7B4-4CD5-7EC6B09F4F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8020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8851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2DA7-0AD2-608C-6769-D2070299F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9C95-E19A-0CCD-682D-C53B664BEA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834887-D47A-DAA0-3978-1EE6B8F4D04F}"/>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High Tower Text" panose="02040502050506030303" pitchFamily="18"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78CEB6D-91F9-3A51-7975-DEEF07741E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42687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EB7E8-D014-0E0F-E95D-84FE5AEA3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898FD-CE0B-CAFC-577B-163150E1706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7D216B-DDC2-FF72-80A8-4567D300C146}"/>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1382889C-D61A-134D-E4F2-F8B51D171B1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5350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517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62C4A-9076-B844-0683-9800191DF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F0A35-A2FB-EA5A-5C3C-5758379A1D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EA9901-B503-B596-A089-EA56BC94889B}"/>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EC42D11E-B356-39D2-22F1-9E2A1B6923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22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678D-8422-C1A6-ED20-902DA5537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6FFEB-C7CA-C7EE-3F81-0FFA29B5750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08ED09-D201-2A6B-3E62-63F184A26E8A}"/>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167A119-426F-8B36-4A7F-B2605204AEB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57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12/9/2024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E4FF35-3D44-E948-66E0-5FE625AB10D8}"/>
            </a:ext>
          </a:extLst>
        </p:cNvPr>
        <p:cNvGrpSpPr/>
        <p:nvPr/>
      </p:nvGrpSpPr>
      <p:grpSpPr>
        <a:xfrm>
          <a:off x="0" y="0"/>
          <a:ext cx="0" cy="0"/>
          <a:chOff x="0" y="0"/>
          <a:chExt cx="0" cy="0"/>
        </a:xfrm>
      </p:grpSpPr>
      <p:sp>
        <p:nvSpPr>
          <p:cNvPr id="2" name="Rounded Rectangle 5">
            <a:extLst>
              <a:ext uri="{FF2B5EF4-FFF2-40B4-BE49-F238E27FC236}">
                <a16:creationId xmlns:a16="http://schemas.microsoft.com/office/drawing/2014/main" id="{355795C3-35FD-1C06-4B5E-41160BFF42AA}"/>
              </a:ext>
            </a:extLst>
          </p:cNvPr>
          <p:cNvSpPr/>
          <p:nvPr/>
        </p:nvSpPr>
        <p:spPr>
          <a:xfrm>
            <a:off x="4648200" y="3271965"/>
            <a:ext cx="7543800" cy="356698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(Mt. 24:21) Jesus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“There will be a </a:t>
            </a:r>
            <a:r>
              <a:rPr kumimoji="0" lang="en-US"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great tribulation</a:t>
            </a: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such as has not occurred since the beginning of the world until now, nor ever will.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3000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22 </a:t>
            </a: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Unless those days had been cut short,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no life would have been saved.”</a:t>
            </a:r>
          </a:p>
        </p:txBody>
      </p:sp>
    </p:spTree>
    <p:extLst>
      <p:ext uri="{BB962C8B-B14F-4D97-AF65-F5344CB8AC3E}">
        <p14:creationId xmlns:p14="http://schemas.microsoft.com/office/powerpoint/2010/main" val="999485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8250"/>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72769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66705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9">
            <a:extLst>
              <a:ext uri="{FF2B5EF4-FFF2-40B4-BE49-F238E27FC236}">
                <a16:creationId xmlns:a16="http://schemas.microsoft.com/office/drawing/2014/main" id="{AD31F0F9-CADB-4E3D-B231-B8BE9D3BB8B7}"/>
              </a:ext>
            </a:extLst>
          </p:cNvPr>
          <p:cNvSpPr/>
          <p:nvPr/>
        </p:nvSpPr>
        <p:spPr>
          <a:xfrm>
            <a:off x="-22860" y="76200"/>
            <a:ext cx="7924799" cy="3505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15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Do the Seven Trumpets allude to the Ten Plagues</a:t>
            </a:r>
            <a:r>
              <a:rPr kumimoji="0" lang="en-US" sz="54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Yes</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B</a:t>
            </a:r>
            <a:r>
              <a:rPr kumimoji="0" lang="en-US" sz="44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ut</a:t>
            </a: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were those Egyptian plagues literal or allegorical?</a:t>
            </a:r>
          </a:p>
        </p:txBody>
      </p:sp>
    </p:spTree>
    <p:extLst>
      <p:ext uri="{BB962C8B-B14F-4D97-AF65-F5344CB8AC3E}">
        <p14:creationId xmlns:p14="http://schemas.microsoft.com/office/powerpoint/2010/main" val="368126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When he opened the seventh seal,</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there was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silence in heaven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for about half an hour.</a:t>
            </a:r>
          </a:p>
        </p:txBody>
      </p:sp>
      <p:sp>
        <p:nvSpPr>
          <p:cNvPr id="3" name="Rounded Rectangle 5">
            <a:extLst>
              <a:ext uri="{FF2B5EF4-FFF2-40B4-BE49-F238E27FC236}">
                <a16:creationId xmlns:a16="http://schemas.microsoft.com/office/drawing/2014/main" id="{15A00BCE-91C0-4245-8B73-8A58B6DE26AF}"/>
              </a:ext>
            </a:extLst>
          </p:cNvPr>
          <p:cNvSpPr/>
          <p:nvPr/>
        </p:nvSpPr>
        <p:spPr>
          <a:xfrm>
            <a:off x="5715000" y="1371600"/>
            <a:ext cx="6324600" cy="197221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Up until this point, Heaven has been anything but silent!</a:t>
            </a: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4-5</a:t>
            </a: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153335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saw the seven angels who stand before God,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seven trumpets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were given to them.</a:t>
            </a:r>
          </a:p>
        </p:txBody>
      </p:sp>
    </p:spTree>
    <p:extLst>
      <p:ext uri="{BB962C8B-B14F-4D97-AF65-F5344CB8AC3E}">
        <p14:creationId xmlns:p14="http://schemas.microsoft.com/office/powerpoint/2010/main" val="158549873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Another angel, who had a golden censer, came and stood at the altar.</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 was given much incense to offer, with the prayers of all God’s people, on the golden altar in front of the throne.</a:t>
            </a:r>
          </a:p>
        </p:txBody>
      </p:sp>
    </p:spTree>
    <p:extLst>
      <p:ext uri="{BB962C8B-B14F-4D97-AF65-F5344CB8AC3E}">
        <p14:creationId xmlns:p14="http://schemas.microsoft.com/office/powerpoint/2010/main" val="30561208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smoke of the incense, together with the prayers of God’s people, went up before God from the angel’s hand.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the angel took the censer, filled it with fire from the altar, and hurled it on the earth; and there came peals of thunder, rumblings, flashes of lightning and an earthquake.</a:t>
            </a:r>
          </a:p>
        </p:txBody>
      </p:sp>
      <p:sp>
        <p:nvSpPr>
          <p:cNvPr id="3" name="Rounded Rectangle 5">
            <a:extLst>
              <a:ext uri="{FF2B5EF4-FFF2-40B4-BE49-F238E27FC236}">
                <a16:creationId xmlns:a16="http://schemas.microsoft.com/office/drawing/2014/main" id="{C5BF8B7A-E38E-48B9-9259-960C4A1F5797}"/>
              </a:ext>
            </a:extLst>
          </p:cNvPr>
          <p:cNvSpPr/>
          <p:nvPr/>
        </p:nvSpPr>
        <p:spPr>
          <a:xfrm>
            <a:off x="6400800" y="3845267"/>
            <a:ext cx="3124200" cy="685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Revelation 6:9-11</a:t>
            </a:r>
          </a:p>
        </p:txBody>
      </p:sp>
    </p:spTree>
    <p:extLst>
      <p:ext uri="{BB962C8B-B14F-4D97-AF65-F5344CB8AC3E}">
        <p14:creationId xmlns:p14="http://schemas.microsoft.com/office/powerpoint/2010/main" val="126822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the seven angels who had the seven trumpets prepared to sound them.</a:t>
            </a:r>
          </a:p>
        </p:txBody>
      </p:sp>
    </p:spTree>
    <p:extLst>
      <p:ext uri="{BB962C8B-B14F-4D97-AF65-F5344CB8AC3E}">
        <p14:creationId xmlns:p14="http://schemas.microsoft.com/office/powerpoint/2010/main" val="351506483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1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hail and fire mixed with blood, and it was hurled down on the earth.</a:t>
            </a:r>
          </a:p>
        </p:txBody>
      </p:sp>
    </p:spTree>
    <p:extLst>
      <p:ext uri="{BB962C8B-B14F-4D97-AF65-F5344CB8AC3E}">
        <p14:creationId xmlns:p14="http://schemas.microsoft.com/office/powerpoint/2010/main" val="299633762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p:txBody>
      </p:sp>
      <p:sp>
        <p:nvSpPr>
          <p:cNvPr id="4" name="Rounded Rectangle 5">
            <a:extLst>
              <a:ext uri="{FF2B5EF4-FFF2-40B4-BE49-F238E27FC236}">
                <a16:creationId xmlns:a16="http://schemas.microsoft.com/office/drawing/2014/main" id="{386338C7-718F-4D8E-91E0-42F993A7EF27}"/>
              </a:ext>
            </a:extLst>
          </p:cNvPr>
          <p:cNvSpPr/>
          <p:nvPr/>
        </p:nvSpPr>
        <p:spPr>
          <a:xfrm>
            <a:off x="4495800" y="1371600"/>
            <a:ext cx="6769608" cy="24384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“From the sky huge hailstones, each weighing about a </a:t>
            </a:r>
            <a:r>
              <a:rPr lang="en-GB" sz="4000" b="1" u="sng"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hundred pounds</a:t>
            </a:r>
            <a:r>
              <a:rPr lang="en-GB"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fell on people.”</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16:21</a:t>
            </a:r>
          </a:p>
        </p:txBody>
      </p:sp>
    </p:spTree>
    <p:extLst>
      <p:ext uri="{BB962C8B-B14F-4D97-AF65-F5344CB8AC3E}">
        <p14:creationId xmlns:p14="http://schemas.microsoft.com/office/powerpoint/2010/main" val="2362319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5" name="Rounded Rectangle 5">
            <a:extLst>
              <a:ext uri="{FF2B5EF4-FFF2-40B4-BE49-F238E27FC236}">
                <a16:creationId xmlns:a16="http://schemas.microsoft.com/office/drawing/2014/main" id="{CAEC2710-B1CE-4085-B1DB-D509D0D1EFD0}"/>
              </a:ext>
            </a:extLst>
          </p:cNvPr>
          <p:cNvSpPr/>
          <p:nvPr/>
        </p:nvSpPr>
        <p:spPr>
          <a:xfrm>
            <a:off x="427512" y="3313583"/>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Goths invade the Roman empire, twice besiege Rome, and set fire to it.”</a:t>
            </a:r>
          </a:p>
          <a:p>
            <a:pPr algn="ctr">
              <a:defRPr/>
            </a:pPr>
            <a:r>
              <a:rPr lang="en-GB"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“Attila and his Huns waste the Roman provinces” and force the emperors “to submit to shameful terms.”</a:t>
            </a:r>
            <a:endPar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Thomas Newton,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Dissertations on the Prophecies, which have remarkably been Fulfilled, and at this time are Fulfilling in the World</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(1825), viii.</a:t>
            </a:r>
          </a:p>
        </p:txBody>
      </p:sp>
    </p:spTree>
    <p:extLst>
      <p:ext uri="{BB962C8B-B14F-4D97-AF65-F5344CB8AC3E}">
        <p14:creationId xmlns:p14="http://schemas.microsoft.com/office/powerpoint/2010/main" val="17811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6" name="Rounded Rectangle 5">
            <a:extLst>
              <a:ext uri="{FF2B5EF4-FFF2-40B4-BE49-F238E27FC236}">
                <a16:creationId xmlns:a16="http://schemas.microsoft.com/office/drawing/2014/main" id="{03DD875E-CB7C-499F-9E9E-3BBF939177BB}"/>
              </a:ext>
            </a:extLst>
          </p:cNvPr>
          <p:cNvSpPr/>
          <p:nvPr/>
        </p:nvSpPr>
        <p:spPr>
          <a:xfrm>
            <a:off x="427512" y="3316048"/>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 clergy and laity?</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Great men and common people?</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Rome was one-third of the world?</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maybe judgment on one-third of Rome…?)</a:t>
            </a:r>
          </a:p>
          <a:p>
            <a:pPr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Henry, </a:t>
            </a:r>
            <a:r>
              <a:rPr lang="en-GB" sz="24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Henry’s Commentary on the Whole Bible</a:t>
            </a:r>
            <a:r>
              <a:rPr lang="en-GB" sz="24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(Peabody: Hendrickson, 1994), 2474.</a:t>
            </a:r>
            <a:endParaRPr lang="en-US" sz="4000" b="1" spc="-15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76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9" name="Rounded Rectangle 5">
            <a:extLst>
              <a:ext uri="{FF2B5EF4-FFF2-40B4-BE49-F238E27FC236}">
                <a16:creationId xmlns:a16="http://schemas.microsoft.com/office/drawing/2014/main" id="{63A66193-43BD-4E8B-A5BB-415465761A70}"/>
              </a:ext>
            </a:extLst>
          </p:cNvPr>
          <p:cNvSpPr/>
          <p:nvPr/>
        </p:nvSpPr>
        <p:spPr>
          <a:xfrm>
            <a:off x="427512" y="3256433"/>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“Throughout the period extending from the first to the second coming, our Lord, who now reigns in heaven, will afflict the persecutors of the Church with various disasters that will take place on earth.”</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Hendriksen,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than Conquerors: An Interpretation of the Book of Revelation</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(Grand Rapids, MI: Baker Books, 1967), 118</a:t>
            </a:r>
          </a:p>
        </p:txBody>
      </p:sp>
    </p:spTree>
    <p:extLst>
      <p:ext uri="{BB962C8B-B14F-4D97-AF65-F5344CB8AC3E}">
        <p14:creationId xmlns:p14="http://schemas.microsoft.com/office/powerpoint/2010/main" val="3975344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6" name="Rounded Rectangle 5">
            <a:extLst>
              <a:ext uri="{FF2B5EF4-FFF2-40B4-BE49-F238E27FC236}">
                <a16:creationId xmlns:a16="http://schemas.microsoft.com/office/drawing/2014/main" id="{4608485C-9DA3-4FD3-853F-CCB5A79D2E36}"/>
              </a:ext>
            </a:extLst>
          </p:cNvPr>
          <p:cNvSpPr/>
          <p:nvPr/>
        </p:nvSpPr>
        <p:spPr>
          <a:xfrm>
            <a:off x="304800" y="3429000"/>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a consequence of the Fall, [the sea] becomes dangerous and inimical to human living…</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Creation has fallen from its perfection and has become incomplete.” [i.e. one-third of the whole.]</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Robert Mulholland Jr.,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Cornerstone Bible Commentary</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(Carol Stream, IL: Tyndale House, 2011), in loc.</a:t>
            </a:r>
          </a:p>
        </p:txBody>
      </p:sp>
    </p:spTree>
    <p:extLst>
      <p:ext uri="{BB962C8B-B14F-4D97-AF65-F5344CB8AC3E}">
        <p14:creationId xmlns:p14="http://schemas.microsoft.com/office/powerpoint/2010/main" val="3820138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6" name="Rounded Rectangle 5">
            <a:extLst>
              <a:ext uri="{FF2B5EF4-FFF2-40B4-BE49-F238E27FC236}">
                <a16:creationId xmlns:a16="http://schemas.microsoft.com/office/drawing/2014/main" id="{DC40A91D-556E-418A-AE86-A1A3A617E85E}"/>
              </a:ext>
            </a:extLst>
          </p:cNvPr>
          <p:cNvSpPr/>
          <p:nvPr/>
        </p:nvSpPr>
        <p:spPr>
          <a:xfrm>
            <a:off x="304800" y="3316048"/>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vision reminds us that we live in a seriously flawed creation. Humanity attempts valiantly to bring the adverse powers of the created order under its control, but to no avail.”</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Robert Mulholland Jr., </a:t>
            </a:r>
            <a:r>
              <a:rPr lang="en-GB" sz="2400" b="1" i="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Cornerstone Bible Commentary</a:t>
            </a:r>
            <a:r>
              <a:rPr lang="en-GB" sz="2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(Carol Stream, IL: Tyndale House, 2011), in loc.</a:t>
            </a:r>
          </a:p>
        </p:txBody>
      </p:sp>
    </p:spTree>
    <p:extLst>
      <p:ext uri="{BB962C8B-B14F-4D97-AF65-F5344CB8AC3E}">
        <p14:creationId xmlns:p14="http://schemas.microsoft.com/office/powerpoint/2010/main" val="78585328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10" name="Rounded Rectangle 5">
            <a:extLst>
              <a:ext uri="{FF2B5EF4-FFF2-40B4-BE49-F238E27FC236}">
                <a16:creationId xmlns:a16="http://schemas.microsoft.com/office/drawing/2014/main" id="{5AC5B8C6-80C9-4970-8793-EE662540179D}"/>
              </a:ext>
            </a:extLst>
          </p:cNvPr>
          <p:cNvSpPr/>
          <p:nvPr/>
        </p:nvSpPr>
        <p:spPr>
          <a:xfrm>
            <a:off x="855025" y="3628287"/>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John seeing?</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seeing visions of the future from the perspective of a first century man.</a:t>
            </a: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1:1-3</a:t>
            </a:r>
          </a:p>
          <a:p>
            <a:pPr lvl="0" algn="ctr">
              <a:defRPr/>
            </a:pPr>
            <a:endParaRPr lang="en-GB" sz="4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9">
            <a:extLst>
              <a:ext uri="{FF2B5EF4-FFF2-40B4-BE49-F238E27FC236}">
                <a16:creationId xmlns:a16="http://schemas.microsoft.com/office/drawing/2014/main" id="{9ABF1B99-2AC3-438A-889C-5E05DFF181A6}"/>
              </a:ext>
            </a:extLst>
          </p:cNvPr>
          <p:cNvSpPr/>
          <p:nvPr/>
        </p:nvSpPr>
        <p:spPr>
          <a:xfrm>
            <a:off x="1255292" y="0"/>
            <a:ext cx="10879776" cy="3733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revelation from Jesus Christ, which God gave him to show his servants what must soon take place.</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Jesus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made it known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600" b="1" i="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sēmainō</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by sending his angel to his servant John,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who testifies to everything he saw</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Blessed is the one who reads aloud the words of this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prophecy</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64585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10" name="Rounded Rectangle 5">
            <a:extLst>
              <a:ext uri="{FF2B5EF4-FFF2-40B4-BE49-F238E27FC236}">
                <a16:creationId xmlns:a16="http://schemas.microsoft.com/office/drawing/2014/main" id="{5AC5B8C6-80C9-4970-8793-EE662540179D}"/>
              </a:ext>
            </a:extLst>
          </p:cNvPr>
          <p:cNvSpPr/>
          <p:nvPr/>
        </p:nvSpPr>
        <p:spPr>
          <a:xfrm>
            <a:off x="131620" y="3429000"/>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John seeing?</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seeing visions of the future from the perspective of a first century man.</a:t>
            </a: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1:1-3</a:t>
            </a:r>
          </a:p>
          <a:p>
            <a:pPr lvl="0" algn="ctr">
              <a:defRPr/>
            </a:pPr>
            <a:endParaRPr lang="en-GB" sz="44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9">
            <a:extLst>
              <a:ext uri="{FF2B5EF4-FFF2-40B4-BE49-F238E27FC236}">
                <a16:creationId xmlns:a16="http://schemas.microsoft.com/office/drawing/2014/main" id="{9ABF1B99-2AC3-438A-889C-5E05DFF181A6}"/>
              </a:ext>
            </a:extLst>
          </p:cNvPr>
          <p:cNvSpPr/>
          <p:nvPr/>
        </p:nvSpPr>
        <p:spPr>
          <a:xfrm>
            <a:off x="990600" y="0"/>
            <a:ext cx="10879776" cy="37338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1:1-3)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revelation from Jesus Christ, which God gave him to show his servants what must soon take place.</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Jesus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made it known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GB" sz="3600" b="1" i="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sēmainō</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by sending his angel to his servant John,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who testifies to everything he saw</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Blessed is the one who reads aloud the words of this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prophecy</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11" name="Picture 10" descr="A couple of people standing in front of a starry sky&#10;&#10;Description automatically generated">
            <a:extLst>
              <a:ext uri="{FF2B5EF4-FFF2-40B4-BE49-F238E27FC236}">
                <a16:creationId xmlns:a16="http://schemas.microsoft.com/office/drawing/2014/main" id="{A0409BEB-0A23-4B64-8E56-3E826F99D0D7}"/>
              </a:ext>
            </a:extLst>
          </p:cNvPr>
          <p:cNvPicPr>
            <a:picLocks noChangeAspect="1"/>
          </p:cNvPicPr>
          <p:nvPr/>
        </p:nvPicPr>
        <p:blipFill>
          <a:blip r:embed="rId3" cstate="email">
            <a:extLst>
              <a:ext uri="{28A0092B-C50C-407E-A947-70E740481C1C}">
                <a14:useLocalDpi xmlns:a14="http://schemas.microsoft.com/office/drawing/2010/main"/>
              </a:ext>
            </a:extLst>
          </a:blip>
          <a:srcRect l="4747" t="2009" r="3753" b="2009"/>
          <a:stretch/>
        </p:blipFill>
        <p:spPr>
          <a:xfrm>
            <a:off x="5715000" y="2954272"/>
            <a:ext cx="6345380" cy="3745774"/>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4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10" name="Rounded Rectangle 5">
            <a:extLst>
              <a:ext uri="{FF2B5EF4-FFF2-40B4-BE49-F238E27FC236}">
                <a16:creationId xmlns:a16="http://schemas.microsoft.com/office/drawing/2014/main" id="{5AC5B8C6-80C9-4970-8793-EE662540179D}"/>
              </a:ext>
            </a:extLst>
          </p:cNvPr>
          <p:cNvSpPr/>
          <p:nvPr/>
        </p:nvSpPr>
        <p:spPr>
          <a:xfrm>
            <a:off x="93024" y="3229714"/>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John seeing?</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seeing visions of the future from the perspective of a first century man.</a:t>
            </a: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1:1-3</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context is </a:t>
            </a:r>
            <a:r>
              <a:rPr lang="en-GB" sz="44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warfare</a:t>
            </a: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ounded Rectangle 9">
            <a:extLst>
              <a:ext uri="{FF2B5EF4-FFF2-40B4-BE49-F238E27FC236}">
                <a16:creationId xmlns:a16="http://schemas.microsoft.com/office/drawing/2014/main" id="{D82F870A-244F-4FC1-82CB-24942E61846B}"/>
              </a:ext>
            </a:extLst>
          </p:cNvPr>
          <p:cNvSpPr/>
          <p:nvPr/>
        </p:nvSpPr>
        <p:spPr>
          <a:xfrm>
            <a:off x="5596622" y="27929"/>
            <a:ext cx="6502354" cy="562100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“Take peace from the earth… men would slay one another.”</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 6:4</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“battle”</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 9:7, 9</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“armies”</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 9:16; 19:19</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“war”</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 16:14; 19:19</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“commanders”</a:t>
            </a:r>
          </a:p>
          <a:p>
            <a:pPr lvl="0" algn="ctr">
              <a:defRPr/>
            </a:pPr>
            <a:r>
              <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 19:18</a:t>
            </a:r>
            <a:endParaRPr lang="en-US" sz="20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3441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left)">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59B389-471F-0746-56E7-FC99BD243E4F}"/>
            </a:ext>
          </a:extLst>
        </p:cNvPr>
        <p:cNvGrpSpPr/>
        <p:nvPr/>
      </p:nvGrpSpPr>
      <p:grpSpPr>
        <a:xfrm>
          <a:off x="0" y="0"/>
          <a:ext cx="0" cy="0"/>
          <a:chOff x="0" y="0"/>
          <a:chExt cx="0" cy="0"/>
        </a:xfrm>
      </p:grpSpPr>
    </p:spTree>
    <p:extLst>
      <p:ext uri="{BB962C8B-B14F-4D97-AF65-F5344CB8AC3E}">
        <p14:creationId xmlns:p14="http://schemas.microsoft.com/office/powerpoint/2010/main" val="1451061299"/>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10" name="Rounded Rectangle 5">
            <a:extLst>
              <a:ext uri="{FF2B5EF4-FFF2-40B4-BE49-F238E27FC236}">
                <a16:creationId xmlns:a16="http://schemas.microsoft.com/office/drawing/2014/main" id="{5AC5B8C6-80C9-4970-8793-EE662540179D}"/>
              </a:ext>
            </a:extLst>
          </p:cNvPr>
          <p:cNvSpPr/>
          <p:nvPr/>
        </p:nvSpPr>
        <p:spPr>
          <a:xfrm>
            <a:off x="93024" y="3229714"/>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John seeing?</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seeing visions of the future from the perspective of a first century man.</a:t>
            </a: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1:1-3</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context is </a:t>
            </a:r>
            <a:r>
              <a:rPr lang="en-GB" sz="44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warfare</a:t>
            </a: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9">
            <a:extLst>
              <a:ext uri="{FF2B5EF4-FFF2-40B4-BE49-F238E27FC236}">
                <a16:creationId xmlns:a16="http://schemas.microsoft.com/office/drawing/2014/main" id="{B149B4CC-5B13-47A2-9462-B7FF4A9618C2}"/>
              </a:ext>
            </a:extLst>
          </p:cNvPr>
          <p:cNvSpPr/>
          <p:nvPr/>
        </p:nvSpPr>
        <p:spPr>
          <a:xfrm>
            <a:off x="5596622" y="15240"/>
            <a:ext cx="6502354" cy="562100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Could this be literal hail?</a:t>
            </a:r>
            <a:endPar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Hail doesn’t mix with fire (or blood!).</a:t>
            </a:r>
          </a:p>
          <a:p>
            <a:pPr lvl="0" algn="ctr">
              <a:defRPr/>
            </a:pPr>
            <a:r>
              <a:rPr lang="en-GB"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Hailstones don’t burn the land.</a:t>
            </a:r>
          </a:p>
          <a:p>
            <a:pPr lvl="0" algn="ctr">
              <a:defRPr/>
            </a:pPr>
            <a:r>
              <a:rPr lang="en-GB"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Hailstones don’t reach 100 lbs.</a:t>
            </a:r>
            <a:endPar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Blood often symbolized judgment.</a:t>
            </a:r>
          </a:p>
          <a:p>
            <a:pPr lvl="0" algn="ctr">
              <a:defRPr/>
            </a:pP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Cicero, </a:t>
            </a:r>
            <a:r>
              <a:rPr lang="en-US" sz="28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De </a:t>
            </a:r>
            <a:r>
              <a:rPr lang="en-US" sz="2800" b="1" i="1" dirty="0" err="1">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Divinatione</a:t>
            </a: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1.43.98</a:t>
            </a:r>
          </a:p>
          <a:p>
            <a:pPr lvl="0" algn="ctr">
              <a:defRPr/>
            </a:pP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Pliny, </a:t>
            </a:r>
            <a:r>
              <a:rPr lang="en-US" sz="28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Natural History</a:t>
            </a: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2.57.147</a:t>
            </a:r>
          </a:p>
          <a:p>
            <a:pPr lvl="0" algn="ctr">
              <a:defRPr/>
            </a:pPr>
            <a:r>
              <a:rPr lang="en-US" sz="28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Sibylline Oracles</a:t>
            </a: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5.377-380</a:t>
            </a:r>
          </a:p>
          <a:p>
            <a:pPr lvl="0" algn="ctr">
              <a:defRPr/>
            </a:pP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Osborne, </a:t>
            </a:r>
            <a:r>
              <a:rPr lang="en-US" sz="2800" b="1"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US"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(2002), 352.</a:t>
            </a:r>
          </a:p>
        </p:txBody>
      </p:sp>
    </p:spTree>
    <p:extLst>
      <p:ext uri="{BB962C8B-B14F-4D97-AF65-F5344CB8AC3E}">
        <p14:creationId xmlns:p14="http://schemas.microsoft.com/office/powerpoint/2010/main" val="1471422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500"/>
                                        <p:tgtEl>
                                          <p:spTgt spid="6">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500"/>
                                        <p:tgtEl>
                                          <p:spTgt spid="6">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wipe(left)">
                                      <p:cBhvr>
                                        <p:cTn id="28" dur="500"/>
                                        <p:tgtEl>
                                          <p:spTgt spid="6">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left)">
                                      <p:cBhvr>
                                        <p:cTn id="3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earth was burned up,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of the trees were burned up, and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all the green grass was burned up.</a:t>
            </a:r>
          </a:p>
        </p:txBody>
      </p:sp>
      <p:sp>
        <p:nvSpPr>
          <p:cNvPr id="10" name="Rounded Rectangle 5">
            <a:extLst>
              <a:ext uri="{FF2B5EF4-FFF2-40B4-BE49-F238E27FC236}">
                <a16:creationId xmlns:a16="http://schemas.microsoft.com/office/drawing/2014/main" id="{5AC5B8C6-80C9-4970-8793-EE662540179D}"/>
              </a:ext>
            </a:extLst>
          </p:cNvPr>
          <p:cNvSpPr/>
          <p:nvPr/>
        </p:nvSpPr>
        <p:spPr>
          <a:xfrm>
            <a:off x="93024" y="3229714"/>
            <a:ext cx="11336975" cy="354195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5400" b="1" spc="-150" dirty="0">
                <a:solidFill>
                  <a:srgbClr val="EEECE1">
                    <a:lumMod val="9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was John seeing?</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seeing visions of the future from the perspective of a first century man.</a:t>
            </a:r>
          </a:p>
          <a:p>
            <a:pPr lvl="0" algn="ctr">
              <a:defRPr/>
            </a:pPr>
            <a:r>
              <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Revelation 1:1-3</a:t>
            </a:r>
          </a:p>
          <a:p>
            <a:pPr lvl="0" algn="ctr">
              <a:defRPr/>
            </a:pP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context is </a:t>
            </a:r>
            <a:r>
              <a:rPr lang="en-GB" sz="44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warfare</a:t>
            </a:r>
            <a:r>
              <a:rPr lang="en-GB" sz="44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2800" b="1" dirty="0">
              <a:solidFill>
                <a:srgbClr val="EEECE1">
                  <a:lumMod val="75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7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E33227-347C-4756-87CA-8C14CEF35035}"/>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tx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chemeClr val="tx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effectLst>
                  <a:outerShdw blurRad="38100" dist="38100" dir="2700000" algn="tl">
                    <a:srgbClr val="000000">
                      <a:alpha val="43137"/>
                    </a:srgbClr>
                  </a:outerShdw>
                </a:effectLst>
                <a:latin typeface="Times New Roman" pitchFamily="18" charset="0"/>
                <a:cs typeface="Times New Roman" pitchFamily="18" charset="0"/>
              </a:rPr>
              <a:t>, and it was </a:t>
            </a:r>
            <a:r>
              <a:rPr lang="en-GB" sz="4000" b="1" u="sng" spc="-150" dirty="0">
                <a:effectLst>
                  <a:outerShdw blurRad="38100" dist="38100" dir="2700000" algn="tl">
                    <a:srgbClr val="000000">
                      <a:alpha val="43137"/>
                    </a:srgbClr>
                  </a:outerShdw>
                </a:effectLst>
                <a:latin typeface="Times New Roman" pitchFamily="18" charset="0"/>
                <a:cs typeface="Times New Roman" pitchFamily="18" charset="0"/>
              </a:rPr>
              <a:t>hurled down on the earth.</a:t>
            </a:r>
          </a:p>
        </p:txBody>
      </p:sp>
    </p:spTree>
    <p:extLst>
      <p:ext uri="{BB962C8B-B14F-4D97-AF65-F5344CB8AC3E}">
        <p14:creationId xmlns:p14="http://schemas.microsoft.com/office/powerpoint/2010/main" val="4147885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8:7)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first angel sounded his trumpet, and there came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hail and fire mixed with blood</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 it was hurled down on the earth.</a:t>
            </a:r>
          </a:p>
        </p:txBody>
      </p:sp>
    </p:spTree>
    <p:extLst>
      <p:ext uri="{BB962C8B-B14F-4D97-AF65-F5344CB8AC3E}">
        <p14:creationId xmlns:p14="http://schemas.microsoft.com/office/powerpoint/2010/main" val="2954324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B4FFB-C291-4C10-B248-8A39E08E1453}"/>
              </a:ext>
            </a:extLst>
          </p:cNvPr>
          <p:cNvSpPr txBox="1"/>
          <p:nvPr/>
        </p:nvSpPr>
        <p:spPr>
          <a:xfrm>
            <a:off x="60742" y="59615"/>
            <a:ext cx="12042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8:8-9) </a:t>
            </a:r>
            <a:r>
              <a:rPr kumimoji="0" lang="en-GB" sz="4000" b="1" i="0"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second angel sounded his trumpet.</a:t>
            </a:r>
          </a:p>
        </p:txBody>
      </p:sp>
    </p:spTree>
    <p:extLst>
      <p:ext uri="{BB962C8B-B14F-4D97-AF65-F5344CB8AC3E}">
        <p14:creationId xmlns:p14="http://schemas.microsoft.com/office/powerpoint/2010/main" val="148813099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B4FFB-C291-4C10-B248-8A39E08E14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8:8-9)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second angel sounded his trumpet.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Something like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huge mountain, all ablaze,</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was thrown into the sea.</a:t>
            </a:r>
            <a:endPar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5">
            <a:extLst>
              <a:ext uri="{FF2B5EF4-FFF2-40B4-BE49-F238E27FC236}">
                <a16:creationId xmlns:a16="http://schemas.microsoft.com/office/drawing/2014/main" id="{6AE0836B-01BF-43BB-B1AF-123B398FBE23}"/>
              </a:ext>
            </a:extLst>
          </p:cNvPr>
          <p:cNvSpPr/>
          <p:nvPr/>
        </p:nvSpPr>
        <p:spPr>
          <a:xfrm>
            <a:off x="3464627" y="2286001"/>
            <a:ext cx="7620000" cy="4507674"/>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An angel?</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“I saw there the seven stars [angels] that were like great burning mountains” (1 Enoch 18.13)</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 Babylon the Great?</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(Jer. 51:25; Rev. 17-18) “Judgment of an evil kingdom.” Beale,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(1999), 476.</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(3) Observational language?</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Osborne,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(2002), 354; Thomas,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 8-22</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(1995), 19; Mounce,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(1997), 180.</a:t>
            </a:r>
          </a:p>
        </p:txBody>
      </p:sp>
      <p:sp>
        <p:nvSpPr>
          <p:cNvPr id="5" name="Rectangle: Rounded Corners 4">
            <a:extLst>
              <a:ext uri="{FF2B5EF4-FFF2-40B4-BE49-F238E27FC236}">
                <a16:creationId xmlns:a16="http://schemas.microsoft.com/office/drawing/2014/main" id="{7ECBF0A9-FA01-4EE9-8300-1BF201AAB1CF}"/>
              </a:ext>
            </a:extLst>
          </p:cNvPr>
          <p:cNvSpPr/>
          <p:nvPr/>
        </p:nvSpPr>
        <p:spPr>
          <a:xfrm>
            <a:off x="3693226" y="5145975"/>
            <a:ext cx="7162800" cy="1507174"/>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678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74CED1-7EF4-49AE-B494-387F2EA5147D}"/>
              </a:ext>
            </a:extLst>
          </p:cNvPr>
          <p:cNvSpPr txBox="1"/>
          <p:nvPr/>
        </p:nvSpPr>
        <p:spPr>
          <a:xfrm>
            <a:off x="60742" y="59615"/>
            <a:ext cx="12042866" cy="1938992"/>
          </a:xfrm>
          <a:prstGeom prst="rect">
            <a:avLst/>
          </a:prstGeom>
          <a:noFill/>
        </p:spPr>
        <p:txBody>
          <a:bodyPr wrap="square" rtlCol="0">
            <a:spAutoFit/>
          </a:bodyPr>
          <a:lstStyle/>
          <a:p>
            <a:pPr lvl="0"/>
            <a:r>
              <a:rPr lang="en-US" sz="4000" b="1" spc="-150" dirty="0">
                <a:solidFill>
                  <a:srgbClr val="995C37"/>
                </a:solidFill>
                <a:effectLst>
                  <a:outerShdw blurRad="38100" dist="38100" dir="2700000" algn="tl">
                    <a:srgbClr val="000000">
                      <a:alpha val="43137"/>
                    </a:srgbClr>
                  </a:outerShdw>
                </a:effectLst>
                <a:latin typeface="Times New Roman" pitchFamily="18" charset="0"/>
                <a:cs typeface="Times New Roman" pitchFamily="18" charset="0"/>
              </a:rPr>
              <a:t>(Rev. 8:8-9) </a:t>
            </a:r>
            <a:r>
              <a:rPr lang="en-GB" sz="4000" b="1" spc="-150" dirty="0">
                <a:solidFill>
                  <a:srgbClr val="995C37"/>
                </a:solidFill>
                <a:effectLst>
                  <a:outerShdw blurRad="38100" dist="38100" dir="2700000" algn="tl">
                    <a:srgbClr val="000000">
                      <a:alpha val="43137"/>
                    </a:srgbClr>
                  </a:outerShdw>
                </a:effectLst>
                <a:latin typeface="Times New Roman" pitchFamily="18" charset="0"/>
                <a:cs typeface="Times New Roman" pitchFamily="18" charset="0"/>
              </a:rPr>
              <a:t>The second angel sounded his trumpet.</a:t>
            </a:r>
          </a:p>
          <a:p>
            <a:pPr lvl="0"/>
            <a:r>
              <a:rPr lang="en-GB" sz="4000" b="1"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Something like a </a:t>
            </a:r>
            <a:r>
              <a:rPr lang="en-GB" sz="4000" b="1" u="sng"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huge mountain, all ablaze,</a:t>
            </a:r>
            <a:r>
              <a:rPr lang="en-GB" sz="4000" b="1"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 was thrown into the sea.</a:t>
            </a:r>
          </a:p>
        </p:txBody>
      </p:sp>
    </p:spTree>
    <p:extLst>
      <p:ext uri="{BB962C8B-B14F-4D97-AF65-F5344CB8AC3E}">
        <p14:creationId xmlns:p14="http://schemas.microsoft.com/office/powerpoint/2010/main" val="783125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9BFCD-3534-445C-AAE6-2523C96F31F3}"/>
              </a:ext>
            </a:extLst>
          </p:cNvPr>
          <p:cNvSpPr txBox="1"/>
          <p:nvPr/>
        </p:nvSpPr>
        <p:spPr>
          <a:xfrm>
            <a:off x="60742" y="59615"/>
            <a:ext cx="12042866" cy="1938992"/>
          </a:xfrm>
          <a:prstGeom prst="rect">
            <a:avLst/>
          </a:prstGeom>
          <a:noFill/>
        </p:spPr>
        <p:txBody>
          <a:bodyPr wrap="square" rtlCol="0">
            <a:spAutoFit/>
          </a:bodyPr>
          <a:lstStyle/>
          <a:p>
            <a:pPr lvl="0"/>
            <a:r>
              <a:rPr lang="en-US" sz="4000" b="1" spc="-150" dirty="0">
                <a:solidFill>
                  <a:srgbClr val="995C37"/>
                </a:solidFill>
                <a:effectLst>
                  <a:outerShdw blurRad="38100" dist="38100" dir="2700000" algn="tl">
                    <a:srgbClr val="000000">
                      <a:alpha val="43137"/>
                    </a:srgbClr>
                  </a:outerShdw>
                </a:effectLst>
                <a:latin typeface="Times New Roman" pitchFamily="18" charset="0"/>
                <a:cs typeface="Times New Roman" pitchFamily="18" charset="0"/>
              </a:rPr>
              <a:t>(Rev. 8:8-9) </a:t>
            </a:r>
            <a:r>
              <a:rPr lang="en-GB" sz="4000" b="1" spc="-150" dirty="0">
                <a:solidFill>
                  <a:srgbClr val="995C37"/>
                </a:solidFill>
                <a:effectLst>
                  <a:outerShdw blurRad="38100" dist="38100" dir="2700000" algn="tl">
                    <a:srgbClr val="000000">
                      <a:alpha val="43137"/>
                    </a:srgbClr>
                  </a:outerShdw>
                </a:effectLst>
                <a:latin typeface="Times New Roman" pitchFamily="18" charset="0"/>
                <a:cs typeface="Times New Roman" pitchFamily="18" charset="0"/>
              </a:rPr>
              <a:t>The second angel sounded his trumpet.</a:t>
            </a:r>
          </a:p>
          <a:p>
            <a:pPr lvl="0"/>
            <a:r>
              <a:rPr lang="en-GB" sz="4000" b="1"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Something like a </a:t>
            </a:r>
            <a:r>
              <a:rPr lang="en-GB" sz="4000" b="1" u="sng"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huge mountain, all ablaze,</a:t>
            </a:r>
            <a:r>
              <a:rPr lang="en-GB" sz="4000" b="1"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 was thrown into the sea.</a:t>
            </a:r>
          </a:p>
        </p:txBody>
      </p:sp>
    </p:spTree>
    <p:extLst>
      <p:ext uri="{BB962C8B-B14F-4D97-AF65-F5344CB8AC3E}">
        <p14:creationId xmlns:p14="http://schemas.microsoft.com/office/powerpoint/2010/main" val="42537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CA55B-1249-4476-9D65-A350F91861DA}"/>
              </a:ext>
            </a:extLst>
          </p:cNvPr>
          <p:cNvSpPr txBox="1"/>
          <p:nvPr/>
        </p:nvSpPr>
        <p:spPr>
          <a:xfrm>
            <a:off x="60742" y="59615"/>
            <a:ext cx="12042866" cy="1938992"/>
          </a:xfrm>
          <a:prstGeom prst="rect">
            <a:avLst/>
          </a:prstGeom>
          <a:noFill/>
        </p:spPr>
        <p:txBody>
          <a:bodyPr wrap="square" rtlCol="0">
            <a:spAutoFit/>
          </a:bodyPr>
          <a:lstStyle/>
          <a:p>
            <a:pPr lvl="0"/>
            <a:r>
              <a:rPr lang="en-US" sz="4000" b="1" spc="-150" dirty="0">
                <a:solidFill>
                  <a:srgbClr val="995C37"/>
                </a:solidFill>
                <a:effectLst>
                  <a:outerShdw blurRad="38100" dist="38100" dir="2700000" algn="tl">
                    <a:srgbClr val="000000">
                      <a:alpha val="43137"/>
                    </a:srgbClr>
                  </a:outerShdw>
                </a:effectLst>
                <a:latin typeface="Times New Roman" pitchFamily="18" charset="0"/>
                <a:cs typeface="Times New Roman" pitchFamily="18" charset="0"/>
              </a:rPr>
              <a:t>(Rev. 8:8-9) </a:t>
            </a:r>
            <a:r>
              <a:rPr lang="en-GB" sz="4000" b="1" spc="-150" dirty="0">
                <a:solidFill>
                  <a:srgbClr val="995C37"/>
                </a:solidFill>
                <a:effectLst>
                  <a:outerShdw blurRad="38100" dist="38100" dir="2700000" algn="tl">
                    <a:srgbClr val="000000">
                      <a:alpha val="43137"/>
                    </a:srgbClr>
                  </a:outerShdw>
                </a:effectLst>
                <a:latin typeface="Times New Roman" pitchFamily="18" charset="0"/>
                <a:cs typeface="Times New Roman" pitchFamily="18" charset="0"/>
              </a:rPr>
              <a:t>The second angel sounded his trumpet.</a:t>
            </a:r>
          </a:p>
          <a:p>
            <a:pPr lvl="0"/>
            <a:r>
              <a:rPr lang="en-GB" sz="4000" b="1"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Something like a huge mountain, all ablaze, was </a:t>
            </a:r>
            <a:r>
              <a:rPr lang="en-GB" sz="4000" b="1" u="sng" spc="-150" dirty="0">
                <a:solidFill>
                  <a:srgbClr val="F8CB9A"/>
                </a:solidFill>
                <a:effectLst>
                  <a:outerShdw blurRad="38100" dist="38100" dir="2700000" algn="tl">
                    <a:srgbClr val="000000">
                      <a:alpha val="43137"/>
                    </a:srgbClr>
                  </a:outerShdw>
                </a:effectLst>
                <a:latin typeface="Times New Roman" pitchFamily="18" charset="0"/>
                <a:cs typeface="Times New Roman" pitchFamily="18" charset="0"/>
              </a:rPr>
              <a:t>thrown into the sea.</a:t>
            </a:r>
          </a:p>
        </p:txBody>
      </p:sp>
    </p:spTree>
    <p:extLst>
      <p:ext uri="{BB962C8B-B14F-4D97-AF65-F5344CB8AC3E}">
        <p14:creationId xmlns:p14="http://schemas.microsoft.com/office/powerpoint/2010/main" val="21223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B4FFB-C291-4C10-B248-8A39E08E14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8:8-9)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second angel sounded his trumpet.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Something like a huge mountain, all ablaze, was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thrown into the sea.</a:t>
            </a:r>
            <a:endParaRPr lang="en-GB" sz="4000" b="1" u="sng"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4399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62E4A1-8C07-D043-DF3D-1D85BFFCFDD5}"/>
            </a:ext>
          </a:extLst>
        </p:cNvPr>
        <p:cNvGrpSpPr/>
        <p:nvPr/>
      </p:nvGrpSpPr>
      <p:grpSpPr>
        <a:xfrm>
          <a:off x="0" y="0"/>
          <a:ext cx="0" cy="0"/>
          <a:chOff x="0" y="0"/>
          <a:chExt cx="0" cy="0"/>
        </a:xfrm>
      </p:grpSpPr>
    </p:spTree>
    <p:extLst>
      <p:ext uri="{BB962C8B-B14F-4D97-AF65-F5344CB8AC3E}">
        <p14:creationId xmlns:p14="http://schemas.microsoft.com/office/powerpoint/2010/main" val="1361676547"/>
      </p:ext>
    </p:extLst>
  </p:cSld>
  <p:clrMapOvr>
    <a:masterClrMapping/>
  </p:clrMapOvr>
  <p:transition spd="slow">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B4FFB-C291-4C10-B248-8A39E08E14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8:8-9) </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 second angel sounded his trumpet.</a:t>
            </a:r>
          </a:p>
          <a:p>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Something like a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huge mountain</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all ablaze, was thrown into the sea.</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sea turned into blood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living creatures in the sea died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a third of the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ships were destroyed</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4408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third angel sounded his trumpet,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a great star,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blazing like a torch</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fell from the sky on a third of the rivers and the springs.</a:t>
            </a:r>
          </a:p>
        </p:txBody>
      </p:sp>
    </p:spTree>
    <p:extLst>
      <p:ext uri="{BB962C8B-B14F-4D97-AF65-F5344CB8AC3E}">
        <p14:creationId xmlns:p14="http://schemas.microsoft.com/office/powerpoint/2010/main" val="871439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09F58A-1FF0-43D5-8E04-C53285103256}"/>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 8:10) </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The third angel sounded his trumpet,</a:t>
            </a:r>
          </a:p>
          <a:p>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and a great star, </a:t>
            </a:r>
            <a:r>
              <a:rPr lang="en-GB" sz="4000" b="1" u="sng"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blazing like a torch</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fell from the sky on a third of the rivers and the springs.</a:t>
            </a:r>
          </a:p>
        </p:txBody>
      </p:sp>
    </p:spTree>
    <p:extLst>
      <p:ext uri="{BB962C8B-B14F-4D97-AF65-F5344CB8AC3E}">
        <p14:creationId xmlns:p14="http://schemas.microsoft.com/office/powerpoint/2010/main" val="1912906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A1140-F465-4F4D-A39B-7D0D08856CD5}"/>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 8:10) </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The third angel sounded his trumpet,</a:t>
            </a:r>
          </a:p>
          <a:p>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and a great star, </a:t>
            </a:r>
            <a:r>
              <a:rPr lang="en-GB" sz="4000" b="1" u="sng"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blazing like a torch</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fell from the sky on a third of the rivers and the springs.</a:t>
            </a:r>
          </a:p>
        </p:txBody>
      </p:sp>
    </p:spTree>
    <p:extLst>
      <p:ext uri="{BB962C8B-B14F-4D97-AF65-F5344CB8AC3E}">
        <p14:creationId xmlns:p14="http://schemas.microsoft.com/office/powerpoint/2010/main" val="304217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623B9F-FBCA-4C89-AE79-727A3A5AFF92}"/>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 8:10) </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The third angel sounded his trumpet,</a:t>
            </a:r>
          </a:p>
          <a:p>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and a great star, </a:t>
            </a:r>
            <a:r>
              <a:rPr lang="en-GB" sz="4000" b="1" u="sng"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blazing like a torch</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fell from the sky on a third of the rivers and the springs.</a:t>
            </a:r>
          </a:p>
        </p:txBody>
      </p:sp>
    </p:spTree>
    <p:extLst>
      <p:ext uri="{BB962C8B-B14F-4D97-AF65-F5344CB8AC3E}">
        <p14:creationId xmlns:p14="http://schemas.microsoft.com/office/powerpoint/2010/main" val="2485662583"/>
      </p:ext>
    </p:extLst>
  </p:cSld>
  <p:clrMapOvr>
    <a:masterClrMapping/>
  </p:clrMapOvr>
  <mc:AlternateContent xmlns:mc="http://schemas.openxmlformats.org/markup-compatibility/2006" xmlns:p14="http://schemas.microsoft.com/office/powerpoint/2010/main">
    <mc:Choice Requires="p14">
      <p:transition spd="slow" p14:dur="2500">
        <p:wipe dir="d"/>
      </p:transition>
    </mc:Choice>
    <mc:Fallback xmlns="">
      <p:transition spd="slow">
        <p:wipe dir="d"/>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623B9F-FBCA-4C89-AE79-727A3A5AFF92}"/>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rgbClr val="B38137"/>
                </a:solidFill>
                <a:effectLst>
                  <a:outerShdw blurRad="38100" dist="38100" dir="2700000" algn="tl">
                    <a:srgbClr val="000000">
                      <a:alpha val="43137"/>
                    </a:srgbClr>
                  </a:outerShdw>
                </a:effectLst>
                <a:latin typeface="Times New Roman" pitchFamily="18" charset="0"/>
                <a:cs typeface="Times New Roman" pitchFamily="18" charset="0"/>
              </a:rPr>
              <a:t>(Rev. 8:10) </a:t>
            </a:r>
            <a:r>
              <a:rPr lang="en-GB" sz="4000" b="1" spc="-150" dirty="0">
                <a:solidFill>
                  <a:srgbClr val="B38137"/>
                </a:solidFill>
                <a:effectLst>
                  <a:outerShdw blurRad="38100" dist="38100" dir="2700000" algn="tl">
                    <a:srgbClr val="000000">
                      <a:alpha val="43137"/>
                    </a:srgbClr>
                  </a:outerShdw>
                </a:effectLst>
                <a:latin typeface="Times New Roman" pitchFamily="18" charset="0"/>
                <a:cs typeface="Times New Roman" pitchFamily="18" charset="0"/>
              </a:rPr>
              <a:t>The third angel sounded his trumpet,</a:t>
            </a:r>
          </a:p>
          <a:p>
            <a:r>
              <a:rPr lang="en-GB" sz="4000" b="1" spc="-150" dirty="0">
                <a:solidFill>
                  <a:srgbClr val="B38137"/>
                </a:solidFill>
                <a:effectLst>
                  <a:outerShdw blurRad="38100" dist="38100" dir="2700000" algn="tl">
                    <a:srgbClr val="000000">
                      <a:alpha val="43137"/>
                    </a:srgbClr>
                  </a:outerShdw>
                </a:effectLst>
                <a:latin typeface="Times New Roman" pitchFamily="18" charset="0"/>
                <a:cs typeface="Times New Roman" pitchFamily="18" charset="0"/>
              </a:rPr>
              <a:t>and a great star, </a:t>
            </a:r>
            <a:r>
              <a:rPr lang="en-GB" sz="4000" b="1" u="sng"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blazing like a torch</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rgbClr val="B38137"/>
                </a:solidFill>
                <a:effectLst>
                  <a:outerShdw blurRad="38100" dist="38100" dir="2700000" algn="tl">
                    <a:srgbClr val="000000">
                      <a:alpha val="43137"/>
                    </a:srgbClr>
                  </a:outerShdw>
                </a:effectLst>
                <a:latin typeface="Times New Roman" pitchFamily="18" charset="0"/>
                <a:cs typeface="Times New Roman" pitchFamily="18" charset="0"/>
              </a:rPr>
              <a:t>fell from the sky on a third of the rivers and the springs.</a:t>
            </a:r>
          </a:p>
          <a:p>
            <a:r>
              <a:rPr lang="en-GB" sz="4000" b="1" spc="-150" baseline="3000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11 </a:t>
            </a:r>
            <a:r>
              <a:rPr lang="en-GB" sz="4000" b="1"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The name of the star is Wormwood.</a:t>
            </a:r>
          </a:p>
          <a:p>
            <a:r>
              <a:rPr lang="en-GB" sz="4000" b="1" u="sng"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 waters turned bitter.</a:t>
            </a:r>
          </a:p>
          <a:p>
            <a:r>
              <a:rPr lang="en-GB" sz="4000" b="1" u="sng" spc="-150" dirty="0">
                <a:solidFill>
                  <a:schemeClr val="accent6">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Many people died from the waters that had become bitter.</a:t>
            </a:r>
          </a:p>
        </p:txBody>
      </p:sp>
    </p:spTree>
    <p:extLst>
      <p:ext uri="{BB962C8B-B14F-4D97-AF65-F5344CB8AC3E}">
        <p14:creationId xmlns:p14="http://schemas.microsoft.com/office/powerpoint/2010/main" val="28351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third angel sounded his trumpet,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a great star,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blazing like a torch</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fell from the sky on a third of the rivers and the springs.</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name of the star is Wormwood.</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 waters turned bitter.</a:t>
            </a:r>
          </a:p>
          <a:p>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Many people died from the waters that had become bitter.</a:t>
            </a:r>
          </a:p>
        </p:txBody>
      </p:sp>
    </p:spTree>
    <p:extLst>
      <p:ext uri="{BB962C8B-B14F-4D97-AF65-F5344CB8AC3E}">
        <p14:creationId xmlns:p14="http://schemas.microsoft.com/office/powerpoint/2010/main" val="22460742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fourth angel sounded his trumpet, and a third of the sun was struck, a third of the moon, and a third of the stars.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them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turned dark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third of the day was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without light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also a third of the night.</a:t>
            </a:r>
          </a:p>
        </p:txBody>
      </p:sp>
    </p:spTree>
    <p:extLst>
      <p:ext uri="{BB962C8B-B14F-4D97-AF65-F5344CB8AC3E}">
        <p14:creationId xmlns:p14="http://schemas.microsoft.com/office/powerpoint/2010/main" val="28982295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fourth angel sounded his trumpet, and a third of the sun was struck, a third of the moon, and a third of the stars.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them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turned dark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third of the day was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without light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also a third of the night.</a:t>
            </a:r>
          </a:p>
        </p:txBody>
      </p:sp>
    </p:spTree>
    <p:extLst>
      <p:ext uri="{BB962C8B-B14F-4D97-AF65-F5344CB8AC3E}">
        <p14:creationId xmlns:p14="http://schemas.microsoft.com/office/powerpoint/2010/main" val="2927424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fourth angel sounded his trumpet, and a third of the sun was struck, a third of the moon, and a third of the stars.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them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turned dark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third of the day was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without light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also a third of the night.</a:t>
            </a:r>
          </a:p>
        </p:txBody>
      </p:sp>
    </p:spTree>
    <p:extLst>
      <p:ext uri="{BB962C8B-B14F-4D97-AF65-F5344CB8AC3E}">
        <p14:creationId xmlns:p14="http://schemas.microsoft.com/office/powerpoint/2010/main" val="19768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5AE5A16-01BB-E30F-04E4-1AF463E6B741}"/>
            </a:ext>
          </a:extLst>
        </p:cNvPr>
        <p:cNvGrpSpPr/>
        <p:nvPr/>
      </p:nvGrpSpPr>
      <p:grpSpPr>
        <a:xfrm>
          <a:off x="0" y="0"/>
          <a:ext cx="0" cy="0"/>
          <a:chOff x="0" y="0"/>
          <a:chExt cx="0" cy="0"/>
        </a:xfrm>
      </p:grpSpPr>
    </p:spTree>
    <p:extLst>
      <p:ext uri="{BB962C8B-B14F-4D97-AF65-F5344CB8AC3E}">
        <p14:creationId xmlns:p14="http://schemas.microsoft.com/office/powerpoint/2010/main" val="3118043725"/>
      </p:ext>
    </p:extLst>
  </p:cSld>
  <p:clrMapOvr>
    <a:masterClrMapping/>
  </p:clrMapOvr>
  <p:transition spd="slow">
    <p:wipe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fourth angel sounded his trumpet, and a third of the sun was struck, a third of the moon, and a third of the stars.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third of them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turned dark</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 third of the day was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without light</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and also a third of the night.</a:t>
            </a:r>
          </a:p>
        </p:txBody>
      </p:sp>
    </p:spTree>
    <p:extLst>
      <p:ext uri="{BB962C8B-B14F-4D97-AF65-F5344CB8AC3E}">
        <p14:creationId xmlns:p14="http://schemas.microsoft.com/office/powerpoint/2010/main" val="1474509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81642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8:13)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As I watched, I heard an eagle that was flying in </a:t>
            </a:r>
            <a:r>
              <a:rPr lang="en-GB" sz="4000" b="1" spc="-150" dirty="0" err="1">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midair</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call out in a loud voice:</a:t>
            </a:r>
          </a:p>
          <a:p>
            <a:r>
              <a:rPr lang="en-GB" sz="54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“Woe! Woe! Woe to the inhabitants of the earth, because of the trumpet blasts about to be sounded by the other three angels!”</a:t>
            </a:r>
          </a:p>
        </p:txBody>
      </p:sp>
    </p:spTree>
    <p:extLst>
      <p:ext uri="{BB962C8B-B14F-4D97-AF65-F5344CB8AC3E}">
        <p14:creationId xmlns:p14="http://schemas.microsoft.com/office/powerpoint/2010/main" val="163769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4124206"/>
          </a:xfrm>
          <a:prstGeom prst="rect">
            <a:avLst/>
          </a:prstGeom>
          <a:noFill/>
        </p:spPr>
        <p:txBody>
          <a:bodyPr wrap="square" rtlCol="0">
            <a:spAutoFit/>
          </a:bodyPr>
          <a:lstStyle/>
          <a:p>
            <a:pPr lvl="0"/>
            <a:r>
              <a:rPr lang="en-US" sz="54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Summary of the Biblical Data</a:t>
            </a:r>
            <a:endParaRPr kumimoji="0" lang="en-US"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does John describe?</a:t>
            </a:r>
          </a:p>
          <a:p>
            <a:pPr marL="463550" marR="0" lvl="0" algn="l" defTabSz="914400" rtl="0" eaLnBrk="1" fontAlgn="auto" latinLnBrk="0" hangingPunct="1">
              <a:lnSpc>
                <a:spcPct val="100000"/>
              </a:lnSpc>
              <a:spcBef>
                <a:spcPts val="0"/>
              </a:spcBef>
              <a:spcAft>
                <a:spcPts val="0"/>
              </a:spcAft>
              <a:buClrTx/>
              <a:buSzTx/>
              <a:buFontTx/>
              <a:buNone/>
              <a:tabLst/>
              <a:defRPr/>
            </a:pPr>
            <a:r>
              <a:rPr lang="en-US" sz="3600" b="1" spc="-150"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Different </a:t>
            </a:r>
            <a:r>
              <a:rPr kumimoji="0" lang="en-US" sz="36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kinds of massive, burning objects falling to the Earth.</a:t>
            </a:r>
          </a:p>
          <a:p>
            <a:pPr marL="688975" marR="0" lvl="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8:7-11</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result?</a:t>
            </a:r>
          </a:p>
          <a:p>
            <a:pPr marL="463550" marR="0" lvl="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land is burned, the sea is poisoned, and the sky is darkened.</a:t>
            </a:r>
          </a:p>
          <a:p>
            <a:pPr marL="688975" lvl="0">
              <a:defRPr/>
            </a:pPr>
            <a:r>
              <a:rPr lang="en-US" sz="2400" b="1" dirty="0">
                <a:solidFill>
                  <a:srgbClr val="531E1D"/>
                </a:solidFill>
                <a:effectLst>
                  <a:outerShdw blurRad="38100" dist="38100" dir="2700000" algn="tl">
                    <a:srgbClr val="000000">
                      <a:alpha val="43137"/>
                    </a:srgbClr>
                  </a:outerShdw>
                </a:effectLst>
                <a:latin typeface="Times New Roman" pitchFamily="18" charset="0"/>
                <a:cs typeface="Times New Roman" pitchFamily="18" charset="0"/>
              </a:rPr>
              <a:t>Revelation 8:12</a:t>
            </a:r>
          </a:p>
        </p:txBody>
      </p:sp>
      <p:sp>
        <p:nvSpPr>
          <p:cNvPr id="5" name="Rounded Rectangle 5">
            <a:extLst>
              <a:ext uri="{FF2B5EF4-FFF2-40B4-BE49-F238E27FC236}">
                <a16:creationId xmlns:a16="http://schemas.microsoft.com/office/drawing/2014/main" id="{A919FD6B-9FEA-4256-8A31-8B7810258D5D}"/>
              </a:ext>
            </a:extLst>
          </p:cNvPr>
          <p:cNvSpPr/>
          <p:nvPr/>
        </p:nvSpPr>
        <p:spPr>
          <a:xfrm>
            <a:off x="3276600" y="4267200"/>
            <a:ext cx="8382000" cy="184470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rPr>
              <a:t>Is this plausible?</a:t>
            </a:r>
          </a:p>
        </p:txBody>
      </p:sp>
    </p:spTree>
    <p:extLst>
      <p:ext uri="{BB962C8B-B14F-4D97-AF65-F5344CB8AC3E}">
        <p14:creationId xmlns:p14="http://schemas.microsoft.com/office/powerpoint/2010/main" val="342416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Research Fellow at Oxford University’s Future of Humanity Institute</a:t>
            </a: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meteor that killed the dinosaurs was roughly six miles in diameter.]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releases the energy of ten billion Hiroshima blasts: 10,000 times the entire Cold War nuclear arsenal.</a:t>
            </a: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Toby Ord,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Precipice: Existential Risk and the Future of Humanity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(New York: Hachette Books, 2020), 67-74.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728848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left)">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Research Fellow at Oxford University’s Future of Humanity Institute</a:t>
            </a: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Everything within 1,000 </a:t>
            </a:r>
            <a:r>
              <a:rPr kumimoji="0" lang="en-GB" sz="36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kilometers</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is killed by heat from the impact fireball. A tsunami devastates the Caribbean.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Trillions of tons of rock and dust are thrown far up into the sky.”</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Toby Ord,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Precipice: Existential Risk and the Future of Humanity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(New York: Hachette Books, 2020), 67-74.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240119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Research Fellow at Oxford University’s Future of Humanity Institute</a:t>
            </a: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Some of this superheated rock rains down over millions of square </a:t>
            </a:r>
            <a:r>
              <a:rPr kumimoji="0" lang="en-GB" sz="36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kilometers</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burning the animals to death and igniting fires that spread the devastation still further.</a:t>
            </a: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Toby Ord,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Precipice: Existential Risk and the Future of Humanity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(New York: Hachette Books, 2020), 67-74.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24517224"/>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55707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Research Fellow at Oxford University’s Future of Humanity Institute</a:t>
            </a: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billowing cloud of dust and ash rises all the way to the upper atmosphere,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blocking out the Sun’s light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is this that turns regional catastrophe to mass extinction. Slowly, it spreads across the entire world, engulfing it in darkness lasting years.”</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Toby Ord,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Precipice: Existential Risk and the Future of Humanity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(New York: Hachette Books, 2020), 67-74.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9647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Research Fellow at Oxford University’s Future of Humanity Institute</a:t>
            </a: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With the darkness comes a severe global cooling, for </a:t>
            </a:r>
            <a:r>
              <a:rPr kumimoji="0" lang="en-GB" sz="3600" b="1" i="0" u="sng"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Sun’s light is blocked</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by the dust and reflected off the haze of </a:t>
            </a:r>
            <a:r>
              <a:rPr kumimoji="0" lang="en-GB" sz="3600" b="1" i="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sulfate</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aerosols released when the sea floor was vaporized.”</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Toby Ord,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Precipice: Existential Risk and the Future of Humanity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(New York: Hachette Books, 2020), 67-74.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6617091"/>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76200" y="-73640"/>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Senior Research Fellow at Oxford University’s Future of Humanity Institute</a:t>
            </a: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cold and the dark kills plants across the globe; animals starve or freeze; the hundred-million-year reign of the dinosaurs ends; three-quarters of all species on Earth are annihilated.”</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Toby Ord, </a:t>
            </a:r>
            <a:r>
              <a:rPr kumimoji="0" lang="en-GB"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Precipice: Existential Risk and the Future of Humanity</a:t>
            </a:r>
            <a:r>
              <a:rPr kumimoji="0" lang="en-GB"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(New York: Hachette Books, 2020), 67-74.</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Rounded Rectangle 5">
            <a:extLst>
              <a:ext uri="{FF2B5EF4-FFF2-40B4-BE49-F238E27FC236}">
                <a16:creationId xmlns:a16="http://schemas.microsoft.com/office/drawing/2014/main" id="{2FB33168-1B50-460B-9FA2-35DB06285B00}"/>
              </a:ext>
            </a:extLst>
          </p:cNvPr>
          <p:cNvSpPr/>
          <p:nvPr/>
        </p:nvSpPr>
        <p:spPr>
          <a:xfrm>
            <a:off x="7162800" y="2514600"/>
            <a:ext cx="4876800" cy="2514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rPr>
              <a:t>How likely is this?</a:t>
            </a:r>
          </a:p>
        </p:txBody>
      </p:sp>
    </p:spTree>
    <p:extLst>
      <p:ext uri="{BB962C8B-B14F-4D97-AF65-F5344CB8AC3E}">
        <p14:creationId xmlns:p14="http://schemas.microsoft.com/office/powerpoint/2010/main" val="3993815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21E7D7C-D477-26EB-DD02-ED3985B379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F4BB5A-9162-B3A2-0DA2-3E48D02A521F}"/>
              </a:ext>
            </a:extLst>
          </p:cNvPr>
          <p:cNvSpPr txBox="1"/>
          <p:nvPr/>
        </p:nvSpPr>
        <p:spPr>
          <a:xfrm>
            <a:off x="137984" y="102972"/>
            <a:ext cx="7671487"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Who has nuclear weapons?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United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Russia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China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4. France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5. United Kingdom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6. India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Pakistan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8. Israel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9. North Korea</a:t>
            </a:r>
            <a:endPar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8" name="Rounded Rectangle 9">
            <a:extLst>
              <a:ext uri="{FF2B5EF4-FFF2-40B4-BE49-F238E27FC236}">
                <a16:creationId xmlns:a16="http://schemas.microsoft.com/office/drawing/2014/main" id="{F7F4D167-C1D5-359E-84BF-BC764CDD75E0}"/>
              </a:ext>
            </a:extLst>
          </p:cNvPr>
          <p:cNvSpPr/>
          <p:nvPr/>
        </p:nvSpPr>
        <p:spPr>
          <a:xfrm>
            <a:off x="5791200" y="5715000"/>
            <a:ext cx="3657600" cy="1022667"/>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10. Iran…?</a:t>
            </a:r>
          </a:p>
        </p:txBody>
      </p:sp>
    </p:spTree>
    <p:extLst>
      <p:ext uri="{BB962C8B-B14F-4D97-AF65-F5344CB8AC3E}">
        <p14:creationId xmlns:p14="http://schemas.microsoft.com/office/powerpoint/2010/main" val="300691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E557DCF-2B09-A876-83CA-727C0DBE7364}"/>
            </a:ext>
          </a:extLst>
        </p:cNvPr>
        <p:cNvGrpSpPr/>
        <p:nvPr/>
      </p:nvGrpSpPr>
      <p:grpSpPr>
        <a:xfrm>
          <a:off x="0" y="0"/>
          <a:ext cx="0" cy="0"/>
          <a:chOff x="0" y="0"/>
          <a:chExt cx="0" cy="0"/>
        </a:xfrm>
      </p:grpSpPr>
    </p:spTree>
    <p:extLst>
      <p:ext uri="{BB962C8B-B14F-4D97-AF65-F5344CB8AC3E}">
        <p14:creationId xmlns:p14="http://schemas.microsoft.com/office/powerpoint/2010/main" val="4091224891"/>
      </p:ext>
    </p:extLst>
  </p:cSld>
  <p:clrMapOvr>
    <a:masterClrMapping/>
  </p:clrMapOvr>
  <p:transition spd="slow">
    <p:wipe dir="u"/>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1439BFA-1BCB-D6D0-F1C7-96148CBA38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5C99D-B632-748E-40BC-CF5522622852}"/>
              </a:ext>
            </a:extLst>
          </p:cNvPr>
          <p:cNvSpPr txBox="1"/>
          <p:nvPr/>
        </p:nvSpPr>
        <p:spPr>
          <a:xfrm>
            <a:off x="41475" y="102972"/>
            <a:ext cx="7863016" cy="57554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Nicolas Miller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(Government Professor at Dartmouth)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US isn’t able to enforce non-proliferation of nuclear weapons in other countries. Allies of the US want nuclear weapons in case the US backs out of its security commitments…”</a:t>
            </a:r>
            <a:endParaRPr kumimoji="0" lang="en-US" sz="1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“Iran stands closer to the nuclear weapons threshold than at any time in its history.”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Nicholas Miller, “The Future of Nuclear Proliferation after the War in Ukraine,” Proliferation Papers, No. 67,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IFRI</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April 2024.</a:t>
            </a:r>
          </a:p>
        </p:txBody>
      </p:sp>
    </p:spTree>
    <p:extLst>
      <p:ext uri="{BB962C8B-B14F-4D97-AF65-F5344CB8AC3E}">
        <p14:creationId xmlns:p14="http://schemas.microsoft.com/office/powerpoint/2010/main" val="164170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CFE3E81-C95B-2690-CD79-B5CE3B2729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2F9707-A98E-385C-4557-79415849FEAE}"/>
              </a:ext>
            </a:extLst>
          </p:cNvPr>
          <p:cNvSpPr txBox="1"/>
          <p:nvPr/>
        </p:nvSpPr>
        <p:spPr>
          <a:xfrm>
            <a:off x="137984" y="102972"/>
            <a:ext cx="7671487"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Dr. Ira Helfand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(Co-president of International Physicians for the Prevention of Nuclear War)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 just a small nuclear exchange: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Smoke would rise between 20-50 miles above the Earth.</a:t>
            </a:r>
          </a:p>
          <a:p>
            <a:pPr algn="ctr">
              <a:defRPr/>
            </a:pP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 million tons of soot would enter the atmosphere.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Rain would cease for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One to two</a:t>
            </a:r>
            <a:r>
              <a:rPr kumimoji="0" lang="en-US" sz="36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billion </a:t>
            </a: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would starve to death.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Interview with Dr. Ira </a:t>
            </a:r>
            <a:r>
              <a:rPr kumimoji="0" lang="en-US" sz="20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Helfand</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for the documentary film “The Beginning of the End of Nuclear Weapons,” September 2018.</a:t>
            </a:r>
          </a:p>
        </p:txBody>
      </p:sp>
    </p:spTree>
    <p:extLst>
      <p:ext uri="{BB962C8B-B14F-4D97-AF65-F5344CB8AC3E}">
        <p14:creationId xmlns:p14="http://schemas.microsoft.com/office/powerpoint/2010/main" val="3142852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9AE34EE-353F-6230-17A7-2089F4505F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CC0B4D-9D10-ED25-CC6E-62CAF02FBBA6}"/>
              </a:ext>
            </a:extLst>
          </p:cNvPr>
          <p:cNvSpPr txBox="1"/>
          <p:nvPr/>
        </p:nvSpPr>
        <p:spPr>
          <a:xfrm>
            <a:off x="137984" y="102972"/>
            <a:ext cx="7671487"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Alan Robock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(Professor of environmental sciences at Rutgers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conflict between India and Pakistan, for example, in which 100 nuclear bombs were dropped on cities and industrial areas—only 0.4 percent of the world’s more than 25,000 warheads—would produce enough smoke to cripple global agriculture.”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Alan Robock and Owen Brian Toon, “South Asian Threat? Local Nuclear War = Global Suffering.”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Scientific American</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(2010).</a:t>
            </a:r>
          </a:p>
        </p:txBody>
      </p:sp>
    </p:spTree>
    <p:extLst>
      <p:ext uri="{BB962C8B-B14F-4D97-AF65-F5344CB8AC3E}">
        <p14:creationId xmlns:p14="http://schemas.microsoft.com/office/powerpoint/2010/main" val="13855674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98F769B-C417-37E9-A719-BAF8DFD3D9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B7EE2A-005B-B7FA-1D6A-36EC39D96AB3}"/>
              </a:ext>
            </a:extLst>
          </p:cNvPr>
          <p:cNvSpPr txBox="1"/>
          <p:nvPr/>
        </p:nvSpPr>
        <p:spPr>
          <a:xfrm>
            <a:off x="137984" y="102972"/>
            <a:ext cx="7671487" cy="60631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HEMP Shot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(High-altitude EMP shot)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100 miles into space would destroy any electrical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Food supplies, fuel deliveries, sewage pumps, etc.</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Military experts have “long suggested that U.S. foes like Iran and North Korea have been eyeing an atmospheric nuclear explosion over the United States that could kill electricity to half the 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Paul Bedard, “Feds: EMP Hit on Electric Grid Threatens National Security,”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Washington Examiner</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May 19, 2016.</a:t>
            </a:r>
          </a:p>
        </p:txBody>
      </p:sp>
    </p:spTree>
    <p:extLst>
      <p:ext uri="{BB962C8B-B14F-4D97-AF65-F5344CB8AC3E}">
        <p14:creationId xmlns:p14="http://schemas.microsoft.com/office/powerpoint/2010/main" val="3797754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4C67A23-DB38-89E4-F095-CA45AD57EFD3}"/>
            </a:ext>
          </a:extLst>
        </p:cNvPr>
        <p:cNvGrpSpPr/>
        <p:nvPr/>
      </p:nvGrpSpPr>
      <p:grpSpPr>
        <a:xfrm>
          <a:off x="0" y="0"/>
          <a:ext cx="0" cy="0"/>
          <a:chOff x="0" y="0"/>
          <a:chExt cx="0" cy="0"/>
        </a:xfrm>
      </p:grpSpPr>
    </p:spTree>
    <p:extLst>
      <p:ext uri="{BB962C8B-B14F-4D97-AF65-F5344CB8AC3E}">
        <p14:creationId xmlns:p14="http://schemas.microsoft.com/office/powerpoint/2010/main" val="1957319935"/>
      </p:ext>
    </p:extLst>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F9DA84F-FC34-EC41-C186-E0AB67247D41}"/>
            </a:ext>
          </a:extLst>
        </p:cNvPr>
        <p:cNvGrpSpPr/>
        <p:nvPr/>
      </p:nvGrpSpPr>
      <p:grpSpPr>
        <a:xfrm>
          <a:off x="0" y="0"/>
          <a:ext cx="0" cy="0"/>
          <a:chOff x="0" y="0"/>
          <a:chExt cx="0" cy="0"/>
        </a:xfrm>
      </p:grpSpPr>
    </p:spTree>
    <p:extLst>
      <p:ext uri="{BB962C8B-B14F-4D97-AF65-F5344CB8AC3E}">
        <p14:creationId xmlns:p14="http://schemas.microsoft.com/office/powerpoint/2010/main" val="479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75D15AC-0EC1-312A-EFA2-19FE5D17A115}"/>
            </a:ext>
          </a:extLst>
        </p:cNvPr>
        <p:cNvGrpSpPr/>
        <p:nvPr/>
      </p:nvGrpSpPr>
      <p:grpSpPr>
        <a:xfrm>
          <a:off x="0" y="0"/>
          <a:ext cx="0" cy="0"/>
          <a:chOff x="0" y="0"/>
          <a:chExt cx="0" cy="0"/>
        </a:xfrm>
      </p:grpSpPr>
    </p:spTree>
    <p:extLst>
      <p:ext uri="{BB962C8B-B14F-4D97-AF65-F5344CB8AC3E}">
        <p14:creationId xmlns:p14="http://schemas.microsoft.com/office/powerpoint/2010/main" val="34661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Summary of the Biblical Data</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does John describe?</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Different kinds of massive, burning objects falling to the Earth.</a:t>
            </a:r>
          </a:p>
          <a:p>
            <a:pPr marL="688975"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8:7-11</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result?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land is burned, the sea is poisoned, and the sky is darkened.</a:t>
            </a:r>
          </a:p>
          <a:p>
            <a:pPr marL="688975"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8:12</a:t>
            </a:r>
          </a:p>
        </p:txBody>
      </p:sp>
      <p:sp>
        <p:nvSpPr>
          <p:cNvPr id="5" name="Rounded Rectangle 5">
            <a:extLst>
              <a:ext uri="{FF2B5EF4-FFF2-40B4-BE49-F238E27FC236}">
                <a16:creationId xmlns:a16="http://schemas.microsoft.com/office/drawing/2014/main" id="{A919FD6B-9FEA-4256-8A31-8B7810258D5D}"/>
              </a:ext>
            </a:extLst>
          </p:cNvPr>
          <p:cNvSpPr/>
          <p:nvPr/>
        </p:nvSpPr>
        <p:spPr>
          <a:xfrm>
            <a:off x="3276600" y="4267200"/>
            <a:ext cx="8382000" cy="184470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rPr>
              <a:t>Is this plausible?</a:t>
            </a:r>
          </a:p>
        </p:txBody>
      </p:sp>
    </p:spTree>
    <p:extLst>
      <p:ext uri="{BB962C8B-B14F-4D97-AF65-F5344CB8AC3E}">
        <p14:creationId xmlns:p14="http://schemas.microsoft.com/office/powerpoint/2010/main" val="906857782"/>
      </p:ext>
    </p:extLst>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FF99-3963-74BA-10F3-416152E589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32AEF2-D57D-498D-AA35-02E107C2F3C9}"/>
              </a:ext>
            </a:extLst>
          </p:cNvPr>
          <p:cNvSpPr txBox="1"/>
          <p:nvPr/>
        </p:nvSpPr>
        <p:spPr>
          <a:xfrm>
            <a:off x="73083" y="35551"/>
            <a:ext cx="12066781"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Summary of the Biblical Data</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does John describe?</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Different kinds of massive, burning objects falling to the Earth.</a:t>
            </a:r>
          </a:p>
          <a:p>
            <a:pPr marL="688975"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8:7-11</a:t>
            </a: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7F2F2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What is the result?</a:t>
            </a:r>
          </a:p>
          <a:p>
            <a:pPr marL="46355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 land is burned, the sea is poisoned, and the sky is darkened.</a:t>
            </a:r>
          </a:p>
          <a:p>
            <a:pPr marL="688975"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31E1D"/>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Revelation 8:12</a:t>
            </a:r>
          </a:p>
        </p:txBody>
      </p:sp>
      <p:sp>
        <p:nvSpPr>
          <p:cNvPr id="5" name="Rounded Rectangle 5">
            <a:extLst>
              <a:ext uri="{FF2B5EF4-FFF2-40B4-BE49-F238E27FC236}">
                <a16:creationId xmlns:a16="http://schemas.microsoft.com/office/drawing/2014/main" id="{A919FD6B-9FEA-4256-8A31-8B7810258D5D}"/>
              </a:ext>
            </a:extLst>
          </p:cNvPr>
          <p:cNvSpPr/>
          <p:nvPr/>
        </p:nvSpPr>
        <p:spPr>
          <a:xfrm>
            <a:off x="3276600" y="4267200"/>
            <a:ext cx="8382000" cy="184470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itchFamily="18" charset="0"/>
              </a:rPr>
              <a:t>Very plausible!</a:t>
            </a:r>
          </a:p>
        </p:txBody>
      </p:sp>
    </p:spTree>
    <p:extLst>
      <p:ext uri="{BB962C8B-B14F-4D97-AF65-F5344CB8AC3E}">
        <p14:creationId xmlns:p14="http://schemas.microsoft.com/office/powerpoint/2010/main" val="275213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524000"/>
            <a:ext cx="12022680" cy="5078313"/>
          </a:xfrm>
          <a:prstGeom prst="rect">
            <a:avLst/>
          </a:prstGeom>
        </p:spPr>
        <p:txBody>
          <a:bodyPr wrap="square">
            <a:spAutoFit/>
          </a:bodyPr>
          <a:lstStyle/>
          <a:p>
            <a:pPr marL="685800" lvl="0" indent="-685800">
              <a:buFont typeface="Wingdings" panose="05000000000000000000" pitchFamily="2" charset="2"/>
              <a:buChar char="ü"/>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this period in history, God will hand humanity over to do what we want.</a:t>
            </a:r>
          </a:p>
          <a:p>
            <a:pPr marL="685800" lvl="0" indent="-685800">
              <a:buFont typeface="Wingdings" panose="05000000000000000000" pitchFamily="2" charset="2"/>
              <a:buChar char="ü"/>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a vivid and all too realistic depiction of humanity apart from God.</a:t>
            </a:r>
          </a:p>
          <a:p>
            <a:pPr marL="685800" lvl="0" indent="-685800">
              <a:buFont typeface="Wingdings" panose="05000000000000000000" pitchFamily="2" charset="2"/>
              <a:buChar char="ü"/>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warning to turn to God, rather than continue down our own path.</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0BC0E2-F289-DEA0-530D-B79FE4D258BF}"/>
            </a:ext>
          </a:extLst>
        </p:cNvPr>
        <p:cNvGrpSpPr/>
        <p:nvPr/>
      </p:nvGrpSpPr>
      <p:grpSpPr>
        <a:xfrm>
          <a:off x="0" y="0"/>
          <a:ext cx="0" cy="0"/>
          <a:chOff x="0" y="0"/>
          <a:chExt cx="0" cy="0"/>
        </a:xfrm>
      </p:grpSpPr>
    </p:spTree>
    <p:extLst>
      <p:ext uri="{BB962C8B-B14F-4D97-AF65-F5344CB8AC3E}">
        <p14:creationId xmlns:p14="http://schemas.microsoft.com/office/powerpoint/2010/main" val="1703807401"/>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524000"/>
            <a:ext cx="12022680" cy="5078313"/>
          </a:xfrm>
          <a:prstGeom prst="rect">
            <a:avLst/>
          </a:prstGeom>
        </p:spPr>
        <p:txBody>
          <a:bodyPr wrap="square">
            <a:spAutoFit/>
          </a:bodyPr>
          <a:lstStyle/>
          <a:p>
            <a:pPr marL="685800" lvl="0" indent="-685800">
              <a:buFont typeface="Wingdings" panose="05000000000000000000" pitchFamily="2" charset="2"/>
              <a:buChar char="ü"/>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this period in history, God will hand humanity over to do what we want.</a:t>
            </a:r>
          </a:p>
          <a:p>
            <a:pPr marL="685800" lvl="0" indent="-685800">
              <a:buFont typeface="Wingdings" panose="05000000000000000000" pitchFamily="2" charset="2"/>
              <a:buChar char="ü"/>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a vivid and all too realistic depiction of humanity apart from God.</a:t>
            </a:r>
          </a:p>
          <a:p>
            <a:pPr marL="685800" lvl="0" indent="-685800">
              <a:buFont typeface="Wingdings" panose="05000000000000000000" pitchFamily="2" charset="2"/>
              <a:buChar char="ü"/>
              <a:defRPr/>
            </a:pPr>
            <a:r>
              <a:rPr lang="en-GB"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 warning to turn to God, rather than continue down our own path.</a:t>
            </a:r>
          </a:p>
        </p:txBody>
      </p:sp>
      <p:sp>
        <p:nvSpPr>
          <p:cNvPr id="3" name="Rounded Rectangle 5">
            <a:extLst>
              <a:ext uri="{FF2B5EF4-FFF2-40B4-BE49-F238E27FC236}">
                <a16:creationId xmlns:a16="http://schemas.microsoft.com/office/drawing/2014/main" id="{7EE96B37-5C73-4898-8119-A7334B2B22EF}"/>
              </a:ext>
            </a:extLst>
          </p:cNvPr>
          <p:cNvSpPr/>
          <p:nvPr/>
        </p:nvSpPr>
        <p:spPr>
          <a:xfrm>
            <a:off x="3657600" y="1600200"/>
            <a:ext cx="8305800" cy="3276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(John 6:37) Jesus</a:t>
            </a:r>
            <a:r>
              <a:rPr kumimoji="0" lang="en-US" sz="6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 said,</a:t>
            </a:r>
          </a:p>
          <a:p>
            <a:pPr lvl="0" algn="ctr">
              <a:defRPr/>
            </a:pPr>
            <a:r>
              <a:rPr kumimoji="0" lang="en-US" sz="6000" b="1" i="0" u="none" strike="noStrike" kern="1200" cap="none" spc="-150" normalizeH="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itchFamily="18" charset="0"/>
              </a:rPr>
              <a:t>“</a:t>
            </a:r>
            <a:r>
              <a:rPr lang="en-GB" sz="6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Whoever comes to me I will never drive away.”</a:t>
            </a:r>
          </a:p>
        </p:txBody>
      </p:sp>
    </p:spTree>
    <p:extLst>
      <p:ext uri="{BB962C8B-B14F-4D97-AF65-F5344CB8AC3E}">
        <p14:creationId xmlns:p14="http://schemas.microsoft.com/office/powerpoint/2010/main" val="23365181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19637-C4A5-4175-B405-E48653DFE2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457200"/>
            <a:ext cx="6095365" cy="5867400"/>
          </a:xfrm>
          <a:prstGeom prst="rect">
            <a:avLst/>
          </a:prstGeom>
        </p:spPr>
      </p:pic>
    </p:spTree>
    <p:extLst>
      <p:ext uri="{BB962C8B-B14F-4D97-AF65-F5344CB8AC3E}">
        <p14:creationId xmlns:p14="http://schemas.microsoft.com/office/powerpoint/2010/main" val="40099704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3E7EDD6-4B6A-303E-2801-51DE807CC42A}"/>
            </a:ext>
          </a:extLst>
        </p:cNvPr>
        <p:cNvGrpSpPr/>
        <p:nvPr/>
      </p:nvGrpSpPr>
      <p:grpSpPr>
        <a:xfrm>
          <a:off x="0" y="0"/>
          <a:ext cx="0" cy="0"/>
          <a:chOff x="0" y="0"/>
          <a:chExt cx="0" cy="0"/>
        </a:xfrm>
      </p:grpSpPr>
    </p:spTree>
    <p:extLst>
      <p:ext uri="{BB962C8B-B14F-4D97-AF65-F5344CB8AC3E}">
        <p14:creationId xmlns:p14="http://schemas.microsoft.com/office/powerpoint/2010/main" val="147324791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6FD82C8-D97D-93C7-B417-343C5946BFF4}"/>
            </a:ext>
          </a:extLst>
        </p:cNvPr>
        <p:cNvGrpSpPr/>
        <p:nvPr/>
      </p:nvGrpSpPr>
      <p:grpSpPr>
        <a:xfrm>
          <a:off x="0" y="0"/>
          <a:ext cx="0" cy="0"/>
          <a:chOff x="0" y="0"/>
          <a:chExt cx="0" cy="0"/>
        </a:xfrm>
      </p:grpSpPr>
    </p:spTree>
    <p:extLst>
      <p:ext uri="{BB962C8B-B14F-4D97-AF65-F5344CB8AC3E}">
        <p14:creationId xmlns:p14="http://schemas.microsoft.com/office/powerpoint/2010/main" val="115017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3673</Words>
  <Application>Microsoft Office PowerPoint</Application>
  <PresentationFormat>Widescreen</PresentationFormat>
  <Paragraphs>322</Paragraphs>
  <Slides>71</Slides>
  <Notes>71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71</vt:i4>
      </vt:variant>
    </vt:vector>
  </HeadingPairs>
  <TitlesOfParts>
    <vt:vector size="80" baseType="lpstr">
      <vt:lpstr>Arial</vt:lpstr>
      <vt:lpstr>Calibri</vt:lpstr>
      <vt:lpstr>Calibri Light</vt:lpstr>
      <vt:lpstr>High Tower Text</vt:lpstr>
      <vt:lpstr>Lao UI</vt:lpstr>
      <vt:lpstr>Times New Roman</vt:lpstr>
      <vt:lpstr>Wingdings</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2024-12-09T15:38:29Z</dcterms:created>
  <dcterms:modified xsi:type="dcterms:W3CDTF">2024-12-09T15:38:37Z</dcterms:modified>
</cp:coreProperties>
</file>