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28"/>
  </p:notesMasterIdLst>
  <p:sldIdLst>
    <p:sldId id="6226" r:id="rId2"/>
    <p:sldId id="6371" r:id="rId3"/>
    <p:sldId id="6445" r:id="rId4"/>
    <p:sldId id="6414" r:id="rId5"/>
    <p:sldId id="6463" r:id="rId6"/>
    <p:sldId id="6466" r:id="rId7"/>
    <p:sldId id="6446" r:id="rId8"/>
    <p:sldId id="6467" r:id="rId9"/>
    <p:sldId id="6449" r:id="rId10"/>
    <p:sldId id="6450" r:id="rId11"/>
    <p:sldId id="6451" r:id="rId12"/>
    <p:sldId id="6452" r:id="rId13"/>
    <p:sldId id="6464" r:id="rId14"/>
    <p:sldId id="6465" r:id="rId15"/>
    <p:sldId id="6453" r:id="rId16"/>
    <p:sldId id="6454" r:id="rId17"/>
    <p:sldId id="6455" r:id="rId18"/>
    <p:sldId id="6461" r:id="rId19"/>
    <p:sldId id="6462" r:id="rId20"/>
    <p:sldId id="6457" r:id="rId21"/>
    <p:sldId id="6458" r:id="rId22"/>
    <p:sldId id="6459" r:id="rId23"/>
    <p:sldId id="6442" r:id="rId24"/>
    <p:sldId id="6468" r:id="rId25"/>
    <p:sldId id="6460" r:id="rId26"/>
    <p:sldId id="6447"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060"/>
    <a:srgbClr val="004C22"/>
    <a:srgbClr val="6C2008"/>
    <a:srgbClr val="A7320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F95FAF-8172-4493-BA33-FE0D446A6798}" v="1108" dt="2024-06-13T22:21:34.8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35" autoAdjust="0"/>
    <p:restoredTop sz="89165" autoAdjust="0"/>
  </p:normalViewPr>
  <p:slideViewPr>
    <p:cSldViewPr snapToGrid="0">
      <p:cViewPr varScale="1">
        <p:scale>
          <a:sx n="63" d="100"/>
          <a:sy n="63" d="100"/>
        </p:scale>
        <p:origin x="56" y="208"/>
      </p:cViewPr>
      <p:guideLst/>
    </p:cSldViewPr>
  </p:slideViewPr>
  <p:notesTextViewPr>
    <p:cViewPr>
      <p:scale>
        <a:sx n="1" d="1"/>
        <a:sy n="1" d="1"/>
      </p:scale>
      <p:origin x="0" y="0"/>
    </p:cViewPr>
  </p:notesTextViewPr>
  <p:notesViewPr>
    <p:cSldViewPr snapToGrid="0">
      <p:cViewPr varScale="1">
        <p:scale>
          <a:sx n="70" d="100"/>
          <a:sy n="70" d="100"/>
        </p:scale>
        <p:origin x="3240"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0A0213-B28A-4CB2-812D-990230FA6FF3}" type="datetimeFigureOut">
              <a:rPr lang="en-US" smtClean="0"/>
              <a:t>6/18/2024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C80140-4816-450C-AE2B-F5C59B1DC9D0}" type="slidenum">
              <a:rPr lang="en-US" smtClean="0"/>
              <a:t>‹#›</a:t>
            </a:fld>
            <a:endParaRPr lang="en-US"/>
          </a:p>
        </p:txBody>
      </p:sp>
    </p:spTree>
    <p:extLst>
      <p:ext uri="{BB962C8B-B14F-4D97-AF65-F5344CB8AC3E}">
        <p14:creationId xmlns:p14="http://schemas.microsoft.com/office/powerpoint/2010/main" val="3047784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56F864E-3332-406C-9257-B538C0213791}"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991704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4349519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6430923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6585987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1530164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40974071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1710718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0458358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8968611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0882260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484813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0624897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21</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0847722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73846578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51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56F864E-3332-406C-9257-B538C0213791}"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9713421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20562207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19303860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584938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572381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6437031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8808739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b="0" dirty="0"/>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4EF7E24-54CF-447B-B928-ACF47B519AAB}" type="slidenum">
              <a:rPr kumimoji="0" lang="en-US" altLang="en-US" sz="1200" b="0" i="0" u="none" strike="noStrike" kern="1200" cap="none" spc="0" normalizeH="0" baseline="0" noProof="0" smtClean="0">
                <a:ln>
                  <a:noFill/>
                </a:ln>
                <a:solidFill>
                  <a:prstClr val="black"/>
                </a:solidFill>
                <a:effectLst/>
                <a:uLnTx/>
                <a:uFillTx/>
                <a:latin typeface="Calibri" panose="020F0502020204030204" pitchFamily="34" charset="0"/>
                <a:ea typeface="+mn-ea"/>
                <a:cs typeface="Arial"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Arial" panose="020B0604020202020204" pitchFamily="34" charset="0"/>
            </a:endParaRPr>
          </a:p>
        </p:txBody>
      </p:sp>
    </p:spTree>
    <p:extLst>
      <p:ext uri="{BB962C8B-B14F-4D97-AF65-F5344CB8AC3E}">
        <p14:creationId xmlns:p14="http://schemas.microsoft.com/office/powerpoint/2010/main" val="3654364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C3BD256C-FC3C-4D68-A0FE-27C1396AD01D}" type="datetimeFigureOut">
              <a:rPr lang="en-US"/>
              <a:pPr>
                <a:defRPr/>
              </a:pPr>
              <a:t>6/18/2024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7F981A1-4845-4BB8-9D43-F6882A9DA1E3}" type="slidenum">
              <a:rPr lang="en-US" altLang="en-US"/>
              <a:pPr>
                <a:defRPr/>
              </a:pPr>
              <a:t>‹#›</a:t>
            </a:fld>
            <a:endParaRPr lang="en-US" altLang="en-US"/>
          </a:p>
        </p:txBody>
      </p:sp>
    </p:spTree>
    <p:extLst>
      <p:ext uri="{BB962C8B-B14F-4D97-AF65-F5344CB8AC3E}">
        <p14:creationId xmlns:p14="http://schemas.microsoft.com/office/powerpoint/2010/main" val="578038813"/>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B930AB7-94FF-4A12-87B6-12BF6B060502}" type="datetimeFigureOut">
              <a:rPr lang="en-US"/>
              <a:pPr>
                <a:defRPr/>
              </a:pPr>
              <a:t>6/18/2024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3675A1C-5711-4518-9FD1-0737E439512F}" type="slidenum">
              <a:rPr lang="en-US" altLang="en-US"/>
              <a:pPr>
                <a:defRPr/>
              </a:pPr>
              <a:t>‹#›</a:t>
            </a:fld>
            <a:endParaRPr lang="en-US" altLang="en-US"/>
          </a:p>
        </p:txBody>
      </p:sp>
    </p:spTree>
    <p:extLst>
      <p:ext uri="{BB962C8B-B14F-4D97-AF65-F5344CB8AC3E}">
        <p14:creationId xmlns:p14="http://schemas.microsoft.com/office/powerpoint/2010/main" val="427855537"/>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9C0892F-64E3-4E4D-A779-4AC117A7042A}" type="datetimeFigureOut">
              <a:rPr lang="en-US"/>
              <a:pPr>
                <a:defRPr/>
              </a:pPr>
              <a:t>6/18/2024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CB55791-5D71-41CA-ADEF-30150793F3DB}" type="slidenum">
              <a:rPr lang="en-US" altLang="en-US"/>
              <a:pPr>
                <a:defRPr/>
              </a:pPr>
              <a:t>‹#›</a:t>
            </a:fld>
            <a:endParaRPr lang="en-US" altLang="en-US"/>
          </a:p>
        </p:txBody>
      </p:sp>
    </p:spTree>
    <p:extLst>
      <p:ext uri="{BB962C8B-B14F-4D97-AF65-F5344CB8AC3E}">
        <p14:creationId xmlns:p14="http://schemas.microsoft.com/office/powerpoint/2010/main" val="4015958070"/>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sz="7800" b="1">
                <a:latin typeface="Perpetua" panose="02020502060401020303" pitchFamily="18"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sz="3800">
                <a:latin typeface="Perpetua" panose="02020502060401020303" pitchFamily="18" charset="0"/>
              </a:defRPr>
            </a:lvl1pPr>
            <a:lvl2pPr>
              <a:defRPr sz="3800">
                <a:latin typeface="Perpetua" panose="02020502060401020303" pitchFamily="18" charset="0"/>
              </a:defRPr>
            </a:lvl2pPr>
            <a:lvl3pPr>
              <a:defRPr sz="3500">
                <a:latin typeface="Perpetua" panose="02020502060401020303" pitchFamily="18" charset="0"/>
              </a:defRPr>
            </a:lvl3pPr>
            <a:lvl4pPr>
              <a:defRPr>
                <a:latin typeface="Perpetua" panose="02020502060401020303" pitchFamily="18" charset="0"/>
              </a:defRPr>
            </a:lvl4pPr>
            <a:lvl5pPr>
              <a:defRPr>
                <a:latin typeface="Perpetua" panose="02020502060401020303"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fld id="{1CD21051-A16A-427C-8899-C35613957D83}" type="datetimeFigureOut">
              <a:rPr lang="en-US"/>
              <a:pPr>
                <a:defRPr/>
              </a:pPr>
              <a:t>6/18/2024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5BBD3AF-902B-469E-A6D9-B77733F4B5E1}" type="slidenum">
              <a:rPr lang="en-US" altLang="en-US"/>
              <a:pPr>
                <a:defRPr/>
              </a:pPr>
              <a:t>‹#›</a:t>
            </a:fld>
            <a:endParaRPr lang="en-US" altLang="en-US"/>
          </a:p>
        </p:txBody>
      </p:sp>
    </p:spTree>
    <p:extLst>
      <p:ext uri="{BB962C8B-B14F-4D97-AF65-F5344CB8AC3E}">
        <p14:creationId xmlns:p14="http://schemas.microsoft.com/office/powerpoint/2010/main" val="376465615"/>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A59A3BB-9766-4096-8FE5-15E95B6C98DB}" type="datetimeFigureOut">
              <a:rPr lang="en-US"/>
              <a:pPr>
                <a:defRPr/>
              </a:pPr>
              <a:t>6/18/2024</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DF3F273-6B82-4A41-B97F-88FABCE2BC35}" type="slidenum">
              <a:rPr lang="en-US" altLang="en-US"/>
              <a:pPr>
                <a:defRPr/>
              </a:pPr>
              <a:t>‹#›</a:t>
            </a:fld>
            <a:endParaRPr lang="en-US" altLang="en-US"/>
          </a:p>
        </p:txBody>
      </p:sp>
    </p:spTree>
    <p:extLst>
      <p:ext uri="{BB962C8B-B14F-4D97-AF65-F5344CB8AC3E}">
        <p14:creationId xmlns:p14="http://schemas.microsoft.com/office/powerpoint/2010/main" val="4184698951"/>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088D21A2-18DF-4662-B9EF-CDBC5477518B}" type="datetimeFigureOut">
              <a:rPr lang="en-US"/>
              <a:pPr>
                <a:defRPr/>
              </a:pPr>
              <a:t>6/18/2024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DA25FB5-0516-4E4D-B2B5-A7F094E378BF}" type="slidenum">
              <a:rPr lang="en-US" altLang="en-US"/>
              <a:pPr>
                <a:defRPr/>
              </a:pPr>
              <a:t>‹#›</a:t>
            </a:fld>
            <a:endParaRPr lang="en-US" altLang="en-US"/>
          </a:p>
        </p:txBody>
      </p:sp>
    </p:spTree>
    <p:extLst>
      <p:ext uri="{BB962C8B-B14F-4D97-AF65-F5344CB8AC3E}">
        <p14:creationId xmlns:p14="http://schemas.microsoft.com/office/powerpoint/2010/main" val="107313706"/>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7DDB6D34-BA4E-4F32-A7BA-3F0CFF91848E}" type="datetimeFigureOut">
              <a:rPr lang="en-US"/>
              <a:pPr>
                <a:defRPr/>
              </a:pPr>
              <a:t>6/18/2024</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F390A413-04E4-435A-9179-602D01E89ADE}" type="slidenum">
              <a:rPr lang="en-US" altLang="en-US"/>
              <a:pPr>
                <a:defRPr/>
              </a:pPr>
              <a:t>‹#›</a:t>
            </a:fld>
            <a:endParaRPr lang="en-US" altLang="en-US"/>
          </a:p>
        </p:txBody>
      </p:sp>
    </p:spTree>
    <p:extLst>
      <p:ext uri="{BB962C8B-B14F-4D97-AF65-F5344CB8AC3E}">
        <p14:creationId xmlns:p14="http://schemas.microsoft.com/office/powerpoint/2010/main" val="3011214134"/>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A541B3BF-C193-4091-8F7F-50CA82A7AE6A}" type="datetimeFigureOut">
              <a:rPr lang="en-US"/>
              <a:pPr>
                <a:defRPr/>
              </a:pPr>
              <a:t>6/18/2024</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5E46C55-15AA-40E2-96B8-644A4561C123}" type="slidenum">
              <a:rPr lang="en-US" altLang="en-US"/>
              <a:pPr>
                <a:defRPr/>
              </a:pPr>
              <a:t>‹#›</a:t>
            </a:fld>
            <a:endParaRPr lang="en-US" altLang="en-US"/>
          </a:p>
        </p:txBody>
      </p:sp>
    </p:spTree>
    <p:extLst>
      <p:ext uri="{BB962C8B-B14F-4D97-AF65-F5344CB8AC3E}">
        <p14:creationId xmlns:p14="http://schemas.microsoft.com/office/powerpoint/2010/main" val="2398546813"/>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19C2AF3-96BB-4DF7-BEED-8CA7EB7663EB}" type="datetimeFigureOut">
              <a:rPr lang="en-US"/>
              <a:pPr>
                <a:defRPr/>
              </a:pPr>
              <a:t>6/18/2024</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94B0B05-6BB4-4AE0-BE15-7EF11E40A173}" type="slidenum">
              <a:rPr lang="en-US" altLang="en-US"/>
              <a:pPr>
                <a:defRPr/>
              </a:pPr>
              <a:t>‹#›</a:t>
            </a:fld>
            <a:endParaRPr lang="en-US" altLang="en-US"/>
          </a:p>
        </p:txBody>
      </p:sp>
    </p:spTree>
    <p:extLst>
      <p:ext uri="{BB962C8B-B14F-4D97-AF65-F5344CB8AC3E}">
        <p14:creationId xmlns:p14="http://schemas.microsoft.com/office/powerpoint/2010/main" val="3607625830"/>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4EA64FA-08FF-4583-881C-E434C3AA3999}" type="datetimeFigureOut">
              <a:rPr lang="en-US"/>
              <a:pPr>
                <a:defRPr/>
              </a:pPr>
              <a:t>6/18/2024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84C1C39-2802-4575-9D6E-ECDBD10DC4E6}" type="slidenum">
              <a:rPr lang="en-US" altLang="en-US"/>
              <a:pPr>
                <a:defRPr/>
              </a:pPr>
              <a:t>‹#›</a:t>
            </a:fld>
            <a:endParaRPr lang="en-US" altLang="en-US"/>
          </a:p>
        </p:txBody>
      </p:sp>
    </p:spTree>
    <p:extLst>
      <p:ext uri="{BB962C8B-B14F-4D97-AF65-F5344CB8AC3E}">
        <p14:creationId xmlns:p14="http://schemas.microsoft.com/office/powerpoint/2010/main" val="1248024354"/>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6FDA91D-8149-4669-B53C-738122626FB4}" type="datetimeFigureOut">
              <a:rPr lang="en-US"/>
              <a:pPr>
                <a:defRPr/>
              </a:pPr>
              <a:t>6/18/2024</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1798DB6-7A1E-4948-9F4F-7C73CA98C041}" type="slidenum">
              <a:rPr lang="en-US" altLang="en-US"/>
              <a:pPr>
                <a:defRPr/>
              </a:pPr>
              <a:t>‹#›</a:t>
            </a:fld>
            <a:endParaRPr lang="en-US" altLang="en-US"/>
          </a:p>
        </p:txBody>
      </p:sp>
    </p:spTree>
    <p:extLst>
      <p:ext uri="{BB962C8B-B14F-4D97-AF65-F5344CB8AC3E}">
        <p14:creationId xmlns:p14="http://schemas.microsoft.com/office/powerpoint/2010/main" val="127592388"/>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304EC063-737A-4011-A470-CDA529CC06EA}" type="datetimeFigureOut">
              <a:rPr lang="en-US"/>
              <a:pPr>
                <a:defRPr/>
              </a:pPr>
              <a:t>6/18/2024</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FFFFFF"/>
                </a:solidFill>
                <a:latin typeface="Calibri" panose="020F0502020204030204" pitchFamily="34" charset="0"/>
              </a:defRPr>
            </a:lvl1pPr>
          </a:lstStyle>
          <a:p>
            <a:pPr>
              <a:defRPr/>
            </a:pPr>
            <a:fld id="{2325029F-3199-43D2-869F-5577BEC1BC0C}" type="slidenum">
              <a:rPr lang="en-US" altLang="en-US"/>
              <a:pPr>
                <a:defRPr/>
              </a:pPr>
              <a:t>‹#›</a:t>
            </a:fld>
            <a:endParaRPr lang="en-US" altLang="en-US"/>
          </a:p>
        </p:txBody>
      </p:sp>
    </p:spTree>
    <p:extLst>
      <p:ext uri="{BB962C8B-B14F-4D97-AF65-F5344CB8AC3E}">
        <p14:creationId xmlns:p14="http://schemas.microsoft.com/office/powerpoint/2010/main" val="219786076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wipe dir="r"/>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751840" y="304800"/>
            <a:ext cx="10749280" cy="4419600"/>
          </a:xfrm>
        </p:spPr>
        <p:txBody>
          <a:bodyPr/>
          <a:lstStyle/>
          <a:p>
            <a:pPr eaLnBrk="1" hangingPunct="1"/>
            <a:r>
              <a:rPr lang="en-US" altLang="en-US" sz="19900" dirty="0">
                <a:latin typeface="Haettenschweiler" panose="020B0706040902060204" pitchFamily="34" charset="0"/>
              </a:rPr>
              <a:t>JOHN 12</a:t>
            </a:r>
            <a:endParaRPr lang="en-US" altLang="en-US" sz="8800" dirty="0">
              <a:latin typeface="Haettenschweiler" panose="020B0706040902060204" pitchFamily="34" charset="0"/>
            </a:endParaRPr>
          </a:p>
        </p:txBody>
      </p:sp>
      <p:sp>
        <p:nvSpPr>
          <p:cNvPr id="2" name="TextBox 1">
            <a:extLst>
              <a:ext uri="{FF2B5EF4-FFF2-40B4-BE49-F238E27FC236}">
                <a16:creationId xmlns:a16="http://schemas.microsoft.com/office/drawing/2014/main" id="{38880140-7AEB-80C9-15F1-E354BAACEB8E}"/>
              </a:ext>
            </a:extLst>
          </p:cNvPr>
          <p:cNvSpPr txBox="1">
            <a:spLocks noChangeArrowheads="1"/>
          </p:cNvSpPr>
          <p:nvPr/>
        </p:nvSpPr>
        <p:spPr bwMode="auto">
          <a:xfrm>
            <a:off x="2209800" y="4062680"/>
            <a:ext cx="77724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US" altLang="en-US" sz="8000" dirty="0">
                <a:solidFill>
                  <a:prstClr val="white"/>
                </a:solidFill>
                <a:latin typeface="Haettenschweiler" panose="020B0706040902060204" pitchFamily="34" charset="0"/>
                <a:cs typeface="AngsanaUPC" panose="020B0502040204020203" pitchFamily="18" charset="-34"/>
              </a:rPr>
              <a:t>King Messiah Enters Jerusalem</a:t>
            </a:r>
          </a:p>
        </p:txBody>
      </p:sp>
    </p:spTree>
    <p:extLst>
      <p:ext uri="{BB962C8B-B14F-4D97-AF65-F5344CB8AC3E}">
        <p14:creationId xmlns:p14="http://schemas.microsoft.com/office/powerpoint/2010/main" val="4076447911"/>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22</a:t>
            </a:r>
            <a:r>
              <a:rPr lang="en-US" kern="100" dirty="0">
                <a:effectLst/>
                <a:ea typeface="Aptos" panose="020B0004020202020204" pitchFamily="34" charset="0"/>
                <a:cs typeface="Times New Roman" panose="02020603050405020304" pitchFamily="18" charset="0"/>
              </a:rPr>
              <a:t>Philip went to tell Andrew; Andrew and Philip in turn told Jesus. </a:t>
            </a:r>
          </a:p>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23</a:t>
            </a:r>
            <a:r>
              <a:rPr lang="en-US" kern="100" dirty="0">
                <a:effectLst/>
                <a:ea typeface="Aptos" panose="020B0004020202020204" pitchFamily="34" charset="0"/>
                <a:cs typeface="Times New Roman" panose="02020603050405020304" pitchFamily="18" charset="0"/>
              </a:rPr>
              <a:t>Jesus replied, “The hour has come for the Son of Man to be glorified. </a:t>
            </a:r>
          </a:p>
        </p:txBody>
      </p:sp>
      <p:sp>
        <p:nvSpPr>
          <p:cNvPr id="2" name="TextBox 1">
            <a:extLst>
              <a:ext uri="{FF2B5EF4-FFF2-40B4-BE49-F238E27FC236}">
                <a16:creationId xmlns:a16="http://schemas.microsoft.com/office/drawing/2014/main" id="{487BBE0D-FD58-174E-F2E0-3DF88A0D589F}"/>
              </a:ext>
            </a:extLst>
          </p:cNvPr>
          <p:cNvSpPr txBox="1"/>
          <p:nvPr/>
        </p:nvSpPr>
        <p:spPr>
          <a:xfrm>
            <a:off x="2634292" y="3826756"/>
            <a:ext cx="4180576" cy="584775"/>
          </a:xfrm>
          <a:prstGeom prst="rect">
            <a:avLst/>
          </a:prstGeom>
          <a:gradFill>
            <a:gsLst>
              <a:gs pos="0">
                <a:srgbClr val="B27775"/>
              </a:gs>
              <a:gs pos="0">
                <a:schemeClr val="accent2">
                  <a:lumMod val="40000"/>
                  <a:lumOff val="60000"/>
                </a:schemeClr>
              </a:gs>
              <a:gs pos="0">
                <a:schemeClr val="accent2">
                  <a:lumMod val="95000"/>
                  <a:lumOff val="5000"/>
                </a:schemeClr>
              </a:gs>
              <a:gs pos="0">
                <a:schemeClr val="accent2">
                  <a:lumMod val="60000"/>
                </a:schemeClr>
              </a:gs>
            </a:gsLst>
            <a:path path="rect">
              <a:fillToRect l="100000" t="100000"/>
            </a:path>
          </a:gra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200" dirty="0">
                <a:latin typeface="Perpetua" panose="02020502060401020303" pitchFamily="18" charset="0"/>
              </a:rPr>
              <a:t>Jn. 2:4; 7:6, 8, 30; 8:20</a:t>
            </a:r>
            <a:endParaRPr lang="en-US" sz="3200" baseline="30000" dirty="0">
              <a:latin typeface="Perpetua" panose="02020502060401020303" pitchFamily="18" charset="0"/>
            </a:endParaRPr>
          </a:p>
        </p:txBody>
      </p:sp>
    </p:spTree>
    <p:extLst>
      <p:ext uri="{BB962C8B-B14F-4D97-AF65-F5344CB8AC3E}">
        <p14:creationId xmlns:p14="http://schemas.microsoft.com/office/powerpoint/2010/main" val="427375104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24</a:t>
            </a:r>
            <a:r>
              <a:rPr lang="en-US" kern="100" dirty="0">
                <a:effectLst/>
                <a:ea typeface="Aptos" panose="020B0004020202020204" pitchFamily="34" charset="0"/>
                <a:cs typeface="Times New Roman" panose="02020603050405020304" pitchFamily="18" charset="0"/>
              </a:rPr>
              <a:t>Very truly I tell you, unless a kernel of wheat falls to the ground and dies, it remains only a single seed. But if it dies, it produces many seeds. </a:t>
            </a:r>
          </a:p>
        </p:txBody>
      </p:sp>
    </p:spTree>
    <p:extLst>
      <p:ext uri="{BB962C8B-B14F-4D97-AF65-F5344CB8AC3E}">
        <p14:creationId xmlns:p14="http://schemas.microsoft.com/office/powerpoint/2010/main" val="1221187835"/>
      </p:ext>
    </p:extLst>
  </p:cSld>
  <p:clrMapOvr>
    <a:masterClrMapping/>
  </p:clrMapOvr>
  <p:transition>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25</a:t>
            </a:r>
            <a:r>
              <a:rPr lang="en-US" kern="100" dirty="0">
                <a:effectLst/>
                <a:ea typeface="Aptos" panose="020B0004020202020204" pitchFamily="34" charset="0"/>
                <a:cs typeface="Times New Roman" panose="02020603050405020304" pitchFamily="18" charset="0"/>
              </a:rPr>
              <a:t>Anyone who loves their life will lose it, while anyone who hates their life in this world will keep it for eternal life. </a:t>
            </a:r>
          </a:p>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26</a:t>
            </a:r>
            <a:r>
              <a:rPr lang="en-US" kern="100" dirty="0">
                <a:effectLst/>
                <a:ea typeface="Aptos" panose="020B0004020202020204" pitchFamily="34" charset="0"/>
                <a:cs typeface="Times New Roman" panose="02020603050405020304" pitchFamily="18" charset="0"/>
              </a:rPr>
              <a:t>Whoever serves me must follow me; and where I am, my servant will also be. My Father will honor the one who serves me.</a:t>
            </a:r>
          </a:p>
        </p:txBody>
      </p:sp>
      <p:sp>
        <p:nvSpPr>
          <p:cNvPr id="2" name="TextBox 1">
            <a:extLst>
              <a:ext uri="{FF2B5EF4-FFF2-40B4-BE49-F238E27FC236}">
                <a16:creationId xmlns:a16="http://schemas.microsoft.com/office/drawing/2014/main" id="{419D16BC-B376-133D-8B2C-55E5EBEC95D9}"/>
              </a:ext>
            </a:extLst>
          </p:cNvPr>
          <p:cNvSpPr txBox="1"/>
          <p:nvPr/>
        </p:nvSpPr>
        <p:spPr>
          <a:xfrm>
            <a:off x="5612130" y="274638"/>
            <a:ext cx="3989070" cy="1261884"/>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800" dirty="0">
                <a:latin typeface="Perpetua" panose="02020502060401020303" pitchFamily="18" charset="0"/>
              </a:rPr>
              <a:t>Living for something bigger than yourself</a:t>
            </a:r>
          </a:p>
        </p:txBody>
      </p:sp>
    </p:spTree>
    <p:extLst>
      <p:ext uri="{BB962C8B-B14F-4D97-AF65-F5344CB8AC3E}">
        <p14:creationId xmlns:p14="http://schemas.microsoft.com/office/powerpoint/2010/main" val="3880901874"/>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1B1DEB1-5F59-9B87-9EE4-D6391F0196EA}"/>
              </a:ext>
            </a:extLst>
          </p:cNvPr>
          <p:cNvSpPr txBox="1"/>
          <p:nvPr/>
        </p:nvSpPr>
        <p:spPr>
          <a:xfrm>
            <a:off x="600590" y="4017257"/>
            <a:ext cx="10524227" cy="1938992"/>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6000" dirty="0">
                <a:latin typeface="Perpetua" panose="02020502060401020303" pitchFamily="18" charset="0"/>
              </a:rPr>
              <a:t>“You have to be prepared to die before you can begin to live.”</a:t>
            </a:r>
          </a:p>
        </p:txBody>
      </p:sp>
    </p:spTree>
    <p:extLst>
      <p:ext uri="{BB962C8B-B14F-4D97-AF65-F5344CB8AC3E}">
        <p14:creationId xmlns:p14="http://schemas.microsoft.com/office/powerpoint/2010/main" val="209813991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25</a:t>
            </a:r>
            <a:r>
              <a:rPr lang="en-US" kern="100" dirty="0">
                <a:effectLst/>
                <a:ea typeface="Aptos" panose="020B0004020202020204" pitchFamily="34" charset="0"/>
                <a:cs typeface="Times New Roman" panose="02020603050405020304" pitchFamily="18" charset="0"/>
              </a:rPr>
              <a:t>Anyone who loves their life will lose it, while anyone who hates their life in this world will keep it for eternal life. </a:t>
            </a:r>
          </a:p>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26</a:t>
            </a:r>
            <a:r>
              <a:rPr lang="en-US" kern="100" dirty="0">
                <a:effectLst/>
                <a:ea typeface="Aptos" panose="020B0004020202020204" pitchFamily="34" charset="0"/>
                <a:cs typeface="Times New Roman" panose="02020603050405020304" pitchFamily="18" charset="0"/>
              </a:rPr>
              <a:t>Whoever serves me must follow me; and where I am, my servant will also be. My Father will honor the one who serves me.</a:t>
            </a:r>
          </a:p>
        </p:txBody>
      </p:sp>
      <p:sp>
        <p:nvSpPr>
          <p:cNvPr id="2" name="TextBox 1">
            <a:extLst>
              <a:ext uri="{FF2B5EF4-FFF2-40B4-BE49-F238E27FC236}">
                <a16:creationId xmlns:a16="http://schemas.microsoft.com/office/drawing/2014/main" id="{419D16BC-B376-133D-8B2C-55E5EBEC95D9}"/>
              </a:ext>
            </a:extLst>
          </p:cNvPr>
          <p:cNvSpPr txBox="1"/>
          <p:nvPr/>
        </p:nvSpPr>
        <p:spPr>
          <a:xfrm>
            <a:off x="5612130" y="274638"/>
            <a:ext cx="3989070" cy="1261884"/>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800" dirty="0">
                <a:latin typeface="Perpetua" panose="02020502060401020303" pitchFamily="18" charset="0"/>
              </a:rPr>
              <a:t>Living for something bigger than yourself</a:t>
            </a:r>
          </a:p>
        </p:txBody>
      </p:sp>
    </p:spTree>
    <p:extLst>
      <p:ext uri="{BB962C8B-B14F-4D97-AF65-F5344CB8AC3E}">
        <p14:creationId xmlns:p14="http://schemas.microsoft.com/office/powerpoint/2010/main" val="3606209254"/>
      </p:ext>
    </p:extLst>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27</a:t>
            </a:r>
            <a:r>
              <a:rPr lang="en-US" kern="100" dirty="0">
                <a:effectLst/>
                <a:ea typeface="Aptos" panose="020B0004020202020204" pitchFamily="34" charset="0"/>
                <a:cs typeface="Times New Roman" panose="02020603050405020304" pitchFamily="18" charset="0"/>
              </a:rPr>
              <a:t>Now my soul is troubled, and what shall I say? </a:t>
            </a:r>
          </a:p>
          <a:p>
            <a:pPr marL="0" marR="0" indent="0">
              <a:lnSpc>
                <a:spcPct val="107000"/>
              </a:lnSpc>
              <a:spcBef>
                <a:spcPts val="0"/>
              </a:spcBef>
              <a:spcAft>
                <a:spcPts val="800"/>
              </a:spcAft>
              <a:buNone/>
            </a:pPr>
            <a:r>
              <a:rPr lang="en-US" kern="100" dirty="0">
                <a:effectLst/>
                <a:ea typeface="Aptos" panose="020B0004020202020204" pitchFamily="34" charset="0"/>
                <a:cs typeface="Times New Roman" panose="02020603050405020304" pitchFamily="18" charset="0"/>
              </a:rPr>
              <a:t>‘Father, save me from this hour’? </a:t>
            </a:r>
          </a:p>
          <a:p>
            <a:pPr marL="0" marR="0" indent="0">
              <a:lnSpc>
                <a:spcPct val="107000"/>
              </a:lnSpc>
              <a:spcBef>
                <a:spcPts val="0"/>
              </a:spcBef>
              <a:spcAft>
                <a:spcPts val="800"/>
              </a:spcAft>
              <a:buNone/>
            </a:pPr>
            <a:r>
              <a:rPr lang="en-US" kern="100" dirty="0">
                <a:effectLst/>
                <a:ea typeface="Aptos" panose="020B0004020202020204" pitchFamily="34" charset="0"/>
                <a:cs typeface="Times New Roman" panose="02020603050405020304" pitchFamily="18" charset="0"/>
              </a:rPr>
              <a:t>No, it was for this very reason I came to this hour. </a:t>
            </a:r>
          </a:p>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28</a:t>
            </a:r>
            <a:r>
              <a:rPr lang="en-US" kern="100" dirty="0">
                <a:effectLst/>
                <a:ea typeface="Aptos" panose="020B0004020202020204" pitchFamily="34" charset="0"/>
                <a:cs typeface="Times New Roman" panose="02020603050405020304" pitchFamily="18" charset="0"/>
              </a:rPr>
              <a:t>Father, glorify your name!” </a:t>
            </a:r>
          </a:p>
        </p:txBody>
      </p:sp>
    </p:spTree>
    <p:extLst>
      <p:ext uri="{BB962C8B-B14F-4D97-AF65-F5344CB8AC3E}">
        <p14:creationId xmlns:p14="http://schemas.microsoft.com/office/powerpoint/2010/main" val="99334922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28</a:t>
            </a:r>
            <a:r>
              <a:rPr lang="en-US" kern="100" dirty="0">
                <a:effectLst/>
                <a:ea typeface="Aptos" panose="020B0004020202020204" pitchFamily="34" charset="0"/>
                <a:cs typeface="Times New Roman" panose="02020603050405020304" pitchFamily="18" charset="0"/>
              </a:rPr>
              <a:t>Then a voice came from heaven, “I have glorified it, and will glorify it again.” </a:t>
            </a:r>
          </a:p>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29</a:t>
            </a:r>
            <a:r>
              <a:rPr lang="en-US" kern="100" dirty="0">
                <a:effectLst/>
                <a:ea typeface="Aptos" panose="020B0004020202020204" pitchFamily="34" charset="0"/>
                <a:cs typeface="Times New Roman" panose="02020603050405020304" pitchFamily="18" charset="0"/>
              </a:rPr>
              <a:t>The crowd that was there and heard it said it thundered; others said an angel had spoken to him.</a:t>
            </a:r>
          </a:p>
          <a:p>
            <a:pPr marL="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30</a:t>
            </a:r>
            <a:r>
              <a:rPr lang="en-US" kern="100" dirty="0">
                <a:effectLst/>
                <a:ea typeface="Aptos" panose="020B0004020202020204" pitchFamily="34" charset="0"/>
                <a:cs typeface="Times New Roman" panose="02020603050405020304" pitchFamily="18" charset="0"/>
              </a:rPr>
              <a:t>Jesus said, “This voice was for your benefit, not mine. </a:t>
            </a:r>
          </a:p>
          <a:p>
            <a:pPr marL="0" marR="0" indent="0">
              <a:lnSpc>
                <a:spcPct val="107000"/>
              </a:lnSpc>
              <a:spcBef>
                <a:spcPts val="0"/>
              </a:spcBef>
              <a:spcAft>
                <a:spcPts val="800"/>
              </a:spcAft>
              <a:buNone/>
            </a:pPr>
            <a:endParaRPr lang="en-US"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0068352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31</a:t>
            </a:r>
            <a:r>
              <a:rPr lang="en-US" kern="100" dirty="0">
                <a:effectLst/>
                <a:ea typeface="Aptos" panose="020B0004020202020204" pitchFamily="34" charset="0"/>
                <a:cs typeface="Times New Roman" panose="02020603050405020304" pitchFamily="18" charset="0"/>
              </a:rPr>
              <a:t>Now is the time for judgment on this world; now the prince of this world will be driven out. </a:t>
            </a:r>
          </a:p>
          <a:p>
            <a:pPr marL="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32</a:t>
            </a:r>
            <a:r>
              <a:rPr lang="en-US" kern="100" dirty="0">
                <a:effectLst/>
                <a:ea typeface="Aptos" panose="020B0004020202020204" pitchFamily="34" charset="0"/>
                <a:cs typeface="Times New Roman" panose="02020603050405020304" pitchFamily="18" charset="0"/>
              </a:rPr>
              <a:t>And I, when I am lifted up from the earth, will draw all people to myself.” </a:t>
            </a:r>
          </a:p>
          <a:p>
            <a:pPr marL="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33</a:t>
            </a:r>
            <a:r>
              <a:rPr lang="en-US" kern="100" dirty="0">
                <a:effectLst/>
                <a:ea typeface="Aptos" panose="020B0004020202020204" pitchFamily="34" charset="0"/>
                <a:cs typeface="Times New Roman" panose="02020603050405020304" pitchFamily="18" charset="0"/>
              </a:rPr>
              <a:t>He said this to show the kind of death he was going to die. </a:t>
            </a:r>
          </a:p>
          <a:p>
            <a:pPr marL="0" marR="0" indent="0">
              <a:lnSpc>
                <a:spcPct val="107000"/>
              </a:lnSpc>
              <a:spcBef>
                <a:spcPts val="0"/>
              </a:spcBef>
              <a:spcAft>
                <a:spcPts val="800"/>
              </a:spcAft>
              <a:buNone/>
            </a:pPr>
            <a:endParaRPr lang="en-US"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80274072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indent="0">
              <a:lnSpc>
                <a:spcPct val="107000"/>
              </a:lnSpc>
              <a:spcBef>
                <a:spcPts val="0"/>
              </a:spcBef>
              <a:spcAft>
                <a:spcPts val="800"/>
              </a:spcAft>
              <a:buNone/>
            </a:pPr>
            <a:r>
              <a:rPr lang="en-US" kern="100" baseline="30000" dirty="0">
                <a:solidFill>
                  <a:schemeClr val="tx1">
                    <a:lumMod val="50000"/>
                  </a:schemeClr>
                </a:solidFill>
                <a:effectLst/>
                <a:ea typeface="Aptos" panose="020B0004020202020204" pitchFamily="34" charset="0"/>
                <a:cs typeface="Times New Roman" panose="02020603050405020304" pitchFamily="18" charset="0"/>
              </a:rPr>
              <a:t>31</a:t>
            </a:r>
            <a:r>
              <a:rPr lang="en-US" kern="100" dirty="0">
                <a:solidFill>
                  <a:schemeClr val="tx1">
                    <a:lumMod val="50000"/>
                  </a:schemeClr>
                </a:solidFill>
                <a:effectLst/>
                <a:ea typeface="Aptos" panose="020B0004020202020204" pitchFamily="34" charset="0"/>
                <a:cs typeface="Times New Roman" panose="02020603050405020304" pitchFamily="18" charset="0"/>
              </a:rPr>
              <a:t>Now is the time for judgment on this world; </a:t>
            </a:r>
            <a:r>
              <a:rPr lang="en-US" kern="100" dirty="0">
                <a:effectLst/>
                <a:ea typeface="Aptos" panose="020B0004020202020204" pitchFamily="34" charset="0"/>
                <a:cs typeface="Times New Roman" panose="02020603050405020304" pitchFamily="18" charset="0"/>
              </a:rPr>
              <a:t>now the prince of this world will be driven out. </a:t>
            </a:r>
          </a:p>
          <a:p>
            <a:pPr marL="0" indent="0">
              <a:lnSpc>
                <a:spcPct val="107000"/>
              </a:lnSpc>
              <a:spcBef>
                <a:spcPts val="0"/>
              </a:spcBef>
              <a:spcAft>
                <a:spcPts val="800"/>
              </a:spcAft>
              <a:buNone/>
            </a:pPr>
            <a:r>
              <a:rPr lang="en-US" kern="100" baseline="30000" dirty="0">
                <a:solidFill>
                  <a:schemeClr val="tx1">
                    <a:lumMod val="50000"/>
                  </a:schemeClr>
                </a:solidFill>
                <a:effectLst/>
                <a:ea typeface="Aptos" panose="020B0004020202020204" pitchFamily="34" charset="0"/>
                <a:cs typeface="Times New Roman" panose="02020603050405020304" pitchFamily="18" charset="0"/>
              </a:rPr>
              <a:t>32</a:t>
            </a:r>
            <a:r>
              <a:rPr lang="en-US" kern="100" dirty="0">
                <a:solidFill>
                  <a:schemeClr val="tx1">
                    <a:lumMod val="50000"/>
                  </a:schemeClr>
                </a:solidFill>
                <a:effectLst/>
                <a:ea typeface="Aptos" panose="020B0004020202020204" pitchFamily="34" charset="0"/>
                <a:cs typeface="Times New Roman" panose="02020603050405020304" pitchFamily="18" charset="0"/>
              </a:rPr>
              <a:t>And I, when I am lifted up from the earth, will draw all people to myself.” </a:t>
            </a:r>
          </a:p>
          <a:p>
            <a:pPr marL="0" indent="0">
              <a:lnSpc>
                <a:spcPct val="107000"/>
              </a:lnSpc>
              <a:spcBef>
                <a:spcPts val="0"/>
              </a:spcBef>
              <a:spcAft>
                <a:spcPts val="800"/>
              </a:spcAft>
              <a:buNone/>
            </a:pPr>
            <a:r>
              <a:rPr lang="en-US" kern="100" baseline="30000" dirty="0">
                <a:solidFill>
                  <a:schemeClr val="tx1">
                    <a:lumMod val="50000"/>
                  </a:schemeClr>
                </a:solidFill>
                <a:effectLst/>
                <a:ea typeface="Aptos" panose="020B0004020202020204" pitchFamily="34" charset="0"/>
                <a:cs typeface="Times New Roman" panose="02020603050405020304" pitchFamily="18" charset="0"/>
              </a:rPr>
              <a:t>33</a:t>
            </a:r>
            <a:r>
              <a:rPr lang="en-US" kern="100" dirty="0">
                <a:solidFill>
                  <a:schemeClr val="tx1">
                    <a:lumMod val="50000"/>
                  </a:schemeClr>
                </a:solidFill>
                <a:effectLst/>
                <a:ea typeface="Aptos" panose="020B0004020202020204" pitchFamily="34" charset="0"/>
                <a:cs typeface="Times New Roman" panose="02020603050405020304" pitchFamily="18" charset="0"/>
              </a:rPr>
              <a:t>He said this to show the kind of death he was going to die. </a:t>
            </a:r>
          </a:p>
          <a:p>
            <a:pPr marL="0" marR="0" indent="0">
              <a:lnSpc>
                <a:spcPct val="107000"/>
              </a:lnSpc>
              <a:spcBef>
                <a:spcPts val="0"/>
              </a:spcBef>
              <a:spcAft>
                <a:spcPts val="800"/>
              </a:spcAft>
              <a:buNone/>
            </a:pPr>
            <a:endParaRPr lang="en-US" kern="100" dirty="0">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218403577"/>
      </p:ext>
    </p:extLst>
  </p:cSld>
  <p:clrMapOvr>
    <a:masterClrMapping/>
  </p:clrMapOvr>
  <p:transition>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382628"/>
            <a:ext cx="10972800" cy="1143000"/>
          </a:xfrm>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indent="0">
              <a:lnSpc>
                <a:spcPct val="107000"/>
              </a:lnSpc>
              <a:spcBef>
                <a:spcPts val="0"/>
              </a:spcBef>
              <a:spcAft>
                <a:spcPts val="800"/>
              </a:spcAft>
              <a:buNone/>
            </a:pPr>
            <a:r>
              <a:rPr lang="en-US" kern="100" baseline="30000" dirty="0">
                <a:solidFill>
                  <a:schemeClr val="tx1">
                    <a:lumMod val="50000"/>
                  </a:schemeClr>
                </a:solidFill>
                <a:effectLst/>
                <a:ea typeface="Aptos" panose="020B0004020202020204" pitchFamily="34" charset="0"/>
                <a:cs typeface="Times New Roman" panose="02020603050405020304" pitchFamily="18" charset="0"/>
              </a:rPr>
              <a:t>31</a:t>
            </a:r>
            <a:r>
              <a:rPr lang="en-US" kern="100" dirty="0">
                <a:solidFill>
                  <a:schemeClr val="tx1">
                    <a:lumMod val="50000"/>
                  </a:schemeClr>
                </a:solidFill>
                <a:effectLst/>
                <a:ea typeface="Aptos" panose="020B0004020202020204" pitchFamily="34" charset="0"/>
                <a:cs typeface="Times New Roman" panose="02020603050405020304" pitchFamily="18" charset="0"/>
              </a:rPr>
              <a:t>Now is the time for judgment on this world; now the prince of this world will be driven out. </a:t>
            </a:r>
          </a:p>
          <a:p>
            <a:pPr marL="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32</a:t>
            </a:r>
            <a:r>
              <a:rPr lang="en-US" kern="100" dirty="0">
                <a:effectLst/>
                <a:ea typeface="Aptos" panose="020B0004020202020204" pitchFamily="34" charset="0"/>
                <a:cs typeface="Times New Roman" panose="02020603050405020304" pitchFamily="18" charset="0"/>
              </a:rPr>
              <a:t>And I, when I am lifted up from the earth, will draw all people to myself.” </a:t>
            </a:r>
          </a:p>
          <a:p>
            <a:pPr marL="0" indent="0">
              <a:lnSpc>
                <a:spcPct val="107000"/>
              </a:lnSpc>
              <a:spcBef>
                <a:spcPts val="0"/>
              </a:spcBef>
              <a:spcAft>
                <a:spcPts val="800"/>
              </a:spcAft>
              <a:buNone/>
            </a:pPr>
            <a:r>
              <a:rPr lang="en-US" kern="100" baseline="30000" dirty="0">
                <a:solidFill>
                  <a:schemeClr val="tx1">
                    <a:lumMod val="50000"/>
                  </a:schemeClr>
                </a:solidFill>
                <a:effectLst/>
                <a:ea typeface="Aptos" panose="020B0004020202020204" pitchFamily="34" charset="0"/>
                <a:cs typeface="Times New Roman" panose="02020603050405020304" pitchFamily="18" charset="0"/>
              </a:rPr>
              <a:t>33</a:t>
            </a:r>
            <a:r>
              <a:rPr lang="en-US" kern="100" dirty="0">
                <a:solidFill>
                  <a:schemeClr val="tx1">
                    <a:lumMod val="50000"/>
                  </a:schemeClr>
                </a:solidFill>
                <a:effectLst/>
                <a:ea typeface="Aptos" panose="020B0004020202020204" pitchFamily="34" charset="0"/>
                <a:cs typeface="Times New Roman" panose="02020603050405020304" pitchFamily="18" charset="0"/>
              </a:rPr>
              <a:t>He said this to show the kind of death he was going to die. </a:t>
            </a:r>
          </a:p>
          <a:p>
            <a:pPr marL="0" marR="0" indent="0">
              <a:lnSpc>
                <a:spcPct val="107000"/>
              </a:lnSpc>
              <a:spcBef>
                <a:spcPts val="0"/>
              </a:spcBef>
              <a:spcAft>
                <a:spcPts val="800"/>
              </a:spcAft>
              <a:buNone/>
            </a:pPr>
            <a:endParaRPr lang="en-US" kern="100" dirty="0">
              <a:effectLst/>
              <a:ea typeface="Aptos" panose="020B000402020202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32377767-C0E3-68E9-1E17-38B9CB49E92F}"/>
              </a:ext>
            </a:extLst>
          </p:cNvPr>
          <p:cNvSpPr txBox="1"/>
          <p:nvPr/>
        </p:nvSpPr>
        <p:spPr>
          <a:xfrm>
            <a:off x="3319713" y="954128"/>
            <a:ext cx="8286750" cy="1846659"/>
          </a:xfrm>
          <a:prstGeom prst="rect">
            <a:avLst/>
          </a:prstGeom>
          <a:gradFill>
            <a:gsLst>
              <a:gs pos="0">
                <a:srgbClr val="B27775"/>
              </a:gs>
              <a:gs pos="0">
                <a:schemeClr val="accent2">
                  <a:lumMod val="40000"/>
                  <a:lumOff val="60000"/>
                </a:schemeClr>
              </a:gs>
              <a:gs pos="0">
                <a:schemeClr val="accent2">
                  <a:lumMod val="95000"/>
                  <a:lumOff val="5000"/>
                </a:schemeClr>
              </a:gs>
              <a:gs pos="0">
                <a:schemeClr val="accent2">
                  <a:lumMod val="60000"/>
                </a:schemeClr>
              </a:gs>
            </a:gsLst>
            <a:path path="rect">
              <a:fillToRect l="100000" t="100000"/>
            </a:path>
          </a:gra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800" dirty="0">
                <a:latin typeface="Perpetua" panose="02020502060401020303" pitchFamily="18" charset="0"/>
              </a:rPr>
              <a:t>John 1:12 – Yet to all who did receive him, to those who believed in his name, he gave the right to become children of God</a:t>
            </a:r>
            <a:endParaRPr lang="en-US" sz="3800" baseline="30000" dirty="0">
              <a:latin typeface="Perpetua" panose="02020502060401020303" pitchFamily="18" charset="0"/>
            </a:endParaRPr>
          </a:p>
        </p:txBody>
      </p:sp>
    </p:spTree>
    <p:extLst>
      <p:ext uri="{BB962C8B-B14F-4D97-AF65-F5344CB8AC3E}">
        <p14:creationId xmlns:p14="http://schemas.microsoft.com/office/powerpoint/2010/main" val="146867562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baseline="30000" dirty="0"/>
              <a:t>12</a:t>
            </a:r>
            <a:r>
              <a:rPr lang="en-US" dirty="0"/>
              <a:t>The next day the great crowd that had come for the festival heard that Jesus was on his way to Jerusalem. </a:t>
            </a:r>
          </a:p>
        </p:txBody>
      </p:sp>
      <p:sp>
        <p:nvSpPr>
          <p:cNvPr id="2" name="TextBox 1">
            <a:extLst>
              <a:ext uri="{FF2B5EF4-FFF2-40B4-BE49-F238E27FC236}">
                <a16:creationId xmlns:a16="http://schemas.microsoft.com/office/drawing/2014/main" id="{D739579D-0642-AF77-0EAB-E6B6FD696977}"/>
              </a:ext>
            </a:extLst>
          </p:cNvPr>
          <p:cNvSpPr txBox="1"/>
          <p:nvPr/>
        </p:nvSpPr>
        <p:spPr>
          <a:xfrm>
            <a:off x="3102634" y="3595805"/>
            <a:ext cx="5986732" cy="1261884"/>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800" dirty="0">
                <a:latin typeface="Perpetua" panose="02020502060401020303" pitchFamily="18" charset="0"/>
              </a:rPr>
              <a:t>Messianic expectations had reached a fever pitch</a:t>
            </a:r>
          </a:p>
        </p:txBody>
      </p:sp>
    </p:spTree>
    <p:extLst>
      <p:ext uri="{BB962C8B-B14F-4D97-AF65-F5344CB8AC3E}">
        <p14:creationId xmlns:p14="http://schemas.microsoft.com/office/powerpoint/2010/main" val="203443662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34</a:t>
            </a:r>
            <a:r>
              <a:rPr lang="en-US" kern="100" dirty="0">
                <a:effectLst/>
                <a:ea typeface="Aptos" panose="020B0004020202020204" pitchFamily="34" charset="0"/>
                <a:cs typeface="Times New Roman" panose="02020603050405020304" pitchFamily="18" charset="0"/>
              </a:rPr>
              <a:t>The crowd spoke up, “We have heard from the Law that the Messiah will remain forever, so how can you say, ‘The Son of Man must be lifted up’? Who is this ‘Son of Man’?” </a:t>
            </a:r>
          </a:p>
        </p:txBody>
      </p:sp>
    </p:spTree>
    <p:extLst>
      <p:ext uri="{BB962C8B-B14F-4D97-AF65-F5344CB8AC3E}">
        <p14:creationId xmlns:p14="http://schemas.microsoft.com/office/powerpoint/2010/main" val="1857166828"/>
      </p:ext>
    </p:extLst>
  </p:cSld>
  <p:clrMapOvr>
    <a:masterClrMapping/>
  </p:clrMapOvr>
  <p:transition>
    <p:wipe dir="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35</a:t>
            </a:r>
            <a:r>
              <a:rPr lang="en-US" kern="100" dirty="0">
                <a:effectLst/>
                <a:ea typeface="Aptos" panose="020B0004020202020204" pitchFamily="34" charset="0"/>
                <a:cs typeface="Times New Roman" panose="02020603050405020304" pitchFamily="18" charset="0"/>
              </a:rPr>
              <a:t>Then Jesus told them, “You are going to have the light just a little while longer. Walk while you have the light, before darkness overtakes you. Whoever walks in the dark does not know where they are going. </a:t>
            </a:r>
          </a:p>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36</a:t>
            </a:r>
            <a:r>
              <a:rPr lang="en-US" kern="100" dirty="0">
                <a:effectLst/>
                <a:ea typeface="Aptos" panose="020B0004020202020204" pitchFamily="34" charset="0"/>
                <a:cs typeface="Times New Roman" panose="02020603050405020304" pitchFamily="18" charset="0"/>
              </a:rPr>
              <a:t>Believe in the light while you have the light, so that you may become children of the light.” </a:t>
            </a:r>
          </a:p>
        </p:txBody>
      </p:sp>
    </p:spTree>
    <p:extLst>
      <p:ext uri="{BB962C8B-B14F-4D97-AF65-F5344CB8AC3E}">
        <p14:creationId xmlns:p14="http://schemas.microsoft.com/office/powerpoint/2010/main" val="71801012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marR="0" indent="0">
              <a:lnSpc>
                <a:spcPct val="107000"/>
              </a:lnSpc>
              <a:spcBef>
                <a:spcPts val="0"/>
              </a:spcBef>
              <a:spcAft>
                <a:spcPts val="800"/>
              </a:spcAft>
              <a:buNone/>
            </a:pPr>
            <a:r>
              <a:rPr lang="en-US" kern="100" dirty="0">
                <a:effectLst/>
                <a:ea typeface="Aptos" panose="020B0004020202020204" pitchFamily="34" charset="0"/>
                <a:cs typeface="Times New Roman" panose="02020603050405020304" pitchFamily="18" charset="0"/>
              </a:rPr>
              <a:t>When he had finished speaking, Jesus left and hid himself from them.</a:t>
            </a:r>
          </a:p>
        </p:txBody>
      </p:sp>
    </p:spTree>
    <p:extLst>
      <p:ext uri="{BB962C8B-B14F-4D97-AF65-F5344CB8AC3E}">
        <p14:creationId xmlns:p14="http://schemas.microsoft.com/office/powerpoint/2010/main" val="559997275"/>
      </p:ext>
    </p:extLst>
  </p:cSld>
  <p:clrMapOvr>
    <a:masterClrMapping/>
  </p:clrMapOvr>
  <p:transition>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E51E7-166F-5E27-8BE9-444C1EB4E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DEE8D2-5772-5057-243C-7375B43EEAC5}"/>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8E87A75D-BEE7-0379-29FC-E40B55D07EEE}"/>
              </a:ext>
            </a:extLst>
          </p:cNvPr>
          <p:cNvSpPr>
            <a:spLocks noGrp="1"/>
          </p:cNvSpPr>
          <p:nvPr>
            <p:ph idx="1"/>
          </p:nvPr>
        </p:nvSpPr>
        <p:spPr/>
        <p:txBody>
          <a:bodyPr/>
          <a:lstStyle/>
          <a:p>
            <a:r>
              <a:rPr lang="en-US" dirty="0"/>
              <a:t>Why didn’t Jesus come to reign?</a:t>
            </a:r>
          </a:p>
          <a:p>
            <a:pPr lvl="1"/>
            <a:r>
              <a:rPr lang="en-US" dirty="0"/>
              <a:t>If He established His kingdom there, it would be perfect, but none of us would be there.</a:t>
            </a:r>
          </a:p>
          <a:p>
            <a:pPr lvl="1"/>
            <a:r>
              <a:rPr lang="en-US" dirty="0"/>
              <a:t>Therefore, He came to forgive first.</a:t>
            </a:r>
          </a:p>
          <a:p>
            <a:pPr lvl="1"/>
            <a:r>
              <a:rPr lang="en-US" dirty="0"/>
              <a:t>He’ll come back to reign later. Will you be joining Him?</a:t>
            </a:r>
          </a:p>
        </p:txBody>
      </p:sp>
    </p:spTree>
    <p:extLst>
      <p:ext uri="{BB962C8B-B14F-4D97-AF65-F5344CB8AC3E}">
        <p14:creationId xmlns:p14="http://schemas.microsoft.com/office/powerpoint/2010/main" val="211328007"/>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E51E7-166F-5E27-8BE9-444C1EB4E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DEE8D2-5772-5057-243C-7375B43EEAC5}"/>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8E87A75D-BEE7-0379-29FC-E40B55D07EEE}"/>
              </a:ext>
            </a:extLst>
          </p:cNvPr>
          <p:cNvSpPr>
            <a:spLocks noGrp="1"/>
          </p:cNvSpPr>
          <p:nvPr>
            <p:ph idx="1"/>
          </p:nvPr>
        </p:nvSpPr>
        <p:spPr/>
        <p:txBody>
          <a:bodyPr/>
          <a:lstStyle/>
          <a:p>
            <a:r>
              <a:rPr lang="en-US" dirty="0"/>
              <a:t>Why didn’t Jesus come to reign?</a:t>
            </a:r>
          </a:p>
          <a:p>
            <a:pPr lvl="1"/>
            <a:r>
              <a:rPr lang="en-US" dirty="0"/>
              <a:t>If He established His kingdom there, it would be perfect, but none of us would be there.</a:t>
            </a:r>
          </a:p>
          <a:p>
            <a:pPr lvl="1"/>
            <a:r>
              <a:rPr lang="en-US" dirty="0"/>
              <a:t>Therefore, He came to forgive first.</a:t>
            </a:r>
          </a:p>
          <a:p>
            <a:pPr lvl="1"/>
            <a:r>
              <a:rPr lang="en-US" dirty="0"/>
              <a:t>He’ll come back to reign later. Will you be joining Him?</a:t>
            </a:r>
          </a:p>
        </p:txBody>
      </p:sp>
      <p:sp>
        <p:nvSpPr>
          <p:cNvPr id="5" name="TextBox 4">
            <a:extLst>
              <a:ext uri="{FF2B5EF4-FFF2-40B4-BE49-F238E27FC236}">
                <a16:creationId xmlns:a16="http://schemas.microsoft.com/office/drawing/2014/main" id="{94869D7D-8559-EFF1-9757-6B3DD98B4125}"/>
              </a:ext>
            </a:extLst>
          </p:cNvPr>
          <p:cNvSpPr txBox="1"/>
          <p:nvPr/>
        </p:nvSpPr>
        <p:spPr>
          <a:xfrm>
            <a:off x="3496933" y="412790"/>
            <a:ext cx="8286750" cy="3016210"/>
          </a:xfrm>
          <a:prstGeom prst="rect">
            <a:avLst/>
          </a:prstGeom>
          <a:gradFill>
            <a:gsLst>
              <a:gs pos="0">
                <a:srgbClr val="B27775"/>
              </a:gs>
              <a:gs pos="0">
                <a:schemeClr val="accent2">
                  <a:lumMod val="40000"/>
                  <a:lumOff val="60000"/>
                </a:schemeClr>
              </a:gs>
              <a:gs pos="0">
                <a:schemeClr val="accent2">
                  <a:lumMod val="95000"/>
                  <a:lumOff val="5000"/>
                </a:schemeClr>
              </a:gs>
              <a:gs pos="0">
                <a:schemeClr val="accent2">
                  <a:lumMod val="60000"/>
                </a:schemeClr>
              </a:gs>
            </a:gsLst>
            <a:path path="rect">
              <a:fillToRect l="100000" t="100000"/>
            </a:path>
          </a:gra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800" dirty="0">
                <a:latin typeface="Perpetua" panose="02020502060401020303" pitchFamily="18" charset="0"/>
              </a:rPr>
              <a:t>2 Peter 3:9 – The Lord is not slow in keeping his promise, as some understand slowness. Instead he is patient with you, not wanting anyone to perish, but everyone to come to repentance.</a:t>
            </a:r>
            <a:endParaRPr lang="en-US" sz="3800" baseline="30000" dirty="0">
              <a:latin typeface="Perpetua" panose="02020502060401020303" pitchFamily="18" charset="0"/>
            </a:endParaRPr>
          </a:p>
        </p:txBody>
      </p:sp>
    </p:spTree>
    <p:extLst>
      <p:ext uri="{BB962C8B-B14F-4D97-AF65-F5344CB8AC3E}">
        <p14:creationId xmlns:p14="http://schemas.microsoft.com/office/powerpoint/2010/main" val="286707472"/>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9E51E7-166F-5E27-8BE9-444C1EB4E0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8DEE8D2-5772-5057-243C-7375B43EEAC5}"/>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a16="http://schemas.microsoft.com/office/drawing/2014/main" id="{8E87A75D-BEE7-0379-29FC-E40B55D07EEE}"/>
              </a:ext>
            </a:extLst>
          </p:cNvPr>
          <p:cNvSpPr>
            <a:spLocks noGrp="1"/>
          </p:cNvSpPr>
          <p:nvPr>
            <p:ph idx="1"/>
          </p:nvPr>
        </p:nvSpPr>
        <p:spPr/>
        <p:txBody>
          <a:bodyPr/>
          <a:lstStyle/>
          <a:p>
            <a:r>
              <a:rPr lang="en-US" dirty="0"/>
              <a:t>What can we learn from Jesus about humility?</a:t>
            </a:r>
          </a:p>
          <a:p>
            <a:pPr lvl="1"/>
            <a:r>
              <a:rPr lang="en-US" dirty="0"/>
              <a:t>Not demanding God be what you want Him to be</a:t>
            </a:r>
          </a:p>
          <a:p>
            <a:pPr lvl="1"/>
            <a:r>
              <a:rPr lang="en-US" dirty="0"/>
              <a:t>Not demanding the world’s standards of success</a:t>
            </a:r>
          </a:p>
          <a:p>
            <a:pPr lvl="1"/>
            <a:r>
              <a:rPr lang="en-US" dirty="0"/>
              <a:t>Dying to self and following God’s leadership</a:t>
            </a:r>
          </a:p>
          <a:p>
            <a:pPr lvl="1"/>
            <a:r>
              <a:rPr lang="en-US" dirty="0"/>
              <a:t>Brings life to many </a:t>
            </a:r>
          </a:p>
        </p:txBody>
      </p:sp>
    </p:spTree>
    <p:extLst>
      <p:ext uri="{BB962C8B-B14F-4D97-AF65-F5344CB8AC3E}">
        <p14:creationId xmlns:p14="http://schemas.microsoft.com/office/powerpoint/2010/main" val="261437032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751840" y="304800"/>
            <a:ext cx="10749280" cy="4419600"/>
          </a:xfrm>
        </p:spPr>
        <p:txBody>
          <a:bodyPr/>
          <a:lstStyle/>
          <a:p>
            <a:pPr eaLnBrk="1" hangingPunct="1"/>
            <a:r>
              <a:rPr lang="en-US" altLang="en-US" sz="19900" dirty="0">
                <a:latin typeface="Haettenschweiler" panose="020B0706040902060204" pitchFamily="34" charset="0"/>
              </a:rPr>
              <a:t>JOHN 12</a:t>
            </a:r>
            <a:endParaRPr lang="en-US" altLang="en-US" sz="8800" dirty="0">
              <a:latin typeface="Haettenschweiler" panose="020B0706040902060204" pitchFamily="34" charset="0"/>
            </a:endParaRPr>
          </a:p>
        </p:txBody>
      </p:sp>
      <p:sp>
        <p:nvSpPr>
          <p:cNvPr id="2" name="TextBox 1">
            <a:extLst>
              <a:ext uri="{FF2B5EF4-FFF2-40B4-BE49-F238E27FC236}">
                <a16:creationId xmlns:a16="http://schemas.microsoft.com/office/drawing/2014/main" id="{38880140-7AEB-80C9-15F1-E354BAACEB8E}"/>
              </a:ext>
            </a:extLst>
          </p:cNvPr>
          <p:cNvSpPr txBox="1">
            <a:spLocks noChangeArrowheads="1"/>
          </p:cNvSpPr>
          <p:nvPr/>
        </p:nvSpPr>
        <p:spPr bwMode="auto">
          <a:xfrm>
            <a:off x="2209800" y="4062680"/>
            <a:ext cx="7772400"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en-US" altLang="en-US" sz="8000" dirty="0">
                <a:solidFill>
                  <a:prstClr val="white"/>
                </a:solidFill>
                <a:latin typeface="Haettenschweiler" panose="020B0706040902060204" pitchFamily="34" charset="0"/>
                <a:cs typeface="AngsanaUPC" panose="020B0502040204020203" pitchFamily="18" charset="-34"/>
              </a:rPr>
              <a:t>King Messiah Enters Jerusalem</a:t>
            </a:r>
          </a:p>
        </p:txBody>
      </p:sp>
    </p:spTree>
    <p:extLst>
      <p:ext uri="{BB962C8B-B14F-4D97-AF65-F5344CB8AC3E}">
        <p14:creationId xmlns:p14="http://schemas.microsoft.com/office/powerpoint/2010/main" val="3996625919"/>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indent="0">
              <a:buNone/>
            </a:pPr>
            <a:r>
              <a:rPr lang="en-US" baseline="30000" dirty="0"/>
              <a:t>12</a:t>
            </a:r>
            <a:r>
              <a:rPr lang="en-US" dirty="0"/>
              <a:t>The next day the great crowd that had come for the festival heard that Jesus was on his way to Jerusalem. </a:t>
            </a:r>
          </a:p>
          <a:p>
            <a:pPr marL="0" indent="0">
              <a:buNone/>
            </a:pPr>
            <a:r>
              <a:rPr lang="en-US" baseline="30000" dirty="0"/>
              <a:t>13</a:t>
            </a:r>
            <a:r>
              <a:rPr lang="en-US" dirty="0"/>
              <a:t>They took palm branches and went out to meet him, shouting, </a:t>
            </a:r>
          </a:p>
          <a:p>
            <a:pPr marL="0" indent="0">
              <a:buNone/>
            </a:pPr>
            <a:r>
              <a:rPr lang="en-US" dirty="0"/>
              <a:t>“Hosanna!”</a:t>
            </a:r>
          </a:p>
          <a:p>
            <a:pPr marL="0" indent="0">
              <a:buNone/>
            </a:pPr>
            <a:r>
              <a:rPr lang="en-US" dirty="0"/>
              <a:t>“Blessed is he who comes in the name of the Lord!”</a:t>
            </a:r>
          </a:p>
          <a:p>
            <a:pPr marL="0" indent="0">
              <a:buNone/>
            </a:pPr>
            <a:r>
              <a:rPr lang="en-US" dirty="0"/>
              <a:t>“Blessed is the king of Israel!”</a:t>
            </a:r>
          </a:p>
        </p:txBody>
      </p:sp>
      <p:sp>
        <p:nvSpPr>
          <p:cNvPr id="4" name="TextBox 3">
            <a:extLst>
              <a:ext uri="{FF2B5EF4-FFF2-40B4-BE49-F238E27FC236}">
                <a16:creationId xmlns:a16="http://schemas.microsoft.com/office/drawing/2014/main" id="{BC85EDD0-0E58-1742-5956-1C9C067A2829}"/>
              </a:ext>
            </a:extLst>
          </p:cNvPr>
          <p:cNvSpPr txBox="1"/>
          <p:nvPr/>
        </p:nvSpPr>
        <p:spPr>
          <a:xfrm>
            <a:off x="3065612" y="4050774"/>
            <a:ext cx="2725946" cy="584775"/>
          </a:xfrm>
          <a:prstGeom prst="rect">
            <a:avLst/>
          </a:prstGeom>
          <a:gradFill>
            <a:gsLst>
              <a:gs pos="0">
                <a:srgbClr val="B27775"/>
              </a:gs>
              <a:gs pos="0">
                <a:schemeClr val="accent2">
                  <a:lumMod val="40000"/>
                  <a:lumOff val="60000"/>
                </a:schemeClr>
              </a:gs>
              <a:gs pos="0">
                <a:schemeClr val="accent2">
                  <a:lumMod val="95000"/>
                  <a:lumOff val="5000"/>
                </a:schemeClr>
              </a:gs>
              <a:gs pos="0">
                <a:schemeClr val="accent2">
                  <a:lumMod val="60000"/>
                </a:schemeClr>
              </a:gs>
            </a:gsLst>
            <a:path path="rect">
              <a:fillToRect l="100000" t="100000"/>
            </a:path>
          </a:gra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200" dirty="0">
                <a:latin typeface="Perpetua" panose="02020502060401020303" pitchFamily="18" charset="0"/>
              </a:rPr>
              <a:t>Ps. 118:25-26</a:t>
            </a:r>
            <a:endParaRPr lang="en-US" sz="3200" baseline="30000" dirty="0">
              <a:latin typeface="Perpetua" panose="02020502060401020303" pitchFamily="18" charset="0"/>
            </a:endParaRPr>
          </a:p>
        </p:txBody>
      </p:sp>
    </p:spTree>
    <p:extLst>
      <p:ext uri="{BB962C8B-B14F-4D97-AF65-F5344CB8AC3E}">
        <p14:creationId xmlns:p14="http://schemas.microsoft.com/office/powerpoint/2010/main" val="1181345819"/>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left)">
                                      <p:cBhvr>
                                        <p:cTn id="12" dur="500"/>
                                        <p:tgtEl>
                                          <p:spTgt spid="3">
                                            <p:txEl>
                                              <p:pRg st="3" end="3"/>
                                            </p:txEl>
                                          </p:spTgt>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left)">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14</a:t>
            </a:r>
            <a:r>
              <a:rPr lang="en-US" kern="100" dirty="0">
                <a:effectLst/>
                <a:ea typeface="Aptos" panose="020B0004020202020204" pitchFamily="34" charset="0"/>
                <a:cs typeface="Times New Roman" panose="02020603050405020304" pitchFamily="18" charset="0"/>
              </a:rPr>
              <a:t>Jesus found a young donkey and sat on it, as it is written:</a:t>
            </a:r>
          </a:p>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15</a:t>
            </a:r>
            <a:r>
              <a:rPr lang="en-US" kern="100" dirty="0">
                <a:effectLst/>
                <a:ea typeface="Aptos" panose="020B0004020202020204" pitchFamily="34" charset="0"/>
                <a:cs typeface="Times New Roman" panose="02020603050405020304" pitchFamily="18" charset="0"/>
              </a:rPr>
              <a:t>“Do not be afraid, Daughter Zion; see, your king is coming, seated on a donkey’s colt.” </a:t>
            </a:r>
          </a:p>
        </p:txBody>
      </p:sp>
      <p:sp>
        <p:nvSpPr>
          <p:cNvPr id="2" name="TextBox 1">
            <a:extLst>
              <a:ext uri="{FF2B5EF4-FFF2-40B4-BE49-F238E27FC236}">
                <a16:creationId xmlns:a16="http://schemas.microsoft.com/office/drawing/2014/main" id="{C311F190-DBDA-F9A8-B442-CA778DFE9D6A}"/>
              </a:ext>
            </a:extLst>
          </p:cNvPr>
          <p:cNvSpPr txBox="1"/>
          <p:nvPr/>
        </p:nvSpPr>
        <p:spPr>
          <a:xfrm>
            <a:off x="5670790" y="3136612"/>
            <a:ext cx="2725946" cy="584775"/>
          </a:xfrm>
          <a:prstGeom prst="rect">
            <a:avLst/>
          </a:prstGeom>
          <a:gradFill>
            <a:gsLst>
              <a:gs pos="0">
                <a:srgbClr val="B27775"/>
              </a:gs>
              <a:gs pos="0">
                <a:schemeClr val="accent2">
                  <a:lumMod val="40000"/>
                  <a:lumOff val="60000"/>
                </a:schemeClr>
              </a:gs>
              <a:gs pos="0">
                <a:schemeClr val="accent2">
                  <a:lumMod val="95000"/>
                  <a:lumOff val="5000"/>
                </a:schemeClr>
              </a:gs>
              <a:gs pos="0">
                <a:schemeClr val="accent2">
                  <a:lumMod val="60000"/>
                </a:schemeClr>
              </a:gs>
            </a:gsLst>
            <a:path path="rect">
              <a:fillToRect l="100000" t="100000"/>
            </a:path>
          </a:gra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200" dirty="0">
                <a:latin typeface="Perpetua" panose="02020502060401020303" pitchFamily="18" charset="0"/>
              </a:rPr>
              <a:t>Zech. 9:9</a:t>
            </a:r>
            <a:endParaRPr lang="en-US" sz="3200" baseline="30000" dirty="0">
              <a:latin typeface="Perpetua" panose="02020502060401020303" pitchFamily="18" charset="0"/>
            </a:endParaRPr>
          </a:p>
        </p:txBody>
      </p:sp>
    </p:spTree>
    <p:extLst>
      <p:ext uri="{BB962C8B-B14F-4D97-AF65-F5344CB8AC3E}">
        <p14:creationId xmlns:p14="http://schemas.microsoft.com/office/powerpoint/2010/main" val="1639000745"/>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14</a:t>
            </a:r>
            <a:r>
              <a:rPr lang="en-US" kern="100" dirty="0">
                <a:effectLst/>
                <a:ea typeface="Aptos" panose="020B0004020202020204" pitchFamily="34" charset="0"/>
                <a:cs typeface="Times New Roman" panose="02020603050405020304" pitchFamily="18" charset="0"/>
              </a:rPr>
              <a:t>Jesus found a young donkey and sat on it, as it is written:</a:t>
            </a:r>
          </a:p>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15</a:t>
            </a:r>
            <a:r>
              <a:rPr lang="en-US" kern="100" dirty="0">
                <a:effectLst/>
                <a:ea typeface="Aptos" panose="020B0004020202020204" pitchFamily="34" charset="0"/>
                <a:cs typeface="Times New Roman" panose="02020603050405020304" pitchFamily="18" charset="0"/>
              </a:rPr>
              <a:t>“Do not be afraid, Daughter Zion; see, your king is coming, seated on a donkey’s colt.” </a:t>
            </a:r>
          </a:p>
        </p:txBody>
      </p:sp>
      <p:sp>
        <p:nvSpPr>
          <p:cNvPr id="2" name="TextBox 1">
            <a:extLst>
              <a:ext uri="{FF2B5EF4-FFF2-40B4-BE49-F238E27FC236}">
                <a16:creationId xmlns:a16="http://schemas.microsoft.com/office/drawing/2014/main" id="{C311F190-DBDA-F9A8-B442-CA778DFE9D6A}"/>
              </a:ext>
            </a:extLst>
          </p:cNvPr>
          <p:cNvSpPr txBox="1"/>
          <p:nvPr/>
        </p:nvSpPr>
        <p:spPr>
          <a:xfrm>
            <a:off x="5670790" y="3136612"/>
            <a:ext cx="2725946" cy="584775"/>
          </a:xfrm>
          <a:prstGeom prst="rect">
            <a:avLst/>
          </a:prstGeom>
          <a:gradFill>
            <a:gsLst>
              <a:gs pos="0">
                <a:srgbClr val="B27775"/>
              </a:gs>
              <a:gs pos="0">
                <a:schemeClr val="accent2">
                  <a:lumMod val="40000"/>
                  <a:lumOff val="60000"/>
                </a:schemeClr>
              </a:gs>
              <a:gs pos="0">
                <a:schemeClr val="accent2">
                  <a:lumMod val="95000"/>
                  <a:lumOff val="5000"/>
                </a:schemeClr>
              </a:gs>
              <a:gs pos="0">
                <a:schemeClr val="accent2">
                  <a:lumMod val="60000"/>
                </a:schemeClr>
              </a:gs>
            </a:gsLst>
            <a:path path="rect">
              <a:fillToRect l="100000" t="100000"/>
            </a:path>
          </a:gra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200" dirty="0">
                <a:latin typeface="Perpetua" panose="02020502060401020303" pitchFamily="18" charset="0"/>
              </a:rPr>
              <a:t>Zech. 9:9</a:t>
            </a:r>
            <a:endParaRPr lang="en-US" sz="3200" baseline="30000" dirty="0">
              <a:latin typeface="Perpetua" panose="02020502060401020303" pitchFamily="18" charset="0"/>
            </a:endParaRPr>
          </a:p>
        </p:txBody>
      </p:sp>
      <p:sp>
        <p:nvSpPr>
          <p:cNvPr id="4" name="TextBox 3">
            <a:extLst>
              <a:ext uri="{FF2B5EF4-FFF2-40B4-BE49-F238E27FC236}">
                <a16:creationId xmlns:a16="http://schemas.microsoft.com/office/drawing/2014/main" id="{974C8FFE-169C-7FDC-AB11-A4E6AEEFEF9B}"/>
              </a:ext>
            </a:extLst>
          </p:cNvPr>
          <p:cNvSpPr txBox="1"/>
          <p:nvPr/>
        </p:nvSpPr>
        <p:spPr>
          <a:xfrm>
            <a:off x="4237104" y="2355077"/>
            <a:ext cx="7763773" cy="3016210"/>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l"/>
            <a:r>
              <a:rPr lang="en-US" sz="3800" dirty="0">
                <a:latin typeface="Perpetua" panose="02020502060401020303" pitchFamily="18" charset="0"/>
              </a:rPr>
              <a:t>King Messiah’s backwards life:</a:t>
            </a:r>
          </a:p>
          <a:p>
            <a:pPr marL="571500" indent="-571500" algn="l">
              <a:buFont typeface="Arial" panose="020B0604020202020204" pitchFamily="34" charset="0"/>
              <a:buChar char="•"/>
            </a:pPr>
            <a:r>
              <a:rPr lang="en-US" sz="3800" dirty="0">
                <a:latin typeface="Perpetua" panose="02020502060401020303" pitchFamily="18" charset="0"/>
              </a:rPr>
              <a:t>Was He born in a palace?</a:t>
            </a:r>
          </a:p>
          <a:p>
            <a:pPr marL="571500" indent="-571500" algn="l">
              <a:buFont typeface="Arial" panose="020B0604020202020204" pitchFamily="34" charset="0"/>
              <a:buChar char="•"/>
            </a:pPr>
            <a:r>
              <a:rPr lang="en-US" sz="3800" dirty="0">
                <a:latin typeface="Perpetua" panose="02020502060401020303" pitchFamily="18" charset="0"/>
              </a:rPr>
              <a:t>Was He raised among the elite?</a:t>
            </a:r>
          </a:p>
          <a:p>
            <a:pPr marL="571500" indent="-571500" algn="l">
              <a:buFont typeface="Arial" panose="020B0604020202020204" pitchFamily="34" charset="0"/>
              <a:buChar char="•"/>
            </a:pPr>
            <a:r>
              <a:rPr lang="en-US" sz="3800" dirty="0">
                <a:latin typeface="Perpetua" panose="02020502060401020303" pitchFamily="18" charset="0"/>
              </a:rPr>
              <a:t>Were His followers the best of the best?</a:t>
            </a:r>
          </a:p>
          <a:p>
            <a:pPr marL="571500" indent="-571500" algn="l">
              <a:buFont typeface="Arial" panose="020B0604020202020204" pitchFamily="34" charset="0"/>
              <a:buChar char="•"/>
            </a:pPr>
            <a:r>
              <a:rPr lang="en-US" sz="3800" dirty="0">
                <a:latin typeface="Perpetua" panose="02020502060401020303" pitchFamily="18" charset="0"/>
              </a:rPr>
              <a:t>Was He treated like a King?</a:t>
            </a:r>
          </a:p>
        </p:txBody>
      </p:sp>
    </p:spTree>
    <p:extLst>
      <p:ext uri="{BB962C8B-B14F-4D97-AF65-F5344CB8AC3E}">
        <p14:creationId xmlns:p14="http://schemas.microsoft.com/office/powerpoint/2010/main" val="397019202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left)">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wipe(left)">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wipe(left)">
                                      <p:cBhvr>
                                        <p:cTn id="2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14</a:t>
            </a:r>
            <a:r>
              <a:rPr lang="en-US" kern="100" dirty="0">
                <a:effectLst/>
                <a:ea typeface="Aptos" panose="020B0004020202020204" pitchFamily="34" charset="0"/>
                <a:cs typeface="Times New Roman" panose="02020603050405020304" pitchFamily="18" charset="0"/>
              </a:rPr>
              <a:t>Jesus found a young donkey and sat on it, as it is written:</a:t>
            </a:r>
          </a:p>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15</a:t>
            </a:r>
            <a:r>
              <a:rPr lang="en-US" kern="100" dirty="0">
                <a:effectLst/>
                <a:ea typeface="Aptos" panose="020B0004020202020204" pitchFamily="34" charset="0"/>
                <a:cs typeface="Times New Roman" panose="02020603050405020304" pitchFamily="18" charset="0"/>
              </a:rPr>
              <a:t>“Do not be afraid, Daughter Zion; see, your king is coming, seated on a donkey’s colt.” </a:t>
            </a:r>
          </a:p>
        </p:txBody>
      </p:sp>
      <p:sp>
        <p:nvSpPr>
          <p:cNvPr id="2" name="TextBox 1">
            <a:extLst>
              <a:ext uri="{FF2B5EF4-FFF2-40B4-BE49-F238E27FC236}">
                <a16:creationId xmlns:a16="http://schemas.microsoft.com/office/drawing/2014/main" id="{C311F190-DBDA-F9A8-B442-CA778DFE9D6A}"/>
              </a:ext>
            </a:extLst>
          </p:cNvPr>
          <p:cNvSpPr txBox="1"/>
          <p:nvPr/>
        </p:nvSpPr>
        <p:spPr>
          <a:xfrm>
            <a:off x="5670790" y="3136612"/>
            <a:ext cx="2725946" cy="584775"/>
          </a:xfrm>
          <a:prstGeom prst="rect">
            <a:avLst/>
          </a:prstGeom>
          <a:gradFill>
            <a:gsLst>
              <a:gs pos="0">
                <a:srgbClr val="B27775"/>
              </a:gs>
              <a:gs pos="0">
                <a:schemeClr val="accent2">
                  <a:lumMod val="40000"/>
                  <a:lumOff val="60000"/>
                </a:schemeClr>
              </a:gs>
              <a:gs pos="0">
                <a:schemeClr val="accent2">
                  <a:lumMod val="95000"/>
                  <a:lumOff val="5000"/>
                </a:schemeClr>
              </a:gs>
              <a:gs pos="0">
                <a:schemeClr val="accent2">
                  <a:lumMod val="60000"/>
                </a:schemeClr>
              </a:gs>
            </a:gsLst>
            <a:path path="rect">
              <a:fillToRect l="100000" t="100000"/>
            </a:path>
          </a:gra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200" dirty="0">
                <a:latin typeface="Perpetua" panose="02020502060401020303" pitchFamily="18" charset="0"/>
              </a:rPr>
              <a:t>Zech. 9:9</a:t>
            </a:r>
            <a:endParaRPr lang="en-US" sz="3200" baseline="30000" dirty="0">
              <a:latin typeface="Perpetua" panose="02020502060401020303" pitchFamily="18" charset="0"/>
            </a:endParaRPr>
          </a:p>
        </p:txBody>
      </p:sp>
      <p:sp>
        <p:nvSpPr>
          <p:cNvPr id="4" name="TextBox 3">
            <a:extLst>
              <a:ext uri="{FF2B5EF4-FFF2-40B4-BE49-F238E27FC236}">
                <a16:creationId xmlns:a16="http://schemas.microsoft.com/office/drawing/2014/main" id="{974C8FFE-169C-7FDC-AB11-A4E6AEEFEF9B}"/>
              </a:ext>
            </a:extLst>
          </p:cNvPr>
          <p:cNvSpPr txBox="1"/>
          <p:nvPr/>
        </p:nvSpPr>
        <p:spPr>
          <a:xfrm>
            <a:off x="4226944" y="2484408"/>
            <a:ext cx="7763773" cy="3016210"/>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l"/>
            <a:r>
              <a:rPr lang="en-US" sz="3800" dirty="0">
                <a:latin typeface="Perpetua" panose="02020502060401020303" pitchFamily="18" charset="0"/>
              </a:rPr>
              <a:t>King Messiah’s backwards life:</a:t>
            </a:r>
          </a:p>
          <a:p>
            <a:pPr marL="571500" indent="-571500" algn="l">
              <a:buFont typeface="Arial" panose="020B0604020202020204" pitchFamily="34" charset="0"/>
              <a:buChar char="•"/>
            </a:pPr>
            <a:r>
              <a:rPr lang="en-US" sz="3800" dirty="0">
                <a:latin typeface="Perpetua" panose="02020502060401020303" pitchFamily="18" charset="0"/>
              </a:rPr>
              <a:t>Was He born in a palace?</a:t>
            </a:r>
          </a:p>
          <a:p>
            <a:pPr marL="571500" indent="-571500" algn="l">
              <a:buFont typeface="Arial" panose="020B0604020202020204" pitchFamily="34" charset="0"/>
              <a:buChar char="•"/>
            </a:pPr>
            <a:r>
              <a:rPr lang="en-US" sz="3800" dirty="0">
                <a:latin typeface="Perpetua" panose="02020502060401020303" pitchFamily="18" charset="0"/>
              </a:rPr>
              <a:t>Was He raised among the elite?</a:t>
            </a:r>
          </a:p>
          <a:p>
            <a:pPr marL="571500" indent="-571500" algn="l">
              <a:buFont typeface="Arial" panose="020B0604020202020204" pitchFamily="34" charset="0"/>
              <a:buChar char="•"/>
            </a:pPr>
            <a:r>
              <a:rPr lang="en-US" sz="3800" dirty="0">
                <a:latin typeface="Perpetua" panose="02020502060401020303" pitchFamily="18" charset="0"/>
              </a:rPr>
              <a:t>Were His followers the best of the best?</a:t>
            </a:r>
          </a:p>
          <a:p>
            <a:pPr marL="571500" indent="-571500" algn="l">
              <a:buFont typeface="Arial" panose="020B0604020202020204" pitchFamily="34" charset="0"/>
              <a:buChar char="•"/>
            </a:pPr>
            <a:r>
              <a:rPr lang="en-US" sz="3800" dirty="0">
                <a:latin typeface="Perpetua" panose="02020502060401020303" pitchFamily="18" charset="0"/>
              </a:rPr>
              <a:t>Was He treated like a King?</a:t>
            </a:r>
          </a:p>
        </p:txBody>
      </p:sp>
      <p:sp>
        <p:nvSpPr>
          <p:cNvPr id="5" name="Multiplication Sign 4">
            <a:extLst>
              <a:ext uri="{FF2B5EF4-FFF2-40B4-BE49-F238E27FC236}">
                <a16:creationId xmlns:a16="http://schemas.microsoft.com/office/drawing/2014/main" id="{B4C86750-1AB4-C78F-7342-506172BCC74D}"/>
              </a:ext>
            </a:extLst>
          </p:cNvPr>
          <p:cNvSpPr/>
          <p:nvPr/>
        </p:nvSpPr>
        <p:spPr>
          <a:xfrm>
            <a:off x="3417570" y="2148840"/>
            <a:ext cx="9658350" cy="3451860"/>
          </a:xfrm>
          <a:prstGeom prst="mathMultiply">
            <a:avLst/>
          </a:prstGeom>
          <a:solidFill>
            <a:srgbClr val="FF0000"/>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03489866"/>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left)">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wipe(left)">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wipe(left)">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marR="0" indent="0">
              <a:lnSpc>
                <a:spcPct val="107000"/>
              </a:lnSpc>
              <a:spcBef>
                <a:spcPts val="0"/>
              </a:spcBef>
              <a:spcAft>
                <a:spcPts val="800"/>
              </a:spcAft>
              <a:buNone/>
            </a:pPr>
            <a:r>
              <a:rPr lang="en-US" kern="100" baseline="30000" dirty="0">
                <a:ea typeface="Aptos" panose="020B0004020202020204" pitchFamily="34" charset="0"/>
                <a:cs typeface="Times New Roman" panose="02020603050405020304" pitchFamily="18" charset="0"/>
              </a:rPr>
              <a:t>1</a:t>
            </a:r>
            <a:r>
              <a:rPr lang="en-US" kern="100" baseline="30000" dirty="0">
                <a:effectLst/>
                <a:ea typeface="Aptos" panose="020B0004020202020204" pitchFamily="34" charset="0"/>
                <a:cs typeface="Times New Roman" panose="02020603050405020304" pitchFamily="18" charset="0"/>
              </a:rPr>
              <a:t>6</a:t>
            </a:r>
            <a:r>
              <a:rPr lang="en-US" kern="100" dirty="0">
                <a:effectLst/>
                <a:ea typeface="Aptos" panose="020B0004020202020204" pitchFamily="34" charset="0"/>
                <a:cs typeface="Times New Roman" panose="02020603050405020304" pitchFamily="18" charset="0"/>
              </a:rPr>
              <a:t>At first his disciples did not understand all this. Only after Jesus was glorified did they realize that these things had been written about him and that these things had been done to him.</a:t>
            </a:r>
          </a:p>
        </p:txBody>
      </p:sp>
    </p:spTree>
    <p:extLst>
      <p:ext uri="{BB962C8B-B14F-4D97-AF65-F5344CB8AC3E}">
        <p14:creationId xmlns:p14="http://schemas.microsoft.com/office/powerpoint/2010/main" val="3968195799"/>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marR="0" indent="0">
              <a:lnSpc>
                <a:spcPct val="107000"/>
              </a:lnSpc>
              <a:spcBef>
                <a:spcPts val="0"/>
              </a:spcBef>
              <a:spcAft>
                <a:spcPts val="800"/>
              </a:spcAft>
              <a:buNone/>
            </a:pPr>
            <a:r>
              <a:rPr lang="en-US" kern="100" baseline="30000" dirty="0">
                <a:ea typeface="Aptos" panose="020B0004020202020204" pitchFamily="34" charset="0"/>
                <a:cs typeface="Times New Roman" panose="02020603050405020304" pitchFamily="18" charset="0"/>
              </a:rPr>
              <a:t>1</a:t>
            </a:r>
            <a:r>
              <a:rPr lang="en-US" kern="100" baseline="30000" dirty="0">
                <a:effectLst/>
                <a:ea typeface="Aptos" panose="020B0004020202020204" pitchFamily="34" charset="0"/>
                <a:cs typeface="Times New Roman" panose="02020603050405020304" pitchFamily="18" charset="0"/>
              </a:rPr>
              <a:t>6</a:t>
            </a:r>
            <a:r>
              <a:rPr lang="en-US" kern="100" dirty="0">
                <a:effectLst/>
                <a:ea typeface="Aptos" panose="020B0004020202020204" pitchFamily="34" charset="0"/>
                <a:cs typeface="Times New Roman" panose="02020603050405020304" pitchFamily="18" charset="0"/>
              </a:rPr>
              <a:t>At first his disciples did not understand all this. Only after Jesus was glorified did they realize that these things had been written about him and that these things had been done to him.</a:t>
            </a:r>
          </a:p>
        </p:txBody>
      </p:sp>
      <p:sp>
        <p:nvSpPr>
          <p:cNvPr id="4" name="TextBox 3">
            <a:extLst>
              <a:ext uri="{FF2B5EF4-FFF2-40B4-BE49-F238E27FC236}">
                <a16:creationId xmlns:a16="http://schemas.microsoft.com/office/drawing/2014/main" id="{BC85EDD0-0E58-1742-5956-1C9C067A2829}"/>
              </a:ext>
            </a:extLst>
          </p:cNvPr>
          <p:cNvSpPr txBox="1"/>
          <p:nvPr/>
        </p:nvSpPr>
        <p:spPr>
          <a:xfrm>
            <a:off x="3464344" y="3648434"/>
            <a:ext cx="8286750" cy="3016210"/>
          </a:xfrm>
          <a:prstGeom prst="rect">
            <a:avLst/>
          </a:prstGeom>
          <a:gradFill>
            <a:gsLst>
              <a:gs pos="0">
                <a:srgbClr val="B27775"/>
              </a:gs>
              <a:gs pos="0">
                <a:schemeClr val="accent2">
                  <a:lumMod val="40000"/>
                  <a:lumOff val="60000"/>
                </a:schemeClr>
              </a:gs>
              <a:gs pos="0">
                <a:schemeClr val="accent2">
                  <a:lumMod val="95000"/>
                  <a:lumOff val="5000"/>
                </a:schemeClr>
              </a:gs>
              <a:gs pos="0">
                <a:schemeClr val="accent2">
                  <a:lumMod val="60000"/>
                </a:schemeClr>
              </a:gs>
            </a:gsLst>
            <a:path path="rect">
              <a:fillToRect l="100000" t="100000"/>
            </a:path>
          </a:gra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800" dirty="0">
                <a:latin typeface="Perpetua" panose="02020502060401020303" pitchFamily="18" charset="0"/>
              </a:rPr>
              <a:t>Luke 19:41-42 – As he approached Jerusalem and saw the city, he wept over it and said, “If you, even you, had only known on this day what would bring you peace – but now it is hidden from your eyes.”</a:t>
            </a:r>
            <a:endParaRPr lang="en-US" sz="3800" baseline="30000" dirty="0">
              <a:latin typeface="Perpetua" panose="02020502060401020303" pitchFamily="18" charset="0"/>
            </a:endParaRPr>
          </a:p>
        </p:txBody>
      </p:sp>
      <p:sp>
        <p:nvSpPr>
          <p:cNvPr id="2" name="TextBox 1">
            <a:extLst>
              <a:ext uri="{FF2B5EF4-FFF2-40B4-BE49-F238E27FC236}">
                <a16:creationId xmlns:a16="http://schemas.microsoft.com/office/drawing/2014/main" id="{B37A5AED-938B-C6F7-6ED7-2E149BB0FB8A}"/>
              </a:ext>
            </a:extLst>
          </p:cNvPr>
          <p:cNvSpPr txBox="1"/>
          <p:nvPr/>
        </p:nvSpPr>
        <p:spPr>
          <a:xfrm>
            <a:off x="840764" y="338317"/>
            <a:ext cx="5003320" cy="1261884"/>
          </a:xfrm>
          <a:prstGeom prst="rect">
            <a:avLst/>
          </a:prstGeom>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pPr algn="ctr"/>
            <a:r>
              <a:rPr lang="en-US" sz="3800" dirty="0">
                <a:latin typeface="Perpetua" panose="02020502060401020303" pitchFamily="18" charset="0"/>
              </a:rPr>
              <a:t>They were ready to follow a Messiah of their making</a:t>
            </a:r>
          </a:p>
        </p:txBody>
      </p:sp>
    </p:spTree>
    <p:extLst>
      <p:ext uri="{BB962C8B-B14F-4D97-AF65-F5344CB8AC3E}">
        <p14:creationId xmlns:p14="http://schemas.microsoft.com/office/powerpoint/2010/main" val="359421963"/>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l" eaLnBrk="1" hangingPunct="1"/>
            <a:r>
              <a:rPr lang="en-US" altLang="en-US" sz="7500" b="1" dirty="0">
                <a:latin typeface="Perpetua" panose="02020502060401020303" pitchFamily="18" charset="0"/>
              </a:rPr>
              <a:t>John 12</a:t>
            </a:r>
          </a:p>
        </p:txBody>
      </p:sp>
      <p:sp>
        <p:nvSpPr>
          <p:cNvPr id="3" name="Content Placeholder 2"/>
          <p:cNvSpPr>
            <a:spLocks noGrp="1"/>
          </p:cNvSpPr>
          <p:nvPr>
            <p:ph idx="1"/>
          </p:nvPr>
        </p:nvSpPr>
        <p:spPr>
          <a:xfrm>
            <a:off x="633663" y="1600201"/>
            <a:ext cx="10972800" cy="4525963"/>
          </a:xfrm>
        </p:spPr>
        <p:txBody>
          <a:bodyPr/>
          <a:lstStyle/>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20</a:t>
            </a:r>
            <a:r>
              <a:rPr lang="en-US" kern="100" dirty="0">
                <a:effectLst/>
                <a:ea typeface="Aptos" panose="020B0004020202020204" pitchFamily="34" charset="0"/>
                <a:cs typeface="Times New Roman" panose="02020603050405020304" pitchFamily="18" charset="0"/>
              </a:rPr>
              <a:t>Now there were some Greeks among those who went up to worship at the festival. </a:t>
            </a:r>
          </a:p>
          <a:p>
            <a:pPr marL="0" marR="0" indent="0">
              <a:lnSpc>
                <a:spcPct val="107000"/>
              </a:lnSpc>
              <a:spcBef>
                <a:spcPts val="0"/>
              </a:spcBef>
              <a:spcAft>
                <a:spcPts val="800"/>
              </a:spcAft>
              <a:buNone/>
            </a:pPr>
            <a:r>
              <a:rPr lang="en-US" kern="100" baseline="30000" dirty="0">
                <a:effectLst/>
                <a:ea typeface="Aptos" panose="020B0004020202020204" pitchFamily="34" charset="0"/>
                <a:cs typeface="Times New Roman" panose="02020603050405020304" pitchFamily="18" charset="0"/>
              </a:rPr>
              <a:t>21</a:t>
            </a:r>
            <a:r>
              <a:rPr lang="en-US" kern="100" dirty="0">
                <a:effectLst/>
                <a:ea typeface="Aptos" panose="020B0004020202020204" pitchFamily="34" charset="0"/>
                <a:cs typeface="Times New Roman" panose="02020603050405020304" pitchFamily="18" charset="0"/>
              </a:rPr>
              <a:t>They came to Philip, who was from Bethsaida in Galilee, with a request. “Sir,” they said, “we would like to see Jesus.”</a:t>
            </a:r>
          </a:p>
        </p:txBody>
      </p:sp>
    </p:spTree>
    <p:extLst>
      <p:ext uri="{BB962C8B-B14F-4D97-AF65-F5344CB8AC3E}">
        <p14:creationId xmlns:p14="http://schemas.microsoft.com/office/powerpoint/2010/main" val="30086240"/>
      </p:ext>
    </p:extLst>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1"/>
        </a:solidFill>
        <a:ln w="25400">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spPr>
      <a:bodyPr wrap="square" rtlCol="0">
        <a:spAutoFit/>
      </a:bodyPr>
      <a:lstStyle>
        <a:defPPr algn="l">
          <a:defRPr sz="3800" dirty="0">
            <a:latin typeface="Perpetua" panose="02020502060401020303" pitchFamily="18" charset="0"/>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1327</Words>
  <Application>Microsoft Office PowerPoint</Application>
  <PresentationFormat>Widescreen</PresentationFormat>
  <Paragraphs>128</Paragraphs>
  <Slides>26</Slides>
  <Notes>22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AngsanaUPC</vt:lpstr>
      <vt:lpstr>Aptos</vt:lpstr>
      <vt:lpstr>Arial</vt:lpstr>
      <vt:lpstr>Calibri</vt:lpstr>
      <vt:lpstr>Haettenschweiler</vt:lpstr>
      <vt:lpstr>Perpetua</vt:lpstr>
      <vt:lpstr>Times New Roman</vt:lpstr>
      <vt:lpstr>1_Office Theme</vt:lpstr>
      <vt:lpstr>JOHN 12</vt:lpstr>
      <vt:lpstr>John 12</vt:lpstr>
      <vt:lpstr>John 12</vt:lpstr>
      <vt:lpstr>John 12</vt:lpstr>
      <vt:lpstr>John 12</vt:lpstr>
      <vt:lpstr>John 12</vt:lpstr>
      <vt:lpstr>John 12</vt:lpstr>
      <vt:lpstr>John 12</vt:lpstr>
      <vt:lpstr>John 12</vt:lpstr>
      <vt:lpstr>John 12</vt:lpstr>
      <vt:lpstr>John 12</vt:lpstr>
      <vt:lpstr>John 12</vt:lpstr>
      <vt:lpstr>PowerPoint Presentation</vt:lpstr>
      <vt:lpstr>John 12</vt:lpstr>
      <vt:lpstr>John 12</vt:lpstr>
      <vt:lpstr>John 12</vt:lpstr>
      <vt:lpstr>John 12</vt:lpstr>
      <vt:lpstr>John 12</vt:lpstr>
      <vt:lpstr>John 12</vt:lpstr>
      <vt:lpstr>John 12</vt:lpstr>
      <vt:lpstr>John 12</vt:lpstr>
      <vt:lpstr>John 12</vt:lpstr>
      <vt:lpstr>Conclusions</vt:lpstr>
      <vt:lpstr>Conclusions</vt:lpstr>
      <vt:lpstr>Conclusions</vt:lpstr>
      <vt:lpstr>JOHN 12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2024-06-18T18:15:27Z</dcterms:created>
  <dcterms:modified xsi:type="dcterms:W3CDTF">2024-06-18T18:15:33Z</dcterms:modified>
</cp:coreProperties>
</file>