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2" r:id="rId2"/>
    <p:sldId id="771" r:id="rId3"/>
    <p:sldId id="893" r:id="rId4"/>
    <p:sldId id="894" r:id="rId5"/>
    <p:sldId id="895" r:id="rId6"/>
    <p:sldId id="896" r:id="rId7"/>
    <p:sldId id="897" r:id="rId8"/>
    <p:sldId id="899" r:id="rId9"/>
    <p:sldId id="900" r:id="rId10"/>
    <p:sldId id="901" r:id="rId11"/>
    <p:sldId id="902" r:id="rId12"/>
    <p:sldId id="903" r:id="rId13"/>
    <p:sldId id="8119" r:id="rId14"/>
    <p:sldId id="904" r:id="rId15"/>
    <p:sldId id="905" r:id="rId16"/>
    <p:sldId id="906" r:id="rId17"/>
    <p:sldId id="907" r:id="rId18"/>
    <p:sldId id="908" r:id="rId19"/>
    <p:sldId id="909" r:id="rId20"/>
    <p:sldId id="916" r:id="rId21"/>
    <p:sldId id="910" r:id="rId22"/>
    <p:sldId id="911" r:id="rId23"/>
    <p:sldId id="912" r:id="rId24"/>
    <p:sldId id="914" r:id="rId25"/>
    <p:sldId id="915" r:id="rId26"/>
    <p:sldId id="919" r:id="rId27"/>
    <p:sldId id="917" r:id="rId28"/>
    <p:sldId id="918" r:id="rId29"/>
    <p:sldId id="8100" r:id="rId30"/>
    <p:sldId id="8101" r:id="rId31"/>
    <p:sldId id="8102" r:id="rId32"/>
    <p:sldId id="8103" r:id="rId33"/>
    <p:sldId id="8104" r:id="rId34"/>
    <p:sldId id="8105" r:id="rId35"/>
    <p:sldId id="8106" r:id="rId36"/>
    <p:sldId id="8107" r:id="rId37"/>
    <p:sldId id="8108" r:id="rId38"/>
    <p:sldId id="8109" r:id="rId39"/>
    <p:sldId id="8110" r:id="rId40"/>
    <p:sldId id="8111" r:id="rId41"/>
    <p:sldId id="8112" r:id="rId42"/>
    <p:sldId id="8113" r:id="rId43"/>
    <p:sldId id="8115" r:id="rId44"/>
    <p:sldId id="8116" r:id="rId45"/>
    <p:sldId id="8117" r:id="rId46"/>
    <p:sldId id="8118" r:id="rId47"/>
    <p:sldId id="889"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272D"/>
    <a:srgbClr val="3F7D15"/>
    <a:srgbClr val="5BB41E"/>
    <a:srgbClr val="72DB2B"/>
    <a:srgbClr val="221A00"/>
    <a:srgbClr val="3E2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0C6DEE-7A9D-4051-90E0-6BB349E761BD}" v="32" dt="2024-08-05T17:04:25.8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0700" autoAdjust="0"/>
    <p:restoredTop sz="94660"/>
  </p:normalViewPr>
  <p:slideViewPr>
    <p:cSldViewPr snapToGrid="0">
      <p:cViewPr varScale="1">
        <p:scale>
          <a:sx n="57" d="100"/>
          <a:sy n="57" d="100"/>
        </p:scale>
        <p:origin x="36" y="39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8/13/2024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8/13/2024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8/13/2024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8/13/2024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3272D"/>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8/13/2024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A close up of a logo&#10;&#10;Description generated with very high confidence">
            <a:extLst>
              <a:ext uri="{FF2B5EF4-FFF2-40B4-BE49-F238E27FC236}">
                <a16:creationId xmlns:a16="http://schemas.microsoft.com/office/drawing/2014/main" id="{9642626F-AE5B-4C60-AF84-A024FE51F763}"/>
              </a:ext>
            </a:extLst>
          </p:cNvPr>
          <p:cNvPicPr>
            <a:picLocks noChangeAspect="1"/>
          </p:cNvPicPr>
          <p:nvPr/>
        </p:nvPicPr>
        <p:blipFill rotWithShape="1">
          <a:blip r:embed="rId2"/>
          <a:srcRect/>
          <a:stretch/>
        </p:blipFill>
        <p:spPr>
          <a:xfrm>
            <a:off x="20" y="10"/>
            <a:ext cx="12191980" cy="6857990"/>
          </a:xfrm>
          <a:prstGeom prst="rect">
            <a:avLst/>
          </a:prstGeom>
        </p:spPr>
      </p:pic>
    </p:spTree>
    <p:extLst>
      <p:ext uri="{BB962C8B-B14F-4D97-AF65-F5344CB8AC3E}">
        <p14:creationId xmlns:p14="http://schemas.microsoft.com/office/powerpoint/2010/main" val="3210344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4CC18786-837F-1AB6-A169-2DBF7C98C412}"/>
              </a:ext>
            </a:extLst>
          </p:cNvPr>
          <p:cNvSpPr txBox="1"/>
          <p:nvPr/>
        </p:nvSpPr>
        <p:spPr>
          <a:xfrm>
            <a:off x="1" y="5883008"/>
            <a:ext cx="1219200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800" b="1" dirty="0">
                <a:solidFill>
                  <a:schemeClr val="bg1"/>
                </a:solidFill>
              </a:rPr>
              <a:t>5 reminders for spiritual endurance </a:t>
            </a:r>
            <a:endParaRPr lang="en-US" sz="4000" dirty="0">
              <a:solidFill>
                <a:schemeClr val="bg1"/>
              </a:solidFill>
            </a:endParaRPr>
          </a:p>
        </p:txBody>
      </p:sp>
    </p:spTree>
    <p:extLst>
      <p:ext uri="{BB962C8B-B14F-4D97-AF65-F5344CB8AC3E}">
        <p14:creationId xmlns:p14="http://schemas.microsoft.com/office/powerpoint/2010/main" val="527275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277080"/>
            <a:ext cx="12191999" cy="1580920"/>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Remember</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Jesus Christ, risen from the dead, descendant of David, according to my gospel,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but the word of God is not imprisoned.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Rounded Rectangle 7">
            <a:extLst>
              <a:ext uri="{FF2B5EF4-FFF2-40B4-BE49-F238E27FC236}">
                <a16:creationId xmlns:a16="http://schemas.microsoft.com/office/drawing/2014/main" id="{D809C724-B6B4-288D-A8EB-990A6E18CC2F}"/>
              </a:ext>
            </a:extLst>
          </p:cNvPr>
          <p:cNvSpPr/>
          <p:nvPr/>
        </p:nvSpPr>
        <p:spPr>
          <a:xfrm>
            <a:off x="905623" y="4341095"/>
            <a:ext cx="9912940" cy="66981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Key to enduring anything: remembering your </a:t>
            </a:r>
            <a:r>
              <a:rPr lang="en-US" sz="3600" b="1" i="1" dirty="0"/>
              <a:t>why</a:t>
            </a:r>
          </a:p>
        </p:txBody>
      </p:sp>
    </p:spTree>
    <p:extLst>
      <p:ext uri="{BB962C8B-B14F-4D97-AF65-F5344CB8AC3E}">
        <p14:creationId xmlns:p14="http://schemas.microsoft.com/office/powerpoint/2010/main" val="4243607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277080"/>
            <a:ext cx="12191999" cy="1580920"/>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Remember Jesus Christ</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risen from the dead, descendant of David, according to my gospel,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but the word of God is not imprisoned.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Rounded Rectangle 7">
            <a:extLst>
              <a:ext uri="{FF2B5EF4-FFF2-40B4-BE49-F238E27FC236}">
                <a16:creationId xmlns:a16="http://schemas.microsoft.com/office/drawing/2014/main" id="{D809C724-B6B4-288D-A8EB-990A6E18CC2F}"/>
              </a:ext>
            </a:extLst>
          </p:cNvPr>
          <p:cNvSpPr/>
          <p:nvPr/>
        </p:nvSpPr>
        <p:spPr>
          <a:xfrm>
            <a:off x="905623" y="4341095"/>
            <a:ext cx="9912940" cy="66981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Key to enduring anything: remembering your </a:t>
            </a:r>
            <a:r>
              <a:rPr lang="en-US" sz="3600" b="1" i="1" dirty="0"/>
              <a:t>why</a:t>
            </a:r>
          </a:p>
        </p:txBody>
      </p:sp>
      <p:sp>
        <p:nvSpPr>
          <p:cNvPr id="3" name="TextBox 2">
            <a:extLst>
              <a:ext uri="{FF2B5EF4-FFF2-40B4-BE49-F238E27FC236}">
                <a16:creationId xmlns:a16="http://schemas.microsoft.com/office/drawing/2014/main" id="{8A59D3C1-B2F8-3F40-91F0-E1823B475118}"/>
              </a:ext>
            </a:extLst>
          </p:cNvPr>
          <p:cNvSpPr txBox="1"/>
          <p:nvPr/>
        </p:nvSpPr>
        <p:spPr>
          <a:xfrm>
            <a:off x="5388795" y="121598"/>
            <a:ext cx="6782656"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Remember Jesus</a:t>
            </a:r>
            <a:endParaRPr lang="en-US" sz="4800" dirty="0">
              <a:solidFill>
                <a:schemeClr val="bg1"/>
              </a:solidFill>
            </a:endParaRPr>
          </a:p>
        </p:txBody>
      </p:sp>
    </p:spTree>
    <p:extLst>
      <p:ext uri="{BB962C8B-B14F-4D97-AF65-F5344CB8AC3E}">
        <p14:creationId xmlns:p14="http://schemas.microsoft.com/office/powerpoint/2010/main" val="392638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277080"/>
            <a:ext cx="12191999" cy="1580920"/>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Remember Jesus Christ</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risen from the dead, descendant of David, according to my gospel,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but the word of God is not imprisoned.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Rounded Rectangle 7">
            <a:extLst>
              <a:ext uri="{FF2B5EF4-FFF2-40B4-BE49-F238E27FC236}">
                <a16:creationId xmlns:a16="http://schemas.microsoft.com/office/drawing/2014/main" id="{D809C724-B6B4-288D-A8EB-990A6E18CC2F}"/>
              </a:ext>
            </a:extLst>
          </p:cNvPr>
          <p:cNvSpPr/>
          <p:nvPr/>
        </p:nvSpPr>
        <p:spPr>
          <a:xfrm>
            <a:off x="337742" y="3890400"/>
            <a:ext cx="8442381" cy="1158678"/>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heart of every Christian’s motivation: What Jesus did for you</a:t>
            </a:r>
            <a:endParaRPr lang="en-US" sz="3600" b="1" i="1" dirty="0"/>
          </a:p>
        </p:txBody>
      </p:sp>
      <p:sp>
        <p:nvSpPr>
          <p:cNvPr id="3" name="TextBox 2">
            <a:extLst>
              <a:ext uri="{FF2B5EF4-FFF2-40B4-BE49-F238E27FC236}">
                <a16:creationId xmlns:a16="http://schemas.microsoft.com/office/drawing/2014/main" id="{8A59D3C1-B2F8-3F40-91F0-E1823B475118}"/>
              </a:ext>
            </a:extLst>
          </p:cNvPr>
          <p:cNvSpPr txBox="1"/>
          <p:nvPr/>
        </p:nvSpPr>
        <p:spPr>
          <a:xfrm>
            <a:off x="5388795" y="121598"/>
            <a:ext cx="6782656"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Remember Jesus</a:t>
            </a:r>
            <a:endParaRPr lang="en-US" sz="4800" dirty="0">
              <a:solidFill>
                <a:schemeClr val="bg1"/>
              </a:solidFill>
            </a:endParaRPr>
          </a:p>
        </p:txBody>
      </p:sp>
    </p:spTree>
    <p:extLst>
      <p:ext uri="{BB962C8B-B14F-4D97-AF65-F5344CB8AC3E}">
        <p14:creationId xmlns:p14="http://schemas.microsoft.com/office/powerpoint/2010/main" val="1112862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277080"/>
            <a:ext cx="12191999" cy="1580920"/>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Remember Jesus Christ</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risen from the dead, descendant of David, according to my gospel,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but the word of God is not imprisoned.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Rounded Rectangle 7">
            <a:extLst>
              <a:ext uri="{FF2B5EF4-FFF2-40B4-BE49-F238E27FC236}">
                <a16:creationId xmlns:a16="http://schemas.microsoft.com/office/drawing/2014/main" id="{D809C724-B6B4-288D-A8EB-990A6E18CC2F}"/>
              </a:ext>
            </a:extLst>
          </p:cNvPr>
          <p:cNvSpPr/>
          <p:nvPr/>
        </p:nvSpPr>
        <p:spPr>
          <a:xfrm>
            <a:off x="6096000" y="1137261"/>
            <a:ext cx="5765441" cy="66981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We’re following someone </a:t>
            </a:r>
            <a:endParaRPr lang="en-US" sz="3600" b="1" i="1" dirty="0"/>
          </a:p>
        </p:txBody>
      </p:sp>
      <p:sp>
        <p:nvSpPr>
          <p:cNvPr id="3" name="TextBox 2">
            <a:extLst>
              <a:ext uri="{FF2B5EF4-FFF2-40B4-BE49-F238E27FC236}">
                <a16:creationId xmlns:a16="http://schemas.microsoft.com/office/drawing/2014/main" id="{8A59D3C1-B2F8-3F40-91F0-E1823B475118}"/>
              </a:ext>
            </a:extLst>
          </p:cNvPr>
          <p:cNvSpPr txBox="1"/>
          <p:nvPr/>
        </p:nvSpPr>
        <p:spPr>
          <a:xfrm>
            <a:off x="5388795" y="121598"/>
            <a:ext cx="6782656"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Remember Jesus</a:t>
            </a:r>
            <a:endParaRPr lang="en-US" sz="4800" dirty="0">
              <a:solidFill>
                <a:schemeClr val="bg1"/>
              </a:solidFill>
            </a:endParaRPr>
          </a:p>
        </p:txBody>
      </p:sp>
    </p:spTree>
    <p:extLst>
      <p:ext uri="{BB962C8B-B14F-4D97-AF65-F5344CB8AC3E}">
        <p14:creationId xmlns:p14="http://schemas.microsoft.com/office/powerpoint/2010/main" val="1044675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1"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277080"/>
            <a:ext cx="12191999" cy="1580920"/>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Remember Jesus Christ,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risen from the dead</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descendant of David, according to my gospel,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but the word of God is not imprisoned.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Rounded Rectangle 7">
            <a:extLst>
              <a:ext uri="{FF2B5EF4-FFF2-40B4-BE49-F238E27FC236}">
                <a16:creationId xmlns:a16="http://schemas.microsoft.com/office/drawing/2014/main" id="{D809C724-B6B4-288D-A8EB-990A6E18CC2F}"/>
              </a:ext>
            </a:extLst>
          </p:cNvPr>
          <p:cNvSpPr/>
          <p:nvPr/>
        </p:nvSpPr>
        <p:spPr>
          <a:xfrm>
            <a:off x="1202635" y="1137261"/>
            <a:ext cx="9396537" cy="66981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Jesus endured victoriously toward an objective</a:t>
            </a:r>
            <a:endParaRPr lang="en-US" sz="3600" b="1" i="1" dirty="0"/>
          </a:p>
        </p:txBody>
      </p:sp>
      <p:sp>
        <p:nvSpPr>
          <p:cNvPr id="3" name="TextBox 2">
            <a:extLst>
              <a:ext uri="{FF2B5EF4-FFF2-40B4-BE49-F238E27FC236}">
                <a16:creationId xmlns:a16="http://schemas.microsoft.com/office/drawing/2014/main" id="{8A59D3C1-B2F8-3F40-91F0-E1823B475118}"/>
              </a:ext>
            </a:extLst>
          </p:cNvPr>
          <p:cNvSpPr txBox="1"/>
          <p:nvPr/>
        </p:nvSpPr>
        <p:spPr>
          <a:xfrm>
            <a:off x="5388795" y="121598"/>
            <a:ext cx="6782656"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Remember Jesus</a:t>
            </a:r>
            <a:endParaRPr lang="en-US" sz="4800" dirty="0">
              <a:solidFill>
                <a:schemeClr val="bg1"/>
              </a:solidFill>
            </a:endParaRPr>
          </a:p>
        </p:txBody>
      </p:sp>
      <p:sp>
        <p:nvSpPr>
          <p:cNvPr id="5" name="Rounded Rectangle 7">
            <a:extLst>
              <a:ext uri="{FF2B5EF4-FFF2-40B4-BE49-F238E27FC236}">
                <a16:creationId xmlns:a16="http://schemas.microsoft.com/office/drawing/2014/main" id="{13E96771-860B-989B-8855-6067EE4C0148}"/>
              </a:ext>
            </a:extLst>
          </p:cNvPr>
          <p:cNvSpPr/>
          <p:nvPr/>
        </p:nvSpPr>
        <p:spPr>
          <a:xfrm>
            <a:off x="1931505" y="4368743"/>
            <a:ext cx="10065026" cy="66981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Endurance is the route, but it’s not the destination</a:t>
            </a:r>
            <a:endParaRPr lang="en-US" sz="3600" b="1" i="1" dirty="0"/>
          </a:p>
        </p:txBody>
      </p:sp>
    </p:spTree>
    <p:extLst>
      <p:ext uri="{BB962C8B-B14F-4D97-AF65-F5344CB8AC3E}">
        <p14:creationId xmlns:p14="http://schemas.microsoft.com/office/powerpoint/2010/main" val="1780784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277080"/>
            <a:ext cx="12191999" cy="1580920"/>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Remember Jesus Christ, risen from the dead,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descendant of David</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according to my gospel,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but the word of God is not imprisoned.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Rounded Rectangle 7">
            <a:extLst>
              <a:ext uri="{FF2B5EF4-FFF2-40B4-BE49-F238E27FC236}">
                <a16:creationId xmlns:a16="http://schemas.microsoft.com/office/drawing/2014/main" id="{D809C724-B6B4-288D-A8EB-990A6E18CC2F}"/>
              </a:ext>
            </a:extLst>
          </p:cNvPr>
          <p:cNvSpPr/>
          <p:nvPr/>
        </p:nvSpPr>
        <p:spPr>
          <a:xfrm>
            <a:off x="1202635" y="1137261"/>
            <a:ext cx="9396537" cy="66981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Jesus endured victoriously toward an objective</a:t>
            </a:r>
            <a:endParaRPr lang="en-US" sz="3600" b="1" i="1" dirty="0"/>
          </a:p>
        </p:txBody>
      </p:sp>
      <p:sp>
        <p:nvSpPr>
          <p:cNvPr id="3" name="TextBox 2">
            <a:extLst>
              <a:ext uri="{FF2B5EF4-FFF2-40B4-BE49-F238E27FC236}">
                <a16:creationId xmlns:a16="http://schemas.microsoft.com/office/drawing/2014/main" id="{8A59D3C1-B2F8-3F40-91F0-E1823B475118}"/>
              </a:ext>
            </a:extLst>
          </p:cNvPr>
          <p:cNvSpPr txBox="1"/>
          <p:nvPr/>
        </p:nvSpPr>
        <p:spPr>
          <a:xfrm>
            <a:off x="5388795" y="121598"/>
            <a:ext cx="6782656"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Remember Jesus</a:t>
            </a:r>
            <a:endParaRPr lang="en-US" sz="4800" dirty="0">
              <a:solidFill>
                <a:schemeClr val="bg1"/>
              </a:solidFill>
            </a:endParaRPr>
          </a:p>
        </p:txBody>
      </p:sp>
    </p:spTree>
    <p:extLst>
      <p:ext uri="{BB962C8B-B14F-4D97-AF65-F5344CB8AC3E}">
        <p14:creationId xmlns:p14="http://schemas.microsoft.com/office/powerpoint/2010/main" val="1871193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277080"/>
            <a:ext cx="12191999" cy="1580920"/>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Remember Jesus Christ, risen from the dead,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descendant of David</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according to my gospel,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but the word of God is not imprisoned.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Rounded Rectangle 7">
            <a:extLst>
              <a:ext uri="{FF2B5EF4-FFF2-40B4-BE49-F238E27FC236}">
                <a16:creationId xmlns:a16="http://schemas.microsoft.com/office/drawing/2014/main" id="{D809C724-B6B4-288D-A8EB-990A6E18CC2F}"/>
              </a:ext>
            </a:extLst>
          </p:cNvPr>
          <p:cNvSpPr/>
          <p:nvPr/>
        </p:nvSpPr>
        <p:spPr>
          <a:xfrm>
            <a:off x="1198746" y="1141461"/>
            <a:ext cx="9595149" cy="66981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Jesus endured as part of God’s redemptive plan</a:t>
            </a:r>
            <a:endParaRPr lang="en-US" sz="3600" b="1" i="1" dirty="0"/>
          </a:p>
        </p:txBody>
      </p:sp>
      <p:sp>
        <p:nvSpPr>
          <p:cNvPr id="3" name="TextBox 2">
            <a:extLst>
              <a:ext uri="{FF2B5EF4-FFF2-40B4-BE49-F238E27FC236}">
                <a16:creationId xmlns:a16="http://schemas.microsoft.com/office/drawing/2014/main" id="{8A59D3C1-B2F8-3F40-91F0-E1823B475118}"/>
              </a:ext>
            </a:extLst>
          </p:cNvPr>
          <p:cNvSpPr txBox="1"/>
          <p:nvPr/>
        </p:nvSpPr>
        <p:spPr>
          <a:xfrm>
            <a:off x="5388795" y="121598"/>
            <a:ext cx="6782656"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Remember Jesus</a:t>
            </a:r>
            <a:endParaRPr lang="en-US" sz="4800" dirty="0">
              <a:solidFill>
                <a:schemeClr val="bg1"/>
              </a:solidFill>
            </a:endParaRPr>
          </a:p>
        </p:txBody>
      </p:sp>
    </p:spTree>
    <p:extLst>
      <p:ext uri="{BB962C8B-B14F-4D97-AF65-F5344CB8AC3E}">
        <p14:creationId xmlns:p14="http://schemas.microsoft.com/office/powerpoint/2010/main" val="700187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277080"/>
            <a:ext cx="12191999" cy="1580920"/>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Remember Jesus Christ, risen from the dead, descendant of David,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according to my gospel</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but the word of God is not imprisoned.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Rounded Rectangle 7">
            <a:extLst>
              <a:ext uri="{FF2B5EF4-FFF2-40B4-BE49-F238E27FC236}">
                <a16:creationId xmlns:a16="http://schemas.microsoft.com/office/drawing/2014/main" id="{D809C724-B6B4-288D-A8EB-990A6E18CC2F}"/>
              </a:ext>
            </a:extLst>
          </p:cNvPr>
          <p:cNvSpPr/>
          <p:nvPr/>
        </p:nvSpPr>
        <p:spPr>
          <a:xfrm>
            <a:off x="1198746" y="1141461"/>
            <a:ext cx="9595149" cy="66981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Jesus endured as part of God’s redemptive plan</a:t>
            </a:r>
            <a:endParaRPr lang="en-US" sz="3600" b="1" i="1" dirty="0"/>
          </a:p>
        </p:txBody>
      </p:sp>
      <p:sp>
        <p:nvSpPr>
          <p:cNvPr id="3" name="TextBox 2">
            <a:extLst>
              <a:ext uri="{FF2B5EF4-FFF2-40B4-BE49-F238E27FC236}">
                <a16:creationId xmlns:a16="http://schemas.microsoft.com/office/drawing/2014/main" id="{8A59D3C1-B2F8-3F40-91F0-E1823B475118}"/>
              </a:ext>
            </a:extLst>
          </p:cNvPr>
          <p:cNvSpPr txBox="1"/>
          <p:nvPr/>
        </p:nvSpPr>
        <p:spPr>
          <a:xfrm>
            <a:off x="5388795" y="121598"/>
            <a:ext cx="6782656"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dirty="0">
                <a:solidFill>
                  <a:schemeClr val="bg1"/>
                </a:solidFill>
              </a:rPr>
              <a:t>#1 Remember Jesus</a:t>
            </a:r>
            <a:endParaRPr lang="en-US" sz="4800" dirty="0">
              <a:solidFill>
                <a:schemeClr val="bg1"/>
              </a:solidFill>
            </a:endParaRPr>
          </a:p>
        </p:txBody>
      </p:sp>
    </p:spTree>
    <p:extLst>
      <p:ext uri="{BB962C8B-B14F-4D97-AF65-F5344CB8AC3E}">
        <p14:creationId xmlns:p14="http://schemas.microsoft.com/office/powerpoint/2010/main" val="34137041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277080"/>
            <a:ext cx="12191999" cy="1580920"/>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Remember Jesus Christ, risen from the dead, descendant of David,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according to my gospel</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but the word of God is not imprisoned.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09344" y="249619"/>
            <a:ext cx="6782656"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solidFill>
                  <a:schemeClr val="bg1"/>
                </a:solidFill>
              </a:rPr>
              <a:t>#2 Remember the Message</a:t>
            </a:r>
            <a:endParaRPr lang="en-US" sz="3600" dirty="0">
              <a:solidFill>
                <a:schemeClr val="bg1"/>
              </a:solidFill>
            </a:endParaRPr>
          </a:p>
        </p:txBody>
      </p:sp>
    </p:spTree>
    <p:extLst>
      <p:ext uri="{BB962C8B-B14F-4D97-AF65-F5344CB8AC3E}">
        <p14:creationId xmlns:p14="http://schemas.microsoft.com/office/powerpoint/2010/main" val="1887554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Line Callout 1 7"/>
          <p:cNvSpPr/>
          <p:nvPr/>
        </p:nvSpPr>
        <p:spPr>
          <a:xfrm>
            <a:off x="4963027" y="428426"/>
            <a:ext cx="2299447" cy="511823"/>
          </a:xfrm>
          <a:prstGeom prst="borderCallout1">
            <a:avLst>
              <a:gd name="adj1" fmla="val 167152"/>
              <a:gd name="adj2" fmla="val 3389"/>
              <a:gd name="adj3" fmla="val 103244"/>
              <a:gd name="adj4" fmla="val 25648"/>
            </a:avLst>
          </a:prstGeom>
          <a:solidFill>
            <a:schemeClr val="bg1"/>
          </a:solidFill>
          <a:ln w="63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Paul (Rome) </a:t>
            </a:r>
          </a:p>
        </p:txBody>
      </p:sp>
      <p:sp>
        <p:nvSpPr>
          <p:cNvPr id="9" name="Oval 8"/>
          <p:cNvSpPr/>
          <p:nvPr/>
        </p:nvSpPr>
        <p:spPr>
          <a:xfrm>
            <a:off x="4772527" y="1192170"/>
            <a:ext cx="381000" cy="381000"/>
          </a:xfrm>
          <a:prstGeom prst="ellipse">
            <a:avLst/>
          </a:prstGeom>
          <a:solidFill>
            <a:srgbClr val="008A3E"/>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3591B03D-D654-4EFA-9CCC-AAD4DCB64486}"/>
              </a:ext>
            </a:extLst>
          </p:cNvPr>
          <p:cNvSpPr txBox="1"/>
          <p:nvPr/>
        </p:nvSpPr>
        <p:spPr>
          <a:xfrm>
            <a:off x="-152554" y="95375"/>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2 Timothy </a:t>
            </a:r>
            <a:endParaRPr lang="en-US" sz="4800" i="1" dirty="0">
              <a:solidFill>
                <a:schemeClr val="bg1"/>
              </a:solidFill>
            </a:endParaRPr>
          </a:p>
        </p:txBody>
      </p:sp>
      <p:sp>
        <p:nvSpPr>
          <p:cNvPr id="7" name="Line Callout 1 6"/>
          <p:cNvSpPr/>
          <p:nvPr/>
        </p:nvSpPr>
        <p:spPr>
          <a:xfrm>
            <a:off x="8145380" y="1278392"/>
            <a:ext cx="3320361" cy="589555"/>
          </a:xfrm>
          <a:prstGeom prst="borderCallout1">
            <a:avLst>
              <a:gd name="adj1" fmla="val 203425"/>
              <a:gd name="adj2" fmla="val 3896"/>
              <a:gd name="adj3" fmla="val 94446"/>
              <a:gd name="adj4" fmla="val 48727"/>
            </a:avLst>
          </a:prstGeom>
          <a:solidFill>
            <a:schemeClr val="bg1"/>
          </a:solidFill>
          <a:ln w="63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Timothy (Ephesus)</a:t>
            </a:r>
          </a:p>
        </p:txBody>
      </p:sp>
      <p:sp>
        <p:nvSpPr>
          <p:cNvPr id="10" name="Oval 9"/>
          <p:cNvSpPr/>
          <p:nvPr/>
        </p:nvSpPr>
        <p:spPr>
          <a:xfrm>
            <a:off x="8145380" y="2303089"/>
            <a:ext cx="381000" cy="381000"/>
          </a:xfrm>
          <a:prstGeom prst="ellipse">
            <a:avLst/>
          </a:prstGeom>
          <a:solidFill>
            <a:srgbClr val="008A3E"/>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 y="3329609"/>
            <a:ext cx="12191999" cy="3528392"/>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baseline="30000" dirty="0"/>
              <a:t>2 Timothy 2:1 </a:t>
            </a:r>
            <a:r>
              <a:rPr lang="en-US" sz="3200" dirty="0"/>
              <a:t>You therefore, my son, be strong in the grace that is in Christ Jesus…</a:t>
            </a:r>
            <a:r>
              <a:rPr lang="en-US" sz="3200" b="1" baseline="30000" dirty="0"/>
              <a:t> 3 </a:t>
            </a:r>
            <a:r>
              <a:rPr lang="en-US" sz="3200" b="1" u="sng" dirty="0"/>
              <a:t>Suffer hardship with me</a:t>
            </a:r>
            <a:r>
              <a:rPr lang="en-US" sz="3200" dirty="0"/>
              <a:t>, as a good soldier of Christ Jesus. </a:t>
            </a:r>
            <a:r>
              <a:rPr lang="en-US" sz="3200" b="1" baseline="30000" dirty="0"/>
              <a:t>4 </a:t>
            </a:r>
            <a:r>
              <a:rPr lang="en-US" sz="3200" dirty="0"/>
              <a:t>No soldier in active service entangles himself in the affairs of everyday life, so that he may please the one who enlisted him as a soldier. </a:t>
            </a:r>
            <a:r>
              <a:rPr lang="en-US" sz="3200" b="1" baseline="30000" dirty="0"/>
              <a:t>5 </a:t>
            </a:r>
            <a:r>
              <a:rPr lang="en-US" sz="3200" dirty="0"/>
              <a:t>Also if anyone competes as an athlete, he does not win the prize unless he competes according to the rules. </a:t>
            </a:r>
            <a:r>
              <a:rPr lang="en-US" sz="3200" b="1" baseline="30000" dirty="0"/>
              <a:t>6 </a:t>
            </a:r>
            <a:r>
              <a:rPr lang="en-US" sz="3200" dirty="0"/>
              <a:t>The hard-working farmer ought to be the first to receive his share of the crops. </a:t>
            </a:r>
            <a:endParaRPr lang="en-US" sz="3600" dirty="0"/>
          </a:p>
        </p:txBody>
      </p:sp>
    </p:spTree>
    <p:extLst>
      <p:ext uri="{BB962C8B-B14F-4D97-AF65-F5344CB8AC3E}">
        <p14:creationId xmlns:p14="http://schemas.microsoft.com/office/powerpoint/2010/main" val="847755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grpId="0" nodeType="after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left)">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par>
                          <p:cTn id="15" fill="hold">
                            <p:stCondLst>
                              <p:cond delay="0"/>
                            </p:stCondLst>
                            <p:childTnLst>
                              <p:par>
                                <p:cTn id="16" presetID="22" presetClass="entr" presetSubtype="8" fill="hold" grpId="0"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left)">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7" grpId="0" animBg="1"/>
      <p:bldP spid="10" grpId="0" animBg="1"/>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09344" y="249619"/>
            <a:ext cx="6782656"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solidFill>
                  <a:schemeClr val="bg1"/>
                </a:solidFill>
              </a:rPr>
              <a:t>#2 Remember the Message</a:t>
            </a:r>
            <a:endParaRPr lang="en-US" sz="3600" dirty="0">
              <a:solidFill>
                <a:schemeClr val="bg1"/>
              </a:solidFill>
            </a:endParaRPr>
          </a:p>
        </p:txBody>
      </p:sp>
      <p:sp>
        <p:nvSpPr>
          <p:cNvPr id="5" name="Rounded Rectangle 7">
            <a:extLst>
              <a:ext uri="{FF2B5EF4-FFF2-40B4-BE49-F238E27FC236}">
                <a16:creationId xmlns:a16="http://schemas.microsoft.com/office/drawing/2014/main" id="{A16CBF4C-2EA7-BB69-0151-6EA9401FA894}"/>
              </a:ext>
            </a:extLst>
          </p:cNvPr>
          <p:cNvSpPr/>
          <p:nvPr/>
        </p:nvSpPr>
        <p:spPr>
          <a:xfrm>
            <a:off x="3263853" y="4487478"/>
            <a:ext cx="8746638" cy="66981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We endure because we are on a mission </a:t>
            </a:r>
            <a:endParaRPr lang="en-US" sz="3600" b="1" i="1" dirty="0"/>
          </a:p>
        </p:txBody>
      </p:sp>
      <p:sp>
        <p:nvSpPr>
          <p:cNvPr id="2" name="Rectangle 1">
            <a:extLst>
              <a:ext uri="{FF2B5EF4-FFF2-40B4-BE49-F238E27FC236}">
                <a16:creationId xmlns:a16="http://schemas.microsoft.com/office/drawing/2014/main" id="{03A34C5E-72FD-3302-4BB2-4FB491A48DAA}"/>
              </a:ext>
            </a:extLst>
          </p:cNvPr>
          <p:cNvSpPr/>
          <p:nvPr/>
        </p:nvSpPr>
        <p:spPr>
          <a:xfrm>
            <a:off x="1" y="5277080"/>
            <a:ext cx="12191999" cy="1580920"/>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Remember Jesus Christ, risen from the dead, descendant of David,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according to my gospel</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but the word of God is not imprisoned.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149563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09344" y="249619"/>
            <a:ext cx="6782656"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solidFill>
                  <a:schemeClr val="bg1"/>
                </a:solidFill>
              </a:rPr>
              <a:t>#2 Remember the Message</a:t>
            </a:r>
            <a:endParaRPr lang="en-US" sz="36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277080"/>
            <a:ext cx="12191999" cy="1580920"/>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Remember Jesus Christ, risen from the dead, descendant of David, according to my gospel,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but the word of God is not imprisoned.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Rounded Rectangle 7">
            <a:extLst>
              <a:ext uri="{FF2B5EF4-FFF2-40B4-BE49-F238E27FC236}">
                <a16:creationId xmlns:a16="http://schemas.microsoft.com/office/drawing/2014/main" id="{35A78664-469E-7F4F-7BCB-4C5C5379BB7F}"/>
              </a:ext>
            </a:extLst>
          </p:cNvPr>
          <p:cNvSpPr/>
          <p:nvPr/>
        </p:nvSpPr>
        <p:spPr>
          <a:xfrm>
            <a:off x="3263853" y="4487478"/>
            <a:ext cx="8746638" cy="66981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We endure because we are on a mission </a:t>
            </a:r>
            <a:endParaRPr lang="en-US" sz="3600" b="1" i="1" dirty="0"/>
          </a:p>
        </p:txBody>
      </p:sp>
    </p:spTree>
    <p:extLst>
      <p:ext uri="{BB962C8B-B14F-4D97-AF65-F5344CB8AC3E}">
        <p14:creationId xmlns:p14="http://schemas.microsoft.com/office/powerpoint/2010/main" val="10790014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09344" y="249619"/>
            <a:ext cx="6782656"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solidFill>
                  <a:schemeClr val="bg1"/>
                </a:solidFill>
              </a:rPr>
              <a:t>#2 Remember the Message</a:t>
            </a:r>
            <a:endParaRPr lang="en-US" sz="3600" dirty="0">
              <a:solidFill>
                <a:schemeClr val="bg1"/>
              </a:solidFill>
            </a:endParaRPr>
          </a:p>
        </p:txBody>
      </p:sp>
      <p:sp>
        <p:nvSpPr>
          <p:cNvPr id="4" name="Rounded Rectangle 7">
            <a:extLst>
              <a:ext uri="{FF2B5EF4-FFF2-40B4-BE49-F238E27FC236}">
                <a16:creationId xmlns:a16="http://schemas.microsoft.com/office/drawing/2014/main" id="{41AB6B91-856B-7FFA-862D-361FAD63C609}"/>
              </a:ext>
            </a:extLst>
          </p:cNvPr>
          <p:cNvSpPr/>
          <p:nvPr/>
        </p:nvSpPr>
        <p:spPr>
          <a:xfrm>
            <a:off x="3263853" y="4487478"/>
            <a:ext cx="8746638" cy="66981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We endure because we are on a mission </a:t>
            </a:r>
            <a:endParaRPr lang="en-US" sz="3600" b="1" i="1" dirty="0"/>
          </a:p>
        </p:txBody>
      </p:sp>
      <p:sp>
        <p:nvSpPr>
          <p:cNvPr id="2" name="Rectangle 1">
            <a:extLst>
              <a:ext uri="{FF2B5EF4-FFF2-40B4-BE49-F238E27FC236}">
                <a16:creationId xmlns:a16="http://schemas.microsoft.com/office/drawing/2014/main" id="{03A34C5E-72FD-3302-4BB2-4FB491A48DAA}"/>
              </a:ext>
            </a:extLst>
          </p:cNvPr>
          <p:cNvSpPr/>
          <p:nvPr/>
        </p:nvSpPr>
        <p:spPr>
          <a:xfrm>
            <a:off x="1" y="5277080"/>
            <a:ext cx="12191999" cy="1580920"/>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Remember Jesus Christ, risen from the dead, descendant of David, according to my gospel,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but the word of God is not imprisoned</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57234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09344" y="249619"/>
            <a:ext cx="6782656"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solidFill>
                  <a:schemeClr val="bg1"/>
                </a:solidFill>
              </a:rPr>
              <a:t>#2 Remember the Message</a:t>
            </a:r>
            <a:endParaRPr lang="en-US" sz="36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277080"/>
            <a:ext cx="12191999" cy="1580920"/>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Remember Jesus Christ, risen from the dead, descendant of David, according to my gospel,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but the word of God is not imprisoned</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Rounded Rectangle 7">
            <a:extLst>
              <a:ext uri="{FF2B5EF4-FFF2-40B4-BE49-F238E27FC236}">
                <a16:creationId xmlns:a16="http://schemas.microsoft.com/office/drawing/2014/main" id="{9A157278-293B-AA5E-F8A4-F1C7796E9450}"/>
              </a:ext>
            </a:extLst>
          </p:cNvPr>
          <p:cNvSpPr/>
          <p:nvPr/>
        </p:nvSpPr>
        <p:spPr>
          <a:xfrm>
            <a:off x="3263853" y="4487478"/>
            <a:ext cx="8746638" cy="66981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We endure because we are on a mission </a:t>
            </a:r>
            <a:endParaRPr lang="en-US" sz="3600" b="1" i="1" dirty="0"/>
          </a:p>
        </p:txBody>
      </p:sp>
      <p:sp>
        <p:nvSpPr>
          <p:cNvPr id="4" name="Rounded Rectangle 7">
            <a:extLst>
              <a:ext uri="{FF2B5EF4-FFF2-40B4-BE49-F238E27FC236}">
                <a16:creationId xmlns:a16="http://schemas.microsoft.com/office/drawing/2014/main" id="{909C2941-109D-DB0D-994E-BC2D86672891}"/>
              </a:ext>
            </a:extLst>
          </p:cNvPr>
          <p:cNvSpPr/>
          <p:nvPr/>
        </p:nvSpPr>
        <p:spPr>
          <a:xfrm>
            <a:off x="330760" y="3016630"/>
            <a:ext cx="7173835" cy="1086127"/>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Some things cannot be suppressed, no matter how hard you try </a:t>
            </a:r>
            <a:endParaRPr lang="en-US" sz="3600" b="1" i="1" dirty="0"/>
          </a:p>
        </p:txBody>
      </p:sp>
    </p:spTree>
    <p:extLst>
      <p:ext uri="{BB962C8B-B14F-4D97-AF65-F5344CB8AC3E}">
        <p14:creationId xmlns:p14="http://schemas.microsoft.com/office/powerpoint/2010/main" val="2080798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09344" y="249619"/>
            <a:ext cx="6782656"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solidFill>
                  <a:schemeClr val="bg1"/>
                </a:solidFill>
              </a:rPr>
              <a:t>#2 Remember the Message</a:t>
            </a:r>
            <a:endParaRPr lang="en-US" sz="36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061199"/>
            <a:ext cx="12191999" cy="17968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pPr>
            <a:r>
              <a:rPr lang="en-US" sz="3200" b="1" kern="100" baseline="30000" dirty="0">
                <a:effectLst/>
                <a:ea typeface="Aptos" panose="020B0004020202020204" pitchFamily="34" charset="0"/>
                <a:cs typeface="Times New Roman" panose="02020603050405020304" pitchFamily="18" charset="0"/>
              </a:rPr>
              <a:t>2 Timothy 2:10 </a:t>
            </a:r>
            <a:r>
              <a:rPr lang="en-US" sz="3200" kern="100" dirty="0">
                <a:effectLst/>
                <a:ea typeface="Aptos" panose="020B0004020202020204" pitchFamily="34" charset="0"/>
                <a:cs typeface="Times New Roman" panose="02020603050405020304" pitchFamily="18" charset="0"/>
              </a:rPr>
              <a:t>For this reason I endure all things </a:t>
            </a:r>
            <a:r>
              <a:rPr lang="en-US" sz="3200" b="1" u="sng" kern="100" dirty="0">
                <a:effectLst/>
                <a:ea typeface="Aptos" panose="020B0004020202020204" pitchFamily="34" charset="0"/>
                <a:cs typeface="Times New Roman" panose="02020603050405020304" pitchFamily="18" charset="0"/>
              </a:rPr>
              <a:t>for the sake of those who are chosen, so that they also may obtain the salvation</a:t>
            </a:r>
            <a:r>
              <a:rPr lang="en-US" sz="3200" kern="100" dirty="0">
                <a:effectLst/>
                <a:ea typeface="Aptos" panose="020B0004020202020204" pitchFamily="34" charset="0"/>
                <a:cs typeface="Times New Roman" panose="02020603050405020304" pitchFamily="18" charset="0"/>
              </a:rPr>
              <a:t> which is in Christ Jesus and with it eternal glory.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981996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169349"/>
            <a:ext cx="6782656"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400" b="1" dirty="0">
                <a:solidFill>
                  <a:schemeClr val="bg1"/>
                </a:solidFill>
              </a:rPr>
              <a:t>#3 Remember the Lost</a:t>
            </a:r>
            <a:endParaRPr lang="en-US" sz="44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061199"/>
            <a:ext cx="12191999" cy="17968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pPr>
            <a:r>
              <a:rPr lang="en-US" sz="3200" b="1" kern="100" baseline="30000" dirty="0">
                <a:effectLst/>
                <a:ea typeface="Aptos" panose="020B0004020202020204" pitchFamily="34" charset="0"/>
                <a:cs typeface="Times New Roman" panose="02020603050405020304" pitchFamily="18" charset="0"/>
              </a:rPr>
              <a:t>2 Timothy 2:10 </a:t>
            </a:r>
            <a:r>
              <a:rPr lang="en-US" sz="3200" kern="100" dirty="0">
                <a:effectLst/>
                <a:ea typeface="Aptos" panose="020B0004020202020204" pitchFamily="34" charset="0"/>
                <a:cs typeface="Times New Roman" panose="02020603050405020304" pitchFamily="18" charset="0"/>
              </a:rPr>
              <a:t>For this reason I endure all things </a:t>
            </a:r>
            <a:r>
              <a:rPr lang="en-US" sz="3200" b="1" u="sng" kern="100" dirty="0">
                <a:effectLst/>
                <a:ea typeface="Aptos" panose="020B0004020202020204" pitchFamily="34" charset="0"/>
                <a:cs typeface="Times New Roman" panose="02020603050405020304" pitchFamily="18" charset="0"/>
              </a:rPr>
              <a:t>for the sake of those who are chosen, so that they also may obtain the salvation</a:t>
            </a:r>
            <a:r>
              <a:rPr lang="en-US" sz="3200" kern="100" dirty="0">
                <a:effectLst/>
                <a:ea typeface="Aptos" panose="020B0004020202020204" pitchFamily="34" charset="0"/>
                <a:cs typeface="Times New Roman" panose="02020603050405020304" pitchFamily="18" charset="0"/>
              </a:rPr>
              <a:t> which is in Christ Jesus and with it eternal glory.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75E56CEA-3846-0C1E-6C23-D86B6B64B180}"/>
              </a:ext>
            </a:extLst>
          </p:cNvPr>
          <p:cNvSpPr/>
          <p:nvPr/>
        </p:nvSpPr>
        <p:spPr>
          <a:xfrm>
            <a:off x="5121504" y="3797996"/>
            <a:ext cx="6919644" cy="1105874"/>
          </a:xfrm>
          <a:prstGeom prst="rect">
            <a:avLst/>
          </a:prstGeom>
          <a:solidFill>
            <a:schemeClr val="accent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pPr>
            <a:r>
              <a:rPr lang="en-US" sz="3200" b="1" kern="100" baseline="30000" dirty="0">
                <a:solidFill>
                  <a:schemeClr val="bg1"/>
                </a:solidFill>
                <a:effectLst/>
                <a:ea typeface="Aptos" panose="020B0004020202020204" pitchFamily="34" charset="0"/>
                <a:cs typeface="Times New Roman" panose="02020603050405020304" pitchFamily="18" charset="0"/>
              </a:rPr>
              <a:t>Luke 19:10 </a:t>
            </a:r>
            <a:r>
              <a:rPr lang="en-US" sz="3200" i="0" dirty="0">
                <a:solidFill>
                  <a:schemeClr val="bg1"/>
                </a:solidFill>
                <a:effectLst/>
              </a:rPr>
              <a:t>For the Son of Man has come to seek and to save that which was lost.</a:t>
            </a:r>
            <a:endParaRPr lang="en-US" sz="3200" kern="100" dirty="0">
              <a:solidFill>
                <a:schemeClr val="bg1"/>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27500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1" nodeType="clickEffect">
                                  <p:stCondLst>
                                    <p:cond delay="0"/>
                                  </p:stCondLst>
                                  <p:childTnLst>
                                    <p:set>
                                      <p:cBhvr>
                                        <p:cTn id="15"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4" grpId="1"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169349"/>
            <a:ext cx="6782656"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400" b="1" dirty="0">
                <a:solidFill>
                  <a:schemeClr val="bg1"/>
                </a:solidFill>
              </a:rPr>
              <a:t>#3 Remember the Lost</a:t>
            </a:r>
            <a:endParaRPr lang="en-US" sz="44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061199"/>
            <a:ext cx="12191999" cy="17968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pPr>
            <a:r>
              <a:rPr lang="en-US" sz="3200" b="1" kern="100" baseline="30000" dirty="0">
                <a:effectLst/>
                <a:ea typeface="Aptos" panose="020B0004020202020204" pitchFamily="34" charset="0"/>
                <a:cs typeface="Times New Roman" panose="02020603050405020304" pitchFamily="18" charset="0"/>
              </a:rPr>
              <a:t>2 Timothy 2:10 </a:t>
            </a:r>
            <a:r>
              <a:rPr lang="en-US" sz="3200" kern="100" dirty="0">
                <a:effectLst/>
                <a:ea typeface="Aptos" panose="020B0004020202020204" pitchFamily="34" charset="0"/>
                <a:cs typeface="Times New Roman" panose="02020603050405020304" pitchFamily="18" charset="0"/>
              </a:rPr>
              <a:t>For this reason I endure all things </a:t>
            </a:r>
            <a:r>
              <a:rPr lang="en-US" sz="3200" b="1" u="sng" kern="100" dirty="0">
                <a:effectLst/>
                <a:ea typeface="Aptos" panose="020B0004020202020204" pitchFamily="34" charset="0"/>
                <a:cs typeface="Times New Roman" panose="02020603050405020304" pitchFamily="18" charset="0"/>
              </a:rPr>
              <a:t>for the sake of those who are chosen, so that they also may obtain the salvation</a:t>
            </a:r>
            <a:r>
              <a:rPr lang="en-US" sz="3200" kern="100" dirty="0">
                <a:effectLst/>
                <a:ea typeface="Aptos" panose="020B0004020202020204" pitchFamily="34" charset="0"/>
                <a:cs typeface="Times New Roman" panose="02020603050405020304" pitchFamily="18" charset="0"/>
              </a:rPr>
              <a:t> which is in Christ Jesus and with it eternal glory.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Rounded Rectangle 7">
            <a:extLst>
              <a:ext uri="{FF2B5EF4-FFF2-40B4-BE49-F238E27FC236}">
                <a16:creationId xmlns:a16="http://schemas.microsoft.com/office/drawing/2014/main" id="{0AC018E9-CAC5-22B7-E421-0F4E5490FCCA}"/>
              </a:ext>
            </a:extLst>
          </p:cNvPr>
          <p:cNvSpPr/>
          <p:nvPr/>
        </p:nvSpPr>
        <p:spPr>
          <a:xfrm>
            <a:off x="285891" y="2924728"/>
            <a:ext cx="10959100" cy="66981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Paul is “burdened” for those who do not yet know God </a:t>
            </a:r>
            <a:endParaRPr lang="en-US" sz="3600" b="1" i="1" dirty="0"/>
          </a:p>
        </p:txBody>
      </p:sp>
      <p:sp>
        <p:nvSpPr>
          <p:cNvPr id="4" name="Rectangle 3">
            <a:extLst>
              <a:ext uri="{FF2B5EF4-FFF2-40B4-BE49-F238E27FC236}">
                <a16:creationId xmlns:a16="http://schemas.microsoft.com/office/drawing/2014/main" id="{75E56CEA-3846-0C1E-6C23-D86B6B64B180}"/>
              </a:ext>
            </a:extLst>
          </p:cNvPr>
          <p:cNvSpPr/>
          <p:nvPr/>
        </p:nvSpPr>
        <p:spPr>
          <a:xfrm>
            <a:off x="5121504" y="3797996"/>
            <a:ext cx="6919644" cy="1105874"/>
          </a:xfrm>
          <a:prstGeom prst="rect">
            <a:avLst/>
          </a:prstGeom>
          <a:solidFill>
            <a:schemeClr val="accent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pPr>
            <a:r>
              <a:rPr lang="en-US" sz="3200" b="1" kern="100" baseline="30000" dirty="0">
                <a:solidFill>
                  <a:schemeClr val="bg1"/>
                </a:solidFill>
                <a:effectLst/>
                <a:ea typeface="Aptos" panose="020B0004020202020204" pitchFamily="34" charset="0"/>
                <a:cs typeface="Times New Roman" panose="02020603050405020304" pitchFamily="18" charset="0"/>
              </a:rPr>
              <a:t>Luke 19:10 </a:t>
            </a:r>
            <a:r>
              <a:rPr lang="en-US" sz="3200" i="0" dirty="0">
                <a:solidFill>
                  <a:schemeClr val="bg1"/>
                </a:solidFill>
                <a:effectLst/>
              </a:rPr>
              <a:t>For the Son of Man has come to seek and to save that which was lost.</a:t>
            </a:r>
            <a:endParaRPr lang="en-US" sz="3200" kern="100" dirty="0">
              <a:solidFill>
                <a:schemeClr val="bg1"/>
              </a:solidFill>
              <a:effectLst/>
              <a:ea typeface="Aptos" panose="020B0004020202020204" pitchFamily="34" charset="0"/>
              <a:cs typeface="Times New Roman" panose="02020603050405020304" pitchFamily="18" charset="0"/>
            </a:endParaRPr>
          </a:p>
        </p:txBody>
      </p:sp>
      <p:sp>
        <p:nvSpPr>
          <p:cNvPr id="7" name="Oval 6">
            <a:extLst>
              <a:ext uri="{FF2B5EF4-FFF2-40B4-BE49-F238E27FC236}">
                <a16:creationId xmlns:a16="http://schemas.microsoft.com/office/drawing/2014/main" id="{970863E9-99FA-B314-B231-7CCF163E04A5}"/>
              </a:ext>
            </a:extLst>
          </p:cNvPr>
          <p:cNvSpPr/>
          <p:nvPr/>
        </p:nvSpPr>
        <p:spPr>
          <a:xfrm>
            <a:off x="554804" y="5589142"/>
            <a:ext cx="1643866" cy="806948"/>
          </a:xfrm>
          <a:prstGeom prst="ellipse">
            <a:avLst/>
          </a:prstGeom>
          <a:noFill/>
          <a:ln w="825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8275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7" grpId="0" animBg="1"/>
      <p:bldP spid="7" grpId="1"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169349"/>
            <a:ext cx="6782656"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400" b="1" dirty="0">
                <a:solidFill>
                  <a:schemeClr val="bg1"/>
                </a:solidFill>
              </a:rPr>
              <a:t>#3 Remember the Lost</a:t>
            </a:r>
            <a:endParaRPr lang="en-US" sz="44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061199"/>
            <a:ext cx="12191999" cy="17968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pPr>
            <a:r>
              <a:rPr lang="en-US" sz="3200" b="1" kern="100" baseline="30000" dirty="0">
                <a:effectLst/>
                <a:ea typeface="Aptos" panose="020B0004020202020204" pitchFamily="34" charset="0"/>
                <a:cs typeface="Times New Roman" panose="02020603050405020304" pitchFamily="18" charset="0"/>
              </a:rPr>
              <a:t>2 Timothy 2:10 </a:t>
            </a:r>
            <a:r>
              <a:rPr lang="en-US" sz="3200" kern="100" dirty="0">
                <a:effectLst/>
                <a:ea typeface="Aptos" panose="020B0004020202020204" pitchFamily="34" charset="0"/>
                <a:cs typeface="Times New Roman" panose="02020603050405020304" pitchFamily="18" charset="0"/>
              </a:rPr>
              <a:t>For this reason I endure all things for the sake of those who are chosen, so that they also may obtain the salvation which is in Christ Jesus </a:t>
            </a:r>
            <a:r>
              <a:rPr lang="en-US" sz="3200" b="1" u="sng" kern="100" dirty="0">
                <a:effectLst/>
                <a:ea typeface="Aptos" panose="020B0004020202020204" pitchFamily="34" charset="0"/>
                <a:cs typeface="Times New Roman" panose="02020603050405020304" pitchFamily="18" charset="0"/>
              </a:rPr>
              <a:t>and with it eternal glory</a:t>
            </a:r>
            <a:r>
              <a:rPr lang="en-US" sz="3200" kern="100" dirty="0">
                <a:effectLst/>
                <a:ea typeface="Aptos" panose="020B0004020202020204" pitchFamily="34" charset="0"/>
                <a:cs typeface="Times New Roman" panose="02020603050405020304" pitchFamily="18" charset="0"/>
              </a:rPr>
              <a:t>.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605227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061199"/>
            <a:ext cx="12191999" cy="17968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pPr>
            <a:r>
              <a:rPr lang="en-US" sz="3200" b="1" kern="100" baseline="30000" dirty="0">
                <a:effectLst/>
                <a:ea typeface="Aptos" panose="020B0004020202020204" pitchFamily="34" charset="0"/>
                <a:cs typeface="Times New Roman" panose="02020603050405020304" pitchFamily="18" charset="0"/>
              </a:rPr>
              <a:t>2 Timothy 2:10 </a:t>
            </a:r>
            <a:r>
              <a:rPr lang="en-US" sz="3200" kern="100" dirty="0">
                <a:effectLst/>
                <a:ea typeface="Aptos" panose="020B0004020202020204" pitchFamily="34" charset="0"/>
                <a:cs typeface="Times New Roman" panose="02020603050405020304" pitchFamily="18" charset="0"/>
              </a:rPr>
              <a:t>For this reason I endure all things for the sake of those who are chosen, so that they also may obtain the salvation which is in Christ Jesus </a:t>
            </a:r>
            <a:r>
              <a:rPr lang="en-US" sz="3200" b="1" u="sng" kern="100" dirty="0">
                <a:effectLst/>
                <a:ea typeface="Aptos" panose="020B0004020202020204" pitchFamily="34" charset="0"/>
                <a:cs typeface="Times New Roman" panose="02020603050405020304" pitchFamily="18" charset="0"/>
              </a:rPr>
              <a:t>and with it eternal glory</a:t>
            </a:r>
            <a:r>
              <a:rPr lang="en-US" sz="3200" kern="100" dirty="0">
                <a:effectLst/>
                <a:ea typeface="Aptos" panose="020B0004020202020204" pitchFamily="34" charset="0"/>
                <a:cs typeface="Times New Roman" panose="02020603050405020304" pitchFamily="18" charset="0"/>
              </a:rPr>
              <a:t>.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21381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061199"/>
            <a:ext cx="12191999" cy="17968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pPr>
            <a:r>
              <a:rPr lang="en-US" sz="3200" b="1" kern="100" baseline="30000" dirty="0">
                <a:effectLst/>
                <a:ea typeface="Aptos" panose="020B0004020202020204" pitchFamily="34" charset="0"/>
                <a:cs typeface="Times New Roman" panose="02020603050405020304" pitchFamily="18" charset="0"/>
              </a:rPr>
              <a:t>2 Timothy 2:10 </a:t>
            </a:r>
            <a:r>
              <a:rPr lang="en-US" sz="3200" kern="100" dirty="0">
                <a:effectLst/>
                <a:ea typeface="Aptos" panose="020B0004020202020204" pitchFamily="34" charset="0"/>
                <a:cs typeface="Times New Roman" panose="02020603050405020304" pitchFamily="18" charset="0"/>
              </a:rPr>
              <a:t>For this reason I endure all things for the sake of those who are chosen, so that they also may obtain the salvation which is in Christ Jesus </a:t>
            </a:r>
            <a:r>
              <a:rPr lang="en-US" sz="3200" b="1" u="sng" kern="100" dirty="0">
                <a:effectLst/>
                <a:ea typeface="Aptos" panose="020B0004020202020204" pitchFamily="34" charset="0"/>
                <a:cs typeface="Times New Roman" panose="02020603050405020304" pitchFamily="18" charset="0"/>
              </a:rPr>
              <a:t>and with it eternal glory</a:t>
            </a:r>
            <a:r>
              <a:rPr lang="en-US" sz="3200" kern="100" dirty="0">
                <a:effectLst/>
                <a:ea typeface="Aptos" panose="020B0004020202020204" pitchFamily="34" charset="0"/>
                <a:cs typeface="Times New Roman" panose="02020603050405020304" pitchFamily="18" charset="0"/>
              </a:rPr>
              <a:t>.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680454FB-E594-BC11-9B84-D0830FAD5CA1}"/>
              </a:ext>
            </a:extLst>
          </p:cNvPr>
          <p:cNvSpPr/>
          <p:nvPr/>
        </p:nvSpPr>
        <p:spPr>
          <a:xfrm>
            <a:off x="133565" y="1796801"/>
            <a:ext cx="11907584" cy="3107069"/>
          </a:xfrm>
          <a:prstGeom prst="rect">
            <a:avLst/>
          </a:prstGeom>
          <a:solidFill>
            <a:schemeClr val="accent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3200" b="1" kern="100" baseline="30000" dirty="0">
                <a:solidFill>
                  <a:schemeClr val="bg1"/>
                </a:solidFill>
                <a:effectLst/>
                <a:ea typeface="Aptos" panose="020B0004020202020204" pitchFamily="34" charset="0"/>
                <a:cs typeface="Times New Roman" panose="02020603050405020304" pitchFamily="18" charset="0"/>
              </a:rPr>
              <a:t>Hebrews 12:1 </a:t>
            </a:r>
            <a:r>
              <a:rPr lang="en-US" sz="3200" b="0" i="0" dirty="0">
                <a:solidFill>
                  <a:schemeClr val="bg1"/>
                </a:solidFill>
                <a:effectLst/>
              </a:rPr>
              <a:t> and let us run with endurance the race that is set before us, </a:t>
            </a:r>
            <a:r>
              <a:rPr lang="en-US" sz="3200" b="1" i="0" baseline="30000" dirty="0">
                <a:solidFill>
                  <a:schemeClr val="bg1"/>
                </a:solidFill>
                <a:effectLst/>
              </a:rPr>
              <a:t>2 </a:t>
            </a:r>
            <a:r>
              <a:rPr lang="en-US" sz="3200" b="0" i="0" dirty="0">
                <a:solidFill>
                  <a:schemeClr val="bg1"/>
                </a:solidFill>
                <a:effectLst/>
              </a:rPr>
              <a:t>fixing our eyes on Jesus, the author and perfecter of faith, </a:t>
            </a:r>
            <a:r>
              <a:rPr lang="en-US" sz="3200" b="1" i="0" u="sng" dirty="0">
                <a:solidFill>
                  <a:schemeClr val="bg1"/>
                </a:solidFill>
                <a:effectLst/>
              </a:rPr>
              <a:t>who for the joy set before Him endured the cross</a:t>
            </a:r>
            <a:r>
              <a:rPr lang="en-US" sz="3200" b="0" i="0" dirty="0">
                <a:solidFill>
                  <a:schemeClr val="bg1"/>
                </a:solidFill>
                <a:effectLst/>
              </a:rPr>
              <a:t>, despising the shame, and has sat down at the right hand of the throne of God. </a:t>
            </a:r>
            <a:r>
              <a:rPr lang="en-US" sz="3200" b="1" i="0" baseline="30000" dirty="0">
                <a:solidFill>
                  <a:schemeClr val="bg1"/>
                </a:solidFill>
                <a:effectLst/>
              </a:rPr>
              <a:t>3 </a:t>
            </a:r>
            <a:r>
              <a:rPr lang="en-US" sz="3200" b="0" i="0" dirty="0">
                <a:solidFill>
                  <a:schemeClr val="bg1"/>
                </a:solidFill>
                <a:effectLst/>
              </a:rPr>
              <a:t>For consider Him who has endured such hostility by sinners against Himself, so that you will not grow weary and lose heart.</a:t>
            </a:r>
            <a:endParaRPr lang="en-US" sz="3200" kern="100" dirty="0">
              <a:solidFill>
                <a:schemeClr val="bg1"/>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21404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Line Callout 1 7"/>
          <p:cNvSpPr/>
          <p:nvPr/>
        </p:nvSpPr>
        <p:spPr>
          <a:xfrm>
            <a:off x="4963027" y="428426"/>
            <a:ext cx="2299447" cy="511823"/>
          </a:xfrm>
          <a:prstGeom prst="borderCallout1">
            <a:avLst>
              <a:gd name="adj1" fmla="val 167152"/>
              <a:gd name="adj2" fmla="val 3389"/>
              <a:gd name="adj3" fmla="val 103244"/>
              <a:gd name="adj4" fmla="val 25648"/>
            </a:avLst>
          </a:prstGeom>
          <a:solidFill>
            <a:schemeClr val="bg1"/>
          </a:solidFill>
          <a:ln w="63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Paul (Rome) </a:t>
            </a:r>
          </a:p>
        </p:txBody>
      </p:sp>
      <p:sp>
        <p:nvSpPr>
          <p:cNvPr id="9" name="Oval 8"/>
          <p:cNvSpPr/>
          <p:nvPr/>
        </p:nvSpPr>
        <p:spPr>
          <a:xfrm>
            <a:off x="4772527" y="1192170"/>
            <a:ext cx="381000" cy="381000"/>
          </a:xfrm>
          <a:prstGeom prst="ellipse">
            <a:avLst/>
          </a:prstGeom>
          <a:solidFill>
            <a:srgbClr val="008A3E"/>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3591B03D-D654-4EFA-9CCC-AAD4DCB64486}"/>
              </a:ext>
            </a:extLst>
          </p:cNvPr>
          <p:cNvSpPr txBox="1"/>
          <p:nvPr/>
        </p:nvSpPr>
        <p:spPr>
          <a:xfrm>
            <a:off x="-152554" y="95375"/>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2 Timothy </a:t>
            </a:r>
            <a:endParaRPr lang="en-US" sz="4800" i="1" dirty="0">
              <a:solidFill>
                <a:schemeClr val="bg1"/>
              </a:solidFill>
            </a:endParaRPr>
          </a:p>
        </p:txBody>
      </p:sp>
      <p:sp>
        <p:nvSpPr>
          <p:cNvPr id="7" name="Line Callout 1 6"/>
          <p:cNvSpPr/>
          <p:nvPr/>
        </p:nvSpPr>
        <p:spPr>
          <a:xfrm>
            <a:off x="8145380" y="1278392"/>
            <a:ext cx="3320361" cy="589555"/>
          </a:xfrm>
          <a:prstGeom prst="borderCallout1">
            <a:avLst>
              <a:gd name="adj1" fmla="val 203425"/>
              <a:gd name="adj2" fmla="val 3896"/>
              <a:gd name="adj3" fmla="val 94446"/>
              <a:gd name="adj4" fmla="val 48727"/>
            </a:avLst>
          </a:prstGeom>
          <a:solidFill>
            <a:schemeClr val="bg1"/>
          </a:solidFill>
          <a:ln w="63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Timothy (Ephesus)</a:t>
            </a:r>
          </a:p>
        </p:txBody>
      </p:sp>
      <p:sp>
        <p:nvSpPr>
          <p:cNvPr id="10" name="Oval 9"/>
          <p:cNvSpPr/>
          <p:nvPr/>
        </p:nvSpPr>
        <p:spPr>
          <a:xfrm>
            <a:off x="8145380" y="2303089"/>
            <a:ext cx="381000" cy="381000"/>
          </a:xfrm>
          <a:prstGeom prst="ellipse">
            <a:avLst/>
          </a:prstGeom>
          <a:solidFill>
            <a:srgbClr val="008A3E"/>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 y="3329609"/>
            <a:ext cx="12191999" cy="3528392"/>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baseline="30000" dirty="0"/>
              <a:t>2 Timothy 2:1 </a:t>
            </a:r>
            <a:r>
              <a:rPr lang="en-US" sz="3200" dirty="0"/>
              <a:t>You therefore, my son, be strong in the grace that is in Christ Jesus…</a:t>
            </a:r>
            <a:r>
              <a:rPr lang="en-US" sz="3200" b="1" baseline="30000" dirty="0"/>
              <a:t> 3 </a:t>
            </a:r>
            <a:r>
              <a:rPr lang="en-US" sz="3200" dirty="0"/>
              <a:t>Suffer hardship with me, </a:t>
            </a:r>
            <a:r>
              <a:rPr lang="en-US" sz="3200" b="1" u="sng" dirty="0"/>
              <a:t>as a good soldier</a:t>
            </a:r>
            <a:r>
              <a:rPr lang="en-US" sz="3200" b="1" dirty="0"/>
              <a:t> </a:t>
            </a:r>
            <a:r>
              <a:rPr lang="en-US" sz="3200" dirty="0"/>
              <a:t>of Christ Jesus. </a:t>
            </a:r>
            <a:r>
              <a:rPr lang="en-US" sz="3200" b="1" baseline="30000" dirty="0"/>
              <a:t>4 </a:t>
            </a:r>
            <a:r>
              <a:rPr lang="en-US" sz="3200" dirty="0"/>
              <a:t>No soldier in active service entangles himself in the affairs of everyday life, so that he may please the one who enlisted him as a soldier. </a:t>
            </a:r>
            <a:r>
              <a:rPr lang="en-US" sz="3200" b="1" baseline="30000" dirty="0"/>
              <a:t>5 </a:t>
            </a:r>
            <a:r>
              <a:rPr lang="en-US" sz="3200" dirty="0"/>
              <a:t>Also if anyone competes </a:t>
            </a:r>
            <a:r>
              <a:rPr lang="en-US" sz="3200" b="1" u="sng" dirty="0"/>
              <a:t>as an athlete</a:t>
            </a:r>
            <a:r>
              <a:rPr lang="en-US" sz="3200" dirty="0"/>
              <a:t>, he does not win the prize unless he competes according to the rules. </a:t>
            </a:r>
            <a:r>
              <a:rPr lang="en-US" sz="3200" b="1" baseline="30000" dirty="0"/>
              <a:t>6 </a:t>
            </a:r>
            <a:r>
              <a:rPr lang="en-US" sz="3200" b="1" u="sng" dirty="0"/>
              <a:t>The hard-working farmer</a:t>
            </a:r>
            <a:r>
              <a:rPr lang="en-US" sz="3200" dirty="0"/>
              <a:t> ought to be the first to receive his share of the crops. </a:t>
            </a:r>
            <a:endParaRPr lang="en-US" sz="3600" dirty="0"/>
          </a:p>
        </p:txBody>
      </p:sp>
    </p:spTree>
    <p:extLst>
      <p:ext uri="{BB962C8B-B14F-4D97-AF65-F5344CB8AC3E}">
        <p14:creationId xmlns:p14="http://schemas.microsoft.com/office/powerpoint/2010/main" val="14220044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061199"/>
            <a:ext cx="12191999" cy="17968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pPr>
            <a:r>
              <a:rPr lang="en-US" sz="3200" b="1" kern="100" baseline="30000" dirty="0">
                <a:effectLst/>
                <a:ea typeface="Aptos" panose="020B0004020202020204" pitchFamily="34" charset="0"/>
                <a:cs typeface="Times New Roman" panose="02020603050405020304" pitchFamily="18" charset="0"/>
              </a:rPr>
              <a:t>2 Timothy 2:10 </a:t>
            </a:r>
            <a:r>
              <a:rPr lang="en-US" sz="3200" kern="100" dirty="0">
                <a:effectLst/>
                <a:ea typeface="Aptos" panose="020B0004020202020204" pitchFamily="34" charset="0"/>
                <a:cs typeface="Times New Roman" panose="02020603050405020304" pitchFamily="18" charset="0"/>
              </a:rPr>
              <a:t>For this reason I endure all things for the sake of those who are chosen, so that they also may obtain the salvation which is in Christ Jesus </a:t>
            </a:r>
            <a:r>
              <a:rPr lang="en-US" sz="3200" b="1" u="sng" kern="100" dirty="0">
                <a:effectLst/>
                <a:ea typeface="Aptos" panose="020B0004020202020204" pitchFamily="34" charset="0"/>
                <a:cs typeface="Times New Roman" panose="02020603050405020304" pitchFamily="18" charset="0"/>
              </a:rPr>
              <a:t>and with it eternal glory</a:t>
            </a:r>
            <a:r>
              <a:rPr lang="en-US" sz="3200" kern="100" dirty="0">
                <a:effectLst/>
                <a:ea typeface="Aptos" panose="020B0004020202020204" pitchFamily="34" charset="0"/>
                <a:cs typeface="Times New Roman" panose="02020603050405020304" pitchFamily="18" charset="0"/>
              </a:rPr>
              <a:t>.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Rounded Rectangle 7">
            <a:extLst>
              <a:ext uri="{FF2B5EF4-FFF2-40B4-BE49-F238E27FC236}">
                <a16:creationId xmlns:a16="http://schemas.microsoft.com/office/drawing/2014/main" id="{32EC59D8-4EAD-FBE0-A55C-272F258F634A}"/>
              </a:ext>
            </a:extLst>
          </p:cNvPr>
          <p:cNvSpPr/>
          <p:nvPr/>
        </p:nvSpPr>
        <p:spPr>
          <a:xfrm>
            <a:off x="215983" y="3342518"/>
            <a:ext cx="11472100" cy="861774"/>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Jesus’s path goes </a:t>
            </a:r>
            <a:r>
              <a:rPr lang="en-US" sz="4400" b="1" i="1" u="sng" dirty="0"/>
              <a:t>through</a:t>
            </a:r>
            <a:r>
              <a:rPr lang="en-US" sz="4400" b="1" dirty="0"/>
              <a:t> suffering, </a:t>
            </a:r>
            <a:r>
              <a:rPr lang="en-US" sz="4400" b="1" i="1" u="sng" dirty="0"/>
              <a:t>to</a:t>
            </a:r>
            <a:r>
              <a:rPr lang="en-US" sz="4400" b="1" dirty="0"/>
              <a:t> glory </a:t>
            </a:r>
            <a:endParaRPr lang="en-US" sz="4400" b="1" i="1" dirty="0"/>
          </a:p>
        </p:txBody>
      </p:sp>
      <p:sp>
        <p:nvSpPr>
          <p:cNvPr id="7" name="Rounded Rectangle 7">
            <a:extLst>
              <a:ext uri="{FF2B5EF4-FFF2-40B4-BE49-F238E27FC236}">
                <a16:creationId xmlns:a16="http://schemas.microsoft.com/office/drawing/2014/main" id="{68308852-930A-F4DB-D916-957A053AF955}"/>
              </a:ext>
            </a:extLst>
          </p:cNvPr>
          <p:cNvSpPr/>
          <p:nvPr/>
        </p:nvSpPr>
        <p:spPr>
          <a:xfrm>
            <a:off x="1404975" y="4324962"/>
            <a:ext cx="9094116" cy="66827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And that is the path on which we follow Him </a:t>
            </a:r>
            <a:endParaRPr lang="en-US" sz="3600" b="1" i="1" dirty="0"/>
          </a:p>
        </p:txBody>
      </p:sp>
    </p:spTree>
    <p:extLst>
      <p:ext uri="{BB962C8B-B14F-4D97-AF65-F5344CB8AC3E}">
        <p14:creationId xmlns:p14="http://schemas.microsoft.com/office/powerpoint/2010/main" val="1753732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1"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7" grpId="1"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061199"/>
            <a:ext cx="12191999" cy="17968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pPr>
            <a:r>
              <a:rPr lang="en-US" sz="3200" b="1" kern="100" baseline="30000" dirty="0">
                <a:effectLst/>
                <a:ea typeface="Aptos" panose="020B0004020202020204" pitchFamily="34" charset="0"/>
                <a:cs typeface="Times New Roman" panose="02020603050405020304" pitchFamily="18" charset="0"/>
              </a:rPr>
              <a:t>2 Timothy 2:10 </a:t>
            </a:r>
            <a:r>
              <a:rPr lang="en-US" sz="3200" kern="100" dirty="0">
                <a:effectLst/>
                <a:ea typeface="Aptos" panose="020B0004020202020204" pitchFamily="34" charset="0"/>
                <a:cs typeface="Times New Roman" panose="02020603050405020304" pitchFamily="18" charset="0"/>
              </a:rPr>
              <a:t>For this reason I endure all things for the sake of those who are chosen, so that they also may obtain the salvation which is in Christ Jesus </a:t>
            </a:r>
            <a:r>
              <a:rPr lang="en-US" sz="3200" b="1" u="sng" kern="100" dirty="0">
                <a:effectLst/>
                <a:ea typeface="Aptos" panose="020B0004020202020204" pitchFamily="34" charset="0"/>
                <a:cs typeface="Times New Roman" panose="02020603050405020304" pitchFamily="18" charset="0"/>
              </a:rPr>
              <a:t>and with it eternal glory</a:t>
            </a:r>
            <a:r>
              <a:rPr lang="en-US" sz="3200" kern="100" dirty="0">
                <a:effectLst/>
                <a:ea typeface="Aptos" panose="020B0004020202020204" pitchFamily="34" charset="0"/>
                <a:cs typeface="Times New Roman" panose="02020603050405020304" pitchFamily="18" charset="0"/>
              </a:rPr>
              <a:t>.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F0A9AA39-68F1-DDFF-852A-E47CD4FEC61B}"/>
              </a:ext>
            </a:extLst>
          </p:cNvPr>
          <p:cNvSpPr/>
          <p:nvPr/>
        </p:nvSpPr>
        <p:spPr>
          <a:xfrm>
            <a:off x="152399" y="1880294"/>
            <a:ext cx="11887200" cy="2971800"/>
          </a:xfrm>
          <a:prstGeom prst="rect">
            <a:avLst/>
          </a:prstGeom>
          <a:solidFill>
            <a:schemeClr val="accent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000" dirty="0">
                <a:solidFill>
                  <a:schemeClr val="bg1"/>
                </a:solidFill>
                <a:effectLst/>
                <a:ea typeface="Calibri" panose="020F0502020204030204" pitchFamily="34" charset="0"/>
                <a:cs typeface="Times New Roman" panose="02020603050405020304" pitchFamily="18" charset="0"/>
              </a:rPr>
              <a:t>“Still, I wonder if we shall ever be put into songs or tales… I mean: put into words, you know, told by the fireside, or read out of a great big book with red and black letters, years and years afterwards. And people will say: "Let's hear about Frodo and the Ring!" And they will say: "Yes, that's one of my </a:t>
            </a:r>
            <a:r>
              <a:rPr lang="en-US" sz="3000" dirty="0" err="1">
                <a:solidFill>
                  <a:schemeClr val="bg1"/>
                </a:solidFill>
                <a:effectLst/>
                <a:ea typeface="Calibri" panose="020F0502020204030204" pitchFamily="34" charset="0"/>
                <a:cs typeface="Times New Roman" panose="02020603050405020304" pitchFamily="18" charset="0"/>
              </a:rPr>
              <a:t>favourite</a:t>
            </a:r>
            <a:r>
              <a:rPr lang="en-US" sz="3000" dirty="0">
                <a:solidFill>
                  <a:schemeClr val="bg1"/>
                </a:solidFill>
                <a:effectLst/>
                <a:ea typeface="Calibri" panose="020F0502020204030204" pitchFamily="34" charset="0"/>
                <a:cs typeface="Times New Roman" panose="02020603050405020304" pitchFamily="18" charset="0"/>
              </a:rPr>
              <a:t> stories. Frodo was very brave, wasn't he, dad?" "Yes, my boy, the </a:t>
            </a:r>
            <a:r>
              <a:rPr lang="en-US" sz="3000" dirty="0" err="1">
                <a:solidFill>
                  <a:schemeClr val="bg1"/>
                </a:solidFill>
                <a:effectLst/>
                <a:ea typeface="Calibri" panose="020F0502020204030204" pitchFamily="34" charset="0"/>
                <a:cs typeface="Times New Roman" panose="02020603050405020304" pitchFamily="18" charset="0"/>
              </a:rPr>
              <a:t>famousest</a:t>
            </a:r>
            <a:r>
              <a:rPr lang="en-US" sz="3000" dirty="0">
                <a:solidFill>
                  <a:schemeClr val="bg1"/>
                </a:solidFill>
                <a:effectLst/>
                <a:ea typeface="Calibri" panose="020F0502020204030204" pitchFamily="34" charset="0"/>
                <a:cs typeface="Times New Roman" panose="02020603050405020304" pitchFamily="18" charset="0"/>
              </a:rPr>
              <a:t> of the hobbits, and that's saying a lot."</a:t>
            </a:r>
            <a:endParaRPr lang="en-US" dirty="0">
              <a:solidFill>
                <a:schemeClr val="bg1"/>
              </a:solidFill>
            </a:endParaRPr>
          </a:p>
        </p:txBody>
      </p:sp>
    </p:spTree>
    <p:extLst>
      <p:ext uri="{BB962C8B-B14F-4D97-AF65-F5344CB8AC3E}">
        <p14:creationId xmlns:p14="http://schemas.microsoft.com/office/powerpoint/2010/main" val="13339907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061199"/>
            <a:ext cx="12191999" cy="17968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pPr>
            <a:r>
              <a:rPr lang="en-US" sz="3200" b="1" kern="100" baseline="30000" dirty="0">
                <a:effectLst/>
                <a:ea typeface="Aptos" panose="020B0004020202020204" pitchFamily="34" charset="0"/>
                <a:cs typeface="Times New Roman" panose="02020603050405020304" pitchFamily="18" charset="0"/>
              </a:rPr>
              <a:t>2 Timothy 2:10 </a:t>
            </a:r>
            <a:r>
              <a:rPr lang="en-US" sz="3200" kern="100" dirty="0">
                <a:effectLst/>
                <a:ea typeface="Aptos" panose="020B0004020202020204" pitchFamily="34" charset="0"/>
                <a:cs typeface="Times New Roman" panose="02020603050405020304" pitchFamily="18" charset="0"/>
              </a:rPr>
              <a:t>For this reason I endure all things for the sake of those who are chosen, so that they also may obtain the salvation which is in Christ Jesus </a:t>
            </a:r>
            <a:r>
              <a:rPr lang="en-US" sz="3200" b="1" u="sng" kern="100" dirty="0">
                <a:effectLst/>
                <a:ea typeface="Aptos" panose="020B0004020202020204" pitchFamily="34" charset="0"/>
                <a:cs typeface="Times New Roman" panose="02020603050405020304" pitchFamily="18" charset="0"/>
              </a:rPr>
              <a:t>and with it eternal glory</a:t>
            </a:r>
            <a:r>
              <a:rPr lang="en-US" sz="3200" kern="100" dirty="0">
                <a:effectLst/>
                <a:ea typeface="Aptos" panose="020B0004020202020204" pitchFamily="34" charset="0"/>
                <a:cs typeface="Times New Roman" panose="02020603050405020304" pitchFamily="18" charset="0"/>
              </a:rPr>
              <a:t>.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54B1783C-C23F-4B49-9D44-CDC54F5D2590}"/>
              </a:ext>
            </a:extLst>
          </p:cNvPr>
          <p:cNvSpPr/>
          <p:nvPr/>
        </p:nvSpPr>
        <p:spPr>
          <a:xfrm>
            <a:off x="152399" y="1943100"/>
            <a:ext cx="11887200" cy="2971800"/>
          </a:xfrm>
          <a:prstGeom prst="rect">
            <a:avLst/>
          </a:prstGeom>
          <a:solidFill>
            <a:schemeClr val="accent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000" dirty="0"/>
              <a:t>'It's saying a lot too much,' said Frodo, and he laughed, 'Why, Sam,' he said, 'to hear you somehow makes me as merry as if the story was already written. But you've left out one of the chief characters: Samwise the stouthearted. "I want to hear more about Sam, dad. Why didn't they put in more of his talk, dad? That's what I like, it makes me laugh. And Frodo wouldn't have got far without Sam, would he, dad?"'</a:t>
            </a:r>
          </a:p>
        </p:txBody>
      </p:sp>
    </p:spTree>
    <p:extLst>
      <p:ext uri="{BB962C8B-B14F-4D97-AF65-F5344CB8AC3E}">
        <p14:creationId xmlns:p14="http://schemas.microsoft.com/office/powerpoint/2010/main" val="26999676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5061199"/>
            <a:ext cx="12191999" cy="1796801"/>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pPr>
            <a:r>
              <a:rPr lang="en-US" sz="3200" b="1" kern="100" baseline="30000" dirty="0">
                <a:effectLst/>
                <a:ea typeface="Aptos" panose="020B0004020202020204" pitchFamily="34" charset="0"/>
                <a:cs typeface="Times New Roman" panose="02020603050405020304" pitchFamily="18" charset="0"/>
              </a:rPr>
              <a:t>2 Timothy 2:10 </a:t>
            </a:r>
            <a:r>
              <a:rPr lang="en-US" sz="3200" kern="100" dirty="0">
                <a:effectLst/>
                <a:ea typeface="Aptos" panose="020B0004020202020204" pitchFamily="34" charset="0"/>
                <a:cs typeface="Times New Roman" panose="02020603050405020304" pitchFamily="18" charset="0"/>
              </a:rPr>
              <a:t>For this reason I endure all things for the sake of those who are chosen, so that they also may obtain the salvation which is in Christ Jesus </a:t>
            </a:r>
            <a:r>
              <a:rPr lang="en-US" sz="3200" b="1" u="sng" kern="100" dirty="0">
                <a:effectLst/>
                <a:ea typeface="Aptos" panose="020B0004020202020204" pitchFamily="34" charset="0"/>
                <a:cs typeface="Times New Roman" panose="02020603050405020304" pitchFamily="18" charset="0"/>
              </a:rPr>
              <a:t>and with it eternal glory</a:t>
            </a:r>
            <a:r>
              <a:rPr lang="en-US" sz="3200" kern="100" dirty="0">
                <a:effectLst/>
                <a:ea typeface="Aptos" panose="020B0004020202020204" pitchFamily="34" charset="0"/>
                <a:cs typeface="Times New Roman" panose="02020603050405020304" pitchFamily="18" charset="0"/>
              </a:rPr>
              <a:t>.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991B8066-217B-76B8-5B49-6C17DAF29810}"/>
              </a:ext>
            </a:extLst>
          </p:cNvPr>
          <p:cNvSpPr/>
          <p:nvPr/>
        </p:nvSpPr>
        <p:spPr>
          <a:xfrm>
            <a:off x="152399" y="1754543"/>
            <a:ext cx="11887200" cy="2971800"/>
          </a:xfrm>
          <a:prstGeom prst="rect">
            <a:avLst/>
          </a:prstGeom>
          <a:solidFill>
            <a:schemeClr val="accent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000" dirty="0"/>
              <a:t>'Now, Mr. Frodo,' said Sam, 'you shouldn't make fun. I was serious.'</a:t>
            </a:r>
          </a:p>
          <a:p>
            <a:br>
              <a:rPr lang="en-US" sz="3000" dirty="0"/>
            </a:br>
            <a:r>
              <a:rPr lang="en-US" sz="3000" dirty="0"/>
              <a:t>'So was I,' said Frodo, 'and so I am.—”</a:t>
            </a:r>
          </a:p>
        </p:txBody>
      </p:sp>
    </p:spTree>
    <p:extLst>
      <p:ext uri="{BB962C8B-B14F-4D97-AF65-F5344CB8AC3E}">
        <p14:creationId xmlns:p14="http://schemas.microsoft.com/office/powerpoint/2010/main" val="3349190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4222679"/>
            <a:ext cx="12191999" cy="2635322"/>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kern="100" baseline="30000" dirty="0">
                <a:effectLst/>
                <a:ea typeface="Aptos" panose="020B0004020202020204" pitchFamily="34" charset="0"/>
                <a:cs typeface="Times New Roman" panose="02020603050405020304" pitchFamily="18" charset="0"/>
              </a:rPr>
              <a:t>2 Timothy 2:</a:t>
            </a:r>
            <a:r>
              <a:rPr lang="en-US" sz="3200" b="1" baseline="30000" dirty="0"/>
              <a:t>11 </a:t>
            </a:r>
            <a:r>
              <a:rPr lang="en-US" sz="3200" dirty="0"/>
              <a:t>It is a trustworthy statement:</a:t>
            </a:r>
          </a:p>
          <a:p>
            <a:r>
              <a:rPr lang="en-US" sz="3200" dirty="0"/>
              <a:t>For if we died with Him, we will also live with Him;</a:t>
            </a:r>
            <a:br>
              <a:rPr lang="en-US" sz="3200" dirty="0"/>
            </a:br>
            <a:r>
              <a:rPr lang="en-US" sz="3200" b="1" baseline="30000" dirty="0"/>
              <a:t>12 </a:t>
            </a:r>
            <a:r>
              <a:rPr lang="en-US" sz="3200" dirty="0"/>
              <a:t>If we endure, we will also reign with Him;</a:t>
            </a:r>
            <a:br>
              <a:rPr lang="en-US" sz="3200" dirty="0"/>
            </a:br>
            <a:r>
              <a:rPr lang="en-US" sz="3200" dirty="0"/>
              <a:t>If we deny Him, He also will deny us;</a:t>
            </a:r>
            <a:br>
              <a:rPr lang="en-US" sz="3200" dirty="0"/>
            </a:br>
            <a:r>
              <a:rPr lang="en-US" sz="3200" b="1" baseline="30000" dirty="0"/>
              <a:t>13 </a:t>
            </a:r>
            <a:r>
              <a:rPr lang="en-US" sz="3200" dirty="0"/>
              <a:t>If we are faithless, He remains faithful, for He cannot deny Himself.</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893094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4222679"/>
            <a:ext cx="12191999" cy="2635322"/>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kern="100" baseline="30000" dirty="0">
                <a:effectLst/>
                <a:ea typeface="Aptos" panose="020B0004020202020204" pitchFamily="34" charset="0"/>
                <a:cs typeface="Times New Roman" panose="02020603050405020304" pitchFamily="18" charset="0"/>
              </a:rPr>
              <a:t>2 Timothy 2:</a:t>
            </a:r>
            <a:r>
              <a:rPr lang="en-US" sz="3200" b="1" baseline="30000" dirty="0"/>
              <a:t>11 </a:t>
            </a:r>
            <a:r>
              <a:rPr lang="en-US" sz="3200" b="1" u="sng" dirty="0"/>
              <a:t>It is a trustworthy statement:</a:t>
            </a:r>
            <a:endParaRPr lang="en-US" sz="3200" b="1" dirty="0"/>
          </a:p>
          <a:p>
            <a:r>
              <a:rPr lang="en-US" sz="3200" dirty="0"/>
              <a:t>For if we died with Him, we will also live with Him;</a:t>
            </a:r>
            <a:br>
              <a:rPr lang="en-US" sz="3200" dirty="0"/>
            </a:br>
            <a:r>
              <a:rPr lang="en-US" sz="3200" b="1" baseline="30000" dirty="0"/>
              <a:t>12 </a:t>
            </a:r>
            <a:r>
              <a:rPr lang="en-US" sz="3200" dirty="0"/>
              <a:t>If we endure, we will also reign with Him;</a:t>
            </a:r>
            <a:br>
              <a:rPr lang="en-US" sz="3200" dirty="0"/>
            </a:br>
            <a:r>
              <a:rPr lang="en-US" sz="3200" dirty="0"/>
              <a:t>If we deny Him, He also will deny us;</a:t>
            </a:r>
            <a:br>
              <a:rPr lang="en-US" sz="3200" dirty="0"/>
            </a:br>
            <a:r>
              <a:rPr lang="en-US" sz="3200" b="1" baseline="30000" dirty="0"/>
              <a:t>13 </a:t>
            </a:r>
            <a:r>
              <a:rPr lang="en-US" sz="3200" dirty="0"/>
              <a:t>If we are faithless, He remains faithful, for He cannot deny Himself.</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800170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4222679"/>
            <a:ext cx="12191999" cy="2635322"/>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kern="100" baseline="30000" dirty="0">
                <a:effectLst/>
                <a:ea typeface="Aptos" panose="020B0004020202020204" pitchFamily="34" charset="0"/>
                <a:cs typeface="Times New Roman" panose="02020603050405020304" pitchFamily="18" charset="0"/>
              </a:rPr>
              <a:t>2 Timothy 2:</a:t>
            </a:r>
            <a:r>
              <a:rPr lang="en-US" sz="3200" b="1" baseline="30000" dirty="0"/>
              <a:t>11 </a:t>
            </a:r>
            <a:r>
              <a:rPr lang="en-US" sz="3200" dirty="0"/>
              <a:t>It is a trustworthy statement:</a:t>
            </a:r>
          </a:p>
          <a:p>
            <a:r>
              <a:rPr lang="en-US" sz="3200" b="1" u="sng" dirty="0"/>
              <a:t>For if we died with Him, we will also live with Him;</a:t>
            </a:r>
            <a:br>
              <a:rPr lang="en-US" sz="3200" b="1" u="sng" dirty="0"/>
            </a:br>
            <a:r>
              <a:rPr lang="en-US" sz="3200" b="1" baseline="30000" dirty="0"/>
              <a:t>12 </a:t>
            </a:r>
            <a:r>
              <a:rPr lang="en-US" sz="3200" dirty="0"/>
              <a:t>If we endure, we will also reign with Him;</a:t>
            </a:r>
            <a:br>
              <a:rPr lang="en-US" sz="3200" dirty="0"/>
            </a:br>
            <a:r>
              <a:rPr lang="en-US" sz="3200" dirty="0"/>
              <a:t>If we deny Him, He also will deny us;</a:t>
            </a:r>
            <a:br>
              <a:rPr lang="en-US" sz="3200" dirty="0"/>
            </a:br>
            <a:r>
              <a:rPr lang="en-US" sz="3200" b="1" baseline="30000" dirty="0"/>
              <a:t>13 </a:t>
            </a:r>
            <a:r>
              <a:rPr lang="en-US" sz="3200" dirty="0"/>
              <a:t>If we are faithless, He remains faithful, for He cannot deny Himself.</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964482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4222679"/>
            <a:ext cx="12191999" cy="2635322"/>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kern="100" baseline="30000" dirty="0">
                <a:effectLst/>
                <a:ea typeface="Aptos" panose="020B0004020202020204" pitchFamily="34" charset="0"/>
                <a:cs typeface="Times New Roman" panose="02020603050405020304" pitchFamily="18" charset="0"/>
              </a:rPr>
              <a:t>2 Timothy 2:</a:t>
            </a:r>
            <a:r>
              <a:rPr lang="en-US" sz="3200" b="1" baseline="30000" dirty="0"/>
              <a:t>11 </a:t>
            </a:r>
            <a:r>
              <a:rPr lang="en-US" sz="3200" dirty="0"/>
              <a:t>It is a trustworthy statement:</a:t>
            </a:r>
          </a:p>
          <a:p>
            <a:r>
              <a:rPr lang="en-US" sz="3200" dirty="0"/>
              <a:t>For if we died with Him, we will also live with Him;</a:t>
            </a:r>
            <a:br>
              <a:rPr lang="en-US" sz="3200" dirty="0"/>
            </a:br>
            <a:r>
              <a:rPr lang="en-US" sz="3200" b="1" baseline="30000" dirty="0"/>
              <a:t>12 </a:t>
            </a:r>
            <a:r>
              <a:rPr lang="en-US" sz="3200" b="1" u="sng" dirty="0"/>
              <a:t>If we endure, we will also reign with Him;</a:t>
            </a:r>
            <a:br>
              <a:rPr lang="en-US" sz="3200" b="1" u="sng" dirty="0"/>
            </a:br>
            <a:r>
              <a:rPr lang="en-US" sz="3200" dirty="0"/>
              <a:t>If we deny Him, He also will deny us;</a:t>
            </a:r>
            <a:br>
              <a:rPr lang="en-US" sz="3200" dirty="0"/>
            </a:br>
            <a:r>
              <a:rPr lang="en-US" sz="3200" b="1" baseline="30000" dirty="0"/>
              <a:t>13 </a:t>
            </a:r>
            <a:r>
              <a:rPr lang="en-US" sz="3200" dirty="0"/>
              <a:t>If we are faithless, He remains faithful, for He cannot deny Himself.</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008353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4222679"/>
            <a:ext cx="12191999" cy="2635322"/>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kern="100" baseline="30000" dirty="0">
                <a:effectLst/>
                <a:ea typeface="Aptos" panose="020B0004020202020204" pitchFamily="34" charset="0"/>
                <a:cs typeface="Times New Roman" panose="02020603050405020304" pitchFamily="18" charset="0"/>
              </a:rPr>
              <a:t>2 Timothy 2:</a:t>
            </a:r>
            <a:r>
              <a:rPr lang="en-US" sz="3200" b="1" baseline="30000" dirty="0"/>
              <a:t>11 </a:t>
            </a:r>
            <a:r>
              <a:rPr lang="en-US" sz="3200" dirty="0"/>
              <a:t>It is a trustworthy statement:</a:t>
            </a:r>
          </a:p>
          <a:p>
            <a:r>
              <a:rPr lang="en-US" sz="3200" dirty="0"/>
              <a:t>For if we died with Him, we will also live with Him;</a:t>
            </a:r>
            <a:br>
              <a:rPr lang="en-US" sz="3200" dirty="0"/>
            </a:br>
            <a:r>
              <a:rPr lang="en-US" sz="3200" b="1" baseline="30000" dirty="0"/>
              <a:t>12 </a:t>
            </a:r>
            <a:r>
              <a:rPr lang="en-US" sz="3200" b="1" u="sng" dirty="0"/>
              <a:t>If we endure, we will also reign with Him;</a:t>
            </a:r>
            <a:br>
              <a:rPr lang="en-US" sz="3200" b="1" u="sng" dirty="0"/>
            </a:br>
            <a:r>
              <a:rPr lang="en-US" sz="3200" dirty="0"/>
              <a:t>If we deny Him, He also will deny us;</a:t>
            </a:r>
            <a:br>
              <a:rPr lang="en-US" sz="3200" dirty="0"/>
            </a:br>
            <a:r>
              <a:rPr lang="en-US" sz="3200" b="1" baseline="30000" dirty="0"/>
              <a:t>13 </a:t>
            </a:r>
            <a:r>
              <a:rPr lang="en-US" sz="3200" dirty="0"/>
              <a:t>If we are faithless, He remains faithful, for He cannot deny Himself.</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2037632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4222679"/>
            <a:ext cx="12191999" cy="2635322"/>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kern="100" baseline="30000" dirty="0">
                <a:effectLst/>
                <a:ea typeface="Aptos" panose="020B0004020202020204" pitchFamily="34" charset="0"/>
                <a:cs typeface="Times New Roman" panose="02020603050405020304" pitchFamily="18" charset="0"/>
              </a:rPr>
              <a:t>2 Timothy 2:</a:t>
            </a:r>
            <a:r>
              <a:rPr lang="en-US" sz="3200" b="1" baseline="30000" dirty="0"/>
              <a:t>11 </a:t>
            </a:r>
            <a:r>
              <a:rPr lang="en-US" sz="3200" dirty="0"/>
              <a:t>It is a trustworthy statement:</a:t>
            </a:r>
          </a:p>
          <a:p>
            <a:r>
              <a:rPr lang="en-US" sz="3200" dirty="0"/>
              <a:t>For if we died with Him, we will also live with Him;</a:t>
            </a:r>
            <a:br>
              <a:rPr lang="en-US" sz="3200" dirty="0"/>
            </a:br>
            <a:r>
              <a:rPr lang="en-US" sz="3200" b="1" baseline="30000" dirty="0"/>
              <a:t>12 </a:t>
            </a:r>
            <a:r>
              <a:rPr lang="en-US" sz="3200" dirty="0"/>
              <a:t>If we endure, we will also reign with Him;</a:t>
            </a:r>
            <a:br>
              <a:rPr lang="en-US" sz="3200" b="1" u="sng" dirty="0"/>
            </a:br>
            <a:r>
              <a:rPr lang="en-US" sz="3200" b="1" u="sng" dirty="0"/>
              <a:t>If we deny Him, He also will deny us;</a:t>
            </a:r>
            <a:br>
              <a:rPr lang="en-US" sz="3200" b="1" u="sng" dirty="0"/>
            </a:br>
            <a:r>
              <a:rPr lang="en-US" sz="3200" b="1" baseline="30000" dirty="0"/>
              <a:t>13 </a:t>
            </a:r>
            <a:r>
              <a:rPr lang="en-US" sz="3200" dirty="0"/>
              <a:t>If we are faithless, He remains faithful, for He cannot deny Himself.</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Speech Bubble: Rectangle with Corners Rounded 4">
            <a:extLst>
              <a:ext uri="{FF2B5EF4-FFF2-40B4-BE49-F238E27FC236}">
                <a16:creationId xmlns:a16="http://schemas.microsoft.com/office/drawing/2014/main" id="{332AA318-C7CC-3A71-B67A-044692690775}"/>
              </a:ext>
            </a:extLst>
          </p:cNvPr>
          <p:cNvSpPr/>
          <p:nvPr/>
        </p:nvSpPr>
        <p:spPr>
          <a:xfrm>
            <a:off x="5440167" y="1311007"/>
            <a:ext cx="6265963" cy="1197366"/>
          </a:xfrm>
          <a:prstGeom prst="wedgeRoundRectCallout">
            <a:avLst>
              <a:gd name="adj1" fmla="val 60572"/>
              <a:gd name="adj2" fmla="val 96543"/>
              <a:gd name="adj3" fmla="val 16667"/>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Does this mean that if Timothy fails to endure God will reject him?</a:t>
            </a:r>
          </a:p>
        </p:txBody>
      </p:sp>
    </p:spTree>
    <p:extLst>
      <p:ext uri="{BB962C8B-B14F-4D97-AF65-F5344CB8AC3E}">
        <p14:creationId xmlns:p14="http://schemas.microsoft.com/office/powerpoint/2010/main" val="1880545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Line Callout 1 7"/>
          <p:cNvSpPr/>
          <p:nvPr/>
        </p:nvSpPr>
        <p:spPr>
          <a:xfrm>
            <a:off x="4963027" y="428426"/>
            <a:ext cx="2299447" cy="511823"/>
          </a:xfrm>
          <a:prstGeom prst="borderCallout1">
            <a:avLst>
              <a:gd name="adj1" fmla="val 167152"/>
              <a:gd name="adj2" fmla="val 3389"/>
              <a:gd name="adj3" fmla="val 103244"/>
              <a:gd name="adj4" fmla="val 25648"/>
            </a:avLst>
          </a:prstGeom>
          <a:solidFill>
            <a:schemeClr val="bg1"/>
          </a:solidFill>
          <a:ln w="63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Paul (Rome) </a:t>
            </a:r>
          </a:p>
        </p:txBody>
      </p:sp>
      <p:sp>
        <p:nvSpPr>
          <p:cNvPr id="9" name="Oval 8"/>
          <p:cNvSpPr/>
          <p:nvPr/>
        </p:nvSpPr>
        <p:spPr>
          <a:xfrm>
            <a:off x="4772527" y="1192170"/>
            <a:ext cx="381000" cy="381000"/>
          </a:xfrm>
          <a:prstGeom prst="ellipse">
            <a:avLst/>
          </a:prstGeom>
          <a:solidFill>
            <a:srgbClr val="008A3E"/>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3591B03D-D654-4EFA-9CCC-AAD4DCB64486}"/>
              </a:ext>
            </a:extLst>
          </p:cNvPr>
          <p:cNvSpPr txBox="1"/>
          <p:nvPr/>
        </p:nvSpPr>
        <p:spPr>
          <a:xfrm>
            <a:off x="-152554" y="95375"/>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2 Timothy </a:t>
            </a:r>
            <a:endParaRPr lang="en-US" sz="4800" i="1" dirty="0">
              <a:solidFill>
                <a:schemeClr val="bg1"/>
              </a:solidFill>
            </a:endParaRPr>
          </a:p>
        </p:txBody>
      </p:sp>
      <p:sp>
        <p:nvSpPr>
          <p:cNvPr id="7" name="Line Callout 1 6"/>
          <p:cNvSpPr/>
          <p:nvPr/>
        </p:nvSpPr>
        <p:spPr>
          <a:xfrm>
            <a:off x="8145380" y="1278392"/>
            <a:ext cx="3320361" cy="589555"/>
          </a:xfrm>
          <a:prstGeom prst="borderCallout1">
            <a:avLst>
              <a:gd name="adj1" fmla="val 203425"/>
              <a:gd name="adj2" fmla="val 3896"/>
              <a:gd name="adj3" fmla="val 94446"/>
              <a:gd name="adj4" fmla="val 48727"/>
            </a:avLst>
          </a:prstGeom>
          <a:solidFill>
            <a:schemeClr val="bg1"/>
          </a:solidFill>
          <a:ln w="63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Timothy (Ephesus)</a:t>
            </a:r>
          </a:p>
        </p:txBody>
      </p:sp>
      <p:sp>
        <p:nvSpPr>
          <p:cNvPr id="10" name="Oval 9"/>
          <p:cNvSpPr/>
          <p:nvPr/>
        </p:nvSpPr>
        <p:spPr>
          <a:xfrm>
            <a:off x="8145380" y="2303089"/>
            <a:ext cx="381000" cy="381000"/>
          </a:xfrm>
          <a:prstGeom prst="ellipse">
            <a:avLst/>
          </a:prstGeom>
          <a:solidFill>
            <a:srgbClr val="008A3E"/>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 y="4551452"/>
            <a:ext cx="12191999" cy="2306548"/>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baseline="30000" dirty="0"/>
              <a:t>2 Timothy 2:</a:t>
            </a:r>
            <a:r>
              <a:rPr lang="en-US" sz="3200" b="1" kern="100" baseline="30000" dirty="0">
                <a:effectLst/>
                <a:ea typeface="Aptos" panose="020B0004020202020204" pitchFamily="34" charset="0"/>
                <a:cs typeface="Times New Roman" panose="02020603050405020304" pitchFamily="18" charset="0"/>
              </a:rPr>
              <a:t>7 </a:t>
            </a:r>
            <a:r>
              <a:rPr lang="en-US" sz="3200" kern="100" dirty="0">
                <a:effectLst/>
                <a:ea typeface="Aptos" panose="020B0004020202020204" pitchFamily="34" charset="0"/>
                <a:cs typeface="Times New Roman" panose="02020603050405020304" pitchFamily="18" charset="0"/>
              </a:rPr>
              <a:t>Consider what I say, for the Lord will give you understanding in everything.</a:t>
            </a:r>
            <a:endParaRPr lang="en-US" sz="3600" dirty="0"/>
          </a:p>
        </p:txBody>
      </p:sp>
    </p:spTree>
    <p:extLst>
      <p:ext uri="{BB962C8B-B14F-4D97-AF65-F5344CB8AC3E}">
        <p14:creationId xmlns:p14="http://schemas.microsoft.com/office/powerpoint/2010/main" val="194884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4222679"/>
            <a:ext cx="12191999" cy="2635322"/>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kern="100" baseline="30000" dirty="0">
                <a:effectLst/>
                <a:ea typeface="Aptos" panose="020B0004020202020204" pitchFamily="34" charset="0"/>
                <a:cs typeface="Times New Roman" panose="02020603050405020304" pitchFamily="18" charset="0"/>
              </a:rPr>
              <a:t>2 Timothy 2:</a:t>
            </a:r>
            <a:r>
              <a:rPr lang="en-US" sz="3200" b="1" baseline="30000" dirty="0"/>
              <a:t>11 </a:t>
            </a:r>
            <a:r>
              <a:rPr lang="en-US" sz="3200" dirty="0"/>
              <a:t>It is a trustworthy statement:</a:t>
            </a:r>
          </a:p>
          <a:p>
            <a:r>
              <a:rPr lang="en-US" sz="3200" dirty="0"/>
              <a:t>For if we died with Him, we will also live with Him;</a:t>
            </a:r>
            <a:br>
              <a:rPr lang="en-US" sz="3200" dirty="0"/>
            </a:br>
            <a:r>
              <a:rPr lang="en-US" sz="3200" b="1" baseline="30000" dirty="0"/>
              <a:t>12 </a:t>
            </a:r>
            <a:r>
              <a:rPr lang="en-US" sz="3200" dirty="0"/>
              <a:t>If we endure, we will also reign with Him;</a:t>
            </a:r>
            <a:br>
              <a:rPr lang="en-US" sz="3200" b="1" u="sng" dirty="0"/>
            </a:br>
            <a:r>
              <a:rPr lang="en-US" sz="3200" dirty="0"/>
              <a:t>If we deny Him, He also will deny us;</a:t>
            </a:r>
            <a:br>
              <a:rPr lang="en-US" sz="3200" dirty="0"/>
            </a:br>
            <a:r>
              <a:rPr lang="en-US" sz="3200" b="1" baseline="30000" dirty="0"/>
              <a:t>13 </a:t>
            </a:r>
            <a:r>
              <a:rPr lang="en-US" sz="3200" b="1" u="sng" dirty="0"/>
              <a:t>If we are faithless, He remains faithful, for He cannot deny Himself.</a:t>
            </a:r>
            <a:endParaRPr lang="en-US" sz="3200" b="1"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Speech Bubble: Rectangle with Corners Rounded 4">
            <a:extLst>
              <a:ext uri="{FF2B5EF4-FFF2-40B4-BE49-F238E27FC236}">
                <a16:creationId xmlns:a16="http://schemas.microsoft.com/office/drawing/2014/main" id="{332AA318-C7CC-3A71-B67A-044692690775}"/>
              </a:ext>
            </a:extLst>
          </p:cNvPr>
          <p:cNvSpPr/>
          <p:nvPr/>
        </p:nvSpPr>
        <p:spPr>
          <a:xfrm>
            <a:off x="5440167" y="1311007"/>
            <a:ext cx="6265963" cy="1197366"/>
          </a:xfrm>
          <a:prstGeom prst="wedgeRoundRectCallout">
            <a:avLst>
              <a:gd name="adj1" fmla="val 60572"/>
              <a:gd name="adj2" fmla="val 96543"/>
              <a:gd name="adj3" fmla="val 16667"/>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Does this mean that if Timothy fails to endure God will reject him?</a:t>
            </a:r>
          </a:p>
        </p:txBody>
      </p:sp>
    </p:spTree>
    <p:extLst>
      <p:ext uri="{BB962C8B-B14F-4D97-AF65-F5344CB8AC3E}">
        <p14:creationId xmlns:p14="http://schemas.microsoft.com/office/powerpoint/2010/main" val="35946905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4222679"/>
            <a:ext cx="12191999" cy="2635322"/>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kern="100" baseline="30000" dirty="0">
                <a:effectLst/>
                <a:ea typeface="Aptos" panose="020B0004020202020204" pitchFamily="34" charset="0"/>
                <a:cs typeface="Times New Roman" panose="02020603050405020304" pitchFamily="18" charset="0"/>
              </a:rPr>
              <a:t>2 Timothy 2:</a:t>
            </a:r>
            <a:r>
              <a:rPr lang="en-US" sz="3200" b="1" baseline="30000" dirty="0"/>
              <a:t>11 </a:t>
            </a:r>
            <a:r>
              <a:rPr lang="en-US" sz="3200" dirty="0"/>
              <a:t>It is a trustworthy statement:</a:t>
            </a:r>
          </a:p>
          <a:p>
            <a:r>
              <a:rPr lang="en-US" sz="3200" dirty="0"/>
              <a:t>For if we died with Him, we will also live with Him;</a:t>
            </a:r>
            <a:br>
              <a:rPr lang="en-US" sz="3200" dirty="0"/>
            </a:br>
            <a:r>
              <a:rPr lang="en-US" sz="3200" b="1" baseline="30000" dirty="0"/>
              <a:t>12 </a:t>
            </a:r>
            <a:r>
              <a:rPr lang="en-US" sz="3200" dirty="0"/>
              <a:t>If we endure, we will also reign with Him;</a:t>
            </a:r>
            <a:br>
              <a:rPr lang="en-US" sz="3200" b="1" u="sng" dirty="0"/>
            </a:br>
            <a:r>
              <a:rPr lang="en-US" sz="3200" b="1" u="sng" dirty="0"/>
              <a:t>If we deny Him, He also will deny us;</a:t>
            </a:r>
            <a:br>
              <a:rPr lang="en-US" sz="3200" b="1" u="sng" dirty="0"/>
            </a:br>
            <a:r>
              <a:rPr lang="en-US" sz="3200" b="1" baseline="30000" dirty="0"/>
              <a:t>13 </a:t>
            </a:r>
            <a:r>
              <a:rPr lang="en-US" sz="3200" dirty="0"/>
              <a:t>If we are faithless, He remains faithful, for He cannot deny Himself.</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Speech Bubble: Rectangle with Corners Rounded 4">
            <a:extLst>
              <a:ext uri="{FF2B5EF4-FFF2-40B4-BE49-F238E27FC236}">
                <a16:creationId xmlns:a16="http://schemas.microsoft.com/office/drawing/2014/main" id="{332AA318-C7CC-3A71-B67A-044692690775}"/>
              </a:ext>
            </a:extLst>
          </p:cNvPr>
          <p:cNvSpPr/>
          <p:nvPr/>
        </p:nvSpPr>
        <p:spPr>
          <a:xfrm>
            <a:off x="5440167" y="1311007"/>
            <a:ext cx="6265963" cy="733550"/>
          </a:xfrm>
          <a:prstGeom prst="wedgeRoundRectCallout">
            <a:avLst>
              <a:gd name="adj1" fmla="val 60572"/>
              <a:gd name="adj2" fmla="val 96543"/>
              <a:gd name="adj3" fmla="val 16667"/>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So what does this mean then?</a:t>
            </a:r>
          </a:p>
        </p:txBody>
      </p:sp>
      <p:sp>
        <p:nvSpPr>
          <p:cNvPr id="6" name="Rounded Rectangle 7">
            <a:extLst>
              <a:ext uri="{FF2B5EF4-FFF2-40B4-BE49-F238E27FC236}">
                <a16:creationId xmlns:a16="http://schemas.microsoft.com/office/drawing/2014/main" id="{91744F4F-8E8C-F19E-45F9-319B7B9DD2BB}"/>
              </a:ext>
            </a:extLst>
          </p:cNvPr>
          <p:cNvSpPr/>
          <p:nvPr/>
        </p:nvSpPr>
        <p:spPr>
          <a:xfrm>
            <a:off x="294090" y="1349191"/>
            <a:ext cx="4851987" cy="66827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Remember the </a:t>
            </a:r>
            <a:r>
              <a:rPr lang="en-US" sz="3600" b="1" i="1" dirty="0"/>
              <a:t>stakes</a:t>
            </a:r>
            <a:r>
              <a:rPr lang="en-US" sz="3600" b="1" dirty="0"/>
              <a:t> </a:t>
            </a:r>
            <a:endParaRPr lang="en-US" sz="3600" b="1" i="1" dirty="0"/>
          </a:p>
        </p:txBody>
      </p:sp>
      <p:sp>
        <p:nvSpPr>
          <p:cNvPr id="7" name="Rectangle 6">
            <a:extLst>
              <a:ext uri="{FF2B5EF4-FFF2-40B4-BE49-F238E27FC236}">
                <a16:creationId xmlns:a16="http://schemas.microsoft.com/office/drawing/2014/main" id="{FAAB5597-D477-34C2-DD9B-1B108F7C42BD}"/>
              </a:ext>
            </a:extLst>
          </p:cNvPr>
          <p:cNvSpPr/>
          <p:nvPr/>
        </p:nvSpPr>
        <p:spPr>
          <a:xfrm>
            <a:off x="142207" y="2452914"/>
            <a:ext cx="11907584" cy="1646365"/>
          </a:xfrm>
          <a:prstGeom prst="rect">
            <a:avLst/>
          </a:prstGeom>
          <a:solidFill>
            <a:schemeClr val="accent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100" b="1" kern="100" baseline="30000" dirty="0">
                <a:solidFill>
                  <a:schemeClr val="bg1"/>
                </a:solidFill>
                <a:effectLst/>
                <a:ea typeface="Aptos" panose="020B0004020202020204" pitchFamily="34" charset="0"/>
                <a:cs typeface="Times New Roman" panose="02020603050405020304" pitchFamily="18" charset="0"/>
              </a:rPr>
              <a:t>Matthew 10:32</a:t>
            </a:r>
            <a:r>
              <a:rPr lang="en-US" sz="3100" b="1" baseline="30000" dirty="0"/>
              <a:t> </a:t>
            </a:r>
            <a:r>
              <a:rPr lang="en-US" sz="3100" dirty="0"/>
              <a:t>“Therefore everyone who confesses Me before men, I will also confess him before My Father who is in heaven. </a:t>
            </a:r>
            <a:r>
              <a:rPr lang="en-US" sz="3100" b="1" baseline="30000" dirty="0"/>
              <a:t>33 </a:t>
            </a:r>
            <a:r>
              <a:rPr lang="en-US" sz="3100" dirty="0"/>
              <a:t>But whoever denies Me before men, I will also deny him before My Father who is in heaven.</a:t>
            </a:r>
            <a:endParaRPr lang="en-US" sz="3100" kern="100" dirty="0">
              <a:solidFill>
                <a:schemeClr val="bg1"/>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380489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4222679"/>
            <a:ext cx="12191999" cy="2635322"/>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kern="100" baseline="30000" dirty="0">
                <a:effectLst/>
                <a:ea typeface="Aptos" panose="020B0004020202020204" pitchFamily="34" charset="0"/>
                <a:cs typeface="Times New Roman" panose="02020603050405020304" pitchFamily="18" charset="0"/>
              </a:rPr>
              <a:t>2 Timothy 2:</a:t>
            </a:r>
            <a:r>
              <a:rPr lang="en-US" sz="3200" b="1" baseline="30000" dirty="0"/>
              <a:t>11 </a:t>
            </a:r>
            <a:r>
              <a:rPr lang="en-US" sz="3200" dirty="0"/>
              <a:t>It is a trustworthy statement:</a:t>
            </a:r>
          </a:p>
          <a:p>
            <a:r>
              <a:rPr lang="en-US" sz="3200" dirty="0"/>
              <a:t>For if we died with Him, we will also live with Him;</a:t>
            </a:r>
            <a:br>
              <a:rPr lang="en-US" sz="3200" dirty="0"/>
            </a:br>
            <a:r>
              <a:rPr lang="en-US" sz="3200" b="1" baseline="30000" dirty="0"/>
              <a:t>12 </a:t>
            </a:r>
            <a:r>
              <a:rPr lang="en-US" sz="3200" dirty="0"/>
              <a:t>If we endure, we will also reign with Him;</a:t>
            </a:r>
            <a:br>
              <a:rPr lang="en-US" sz="3200" b="1" u="sng" dirty="0"/>
            </a:br>
            <a:r>
              <a:rPr lang="en-US" sz="3200" b="1" u="sng" dirty="0"/>
              <a:t>If we deny Him, He also will deny us;</a:t>
            </a:r>
            <a:br>
              <a:rPr lang="en-US" sz="3200" b="1" u="sng" dirty="0"/>
            </a:br>
            <a:r>
              <a:rPr lang="en-US" sz="3200" b="1" baseline="30000" dirty="0"/>
              <a:t>13 </a:t>
            </a:r>
            <a:r>
              <a:rPr lang="en-US" sz="3200" dirty="0"/>
              <a:t>If we are faithless, He remains faithful, for He cannot deny Himself.</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Speech Bubble: Rectangle with Corners Rounded 4">
            <a:extLst>
              <a:ext uri="{FF2B5EF4-FFF2-40B4-BE49-F238E27FC236}">
                <a16:creationId xmlns:a16="http://schemas.microsoft.com/office/drawing/2014/main" id="{332AA318-C7CC-3A71-B67A-044692690775}"/>
              </a:ext>
            </a:extLst>
          </p:cNvPr>
          <p:cNvSpPr/>
          <p:nvPr/>
        </p:nvSpPr>
        <p:spPr>
          <a:xfrm>
            <a:off x="2702103" y="1311006"/>
            <a:ext cx="9004028" cy="1015663"/>
          </a:xfrm>
          <a:prstGeom prst="wedgeRoundRectCallout">
            <a:avLst>
              <a:gd name="adj1" fmla="val 60572"/>
              <a:gd name="adj2" fmla="val 96543"/>
              <a:gd name="adj3" fmla="val 16667"/>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But this makes me wonder… can a Christian believer renounce their faith and lose their salvation?</a:t>
            </a:r>
          </a:p>
        </p:txBody>
      </p:sp>
      <p:sp>
        <p:nvSpPr>
          <p:cNvPr id="8" name="Rounded Rectangle 7">
            <a:extLst>
              <a:ext uri="{FF2B5EF4-FFF2-40B4-BE49-F238E27FC236}">
                <a16:creationId xmlns:a16="http://schemas.microsoft.com/office/drawing/2014/main" id="{CD5AA25F-C01D-ABB3-D3DE-CED119A32CF2}"/>
              </a:ext>
            </a:extLst>
          </p:cNvPr>
          <p:cNvSpPr/>
          <p:nvPr/>
        </p:nvSpPr>
        <p:spPr>
          <a:xfrm>
            <a:off x="232445" y="2918809"/>
            <a:ext cx="9918422" cy="66827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Once you are in Christ, you can’t sin your way out </a:t>
            </a:r>
            <a:endParaRPr lang="en-US" sz="3600" b="1" i="1" dirty="0"/>
          </a:p>
        </p:txBody>
      </p:sp>
    </p:spTree>
    <p:extLst>
      <p:ext uri="{BB962C8B-B14F-4D97-AF65-F5344CB8AC3E}">
        <p14:creationId xmlns:p14="http://schemas.microsoft.com/office/powerpoint/2010/main" val="2539062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4222679"/>
            <a:ext cx="12191999" cy="2635322"/>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kern="100" baseline="30000" dirty="0">
                <a:effectLst/>
                <a:ea typeface="Aptos" panose="020B0004020202020204" pitchFamily="34" charset="0"/>
                <a:cs typeface="Times New Roman" panose="02020603050405020304" pitchFamily="18" charset="0"/>
              </a:rPr>
              <a:t>2 Timothy 2:</a:t>
            </a:r>
            <a:r>
              <a:rPr lang="en-US" sz="3200" b="1" baseline="30000" dirty="0"/>
              <a:t>11 </a:t>
            </a:r>
            <a:r>
              <a:rPr lang="en-US" sz="3200" dirty="0"/>
              <a:t>It is a trustworthy statement:</a:t>
            </a:r>
          </a:p>
          <a:p>
            <a:r>
              <a:rPr lang="en-US" sz="3200" dirty="0"/>
              <a:t>For if we died with Him, we will also live with Him;</a:t>
            </a:r>
            <a:br>
              <a:rPr lang="en-US" sz="3200" dirty="0"/>
            </a:br>
            <a:r>
              <a:rPr lang="en-US" sz="3200" b="1" baseline="30000" dirty="0"/>
              <a:t>12 </a:t>
            </a:r>
            <a:r>
              <a:rPr lang="en-US" sz="3200" dirty="0"/>
              <a:t>If we endure, we will also reign with Him;</a:t>
            </a:r>
            <a:br>
              <a:rPr lang="en-US" sz="3200" b="1" u="sng" dirty="0"/>
            </a:br>
            <a:r>
              <a:rPr lang="en-US" sz="3200" b="1" u="sng" dirty="0"/>
              <a:t>If we deny Him, He also will deny us;</a:t>
            </a:r>
            <a:br>
              <a:rPr lang="en-US" sz="3200" b="1" u="sng" dirty="0"/>
            </a:br>
            <a:r>
              <a:rPr lang="en-US" sz="3200" b="1" baseline="30000" dirty="0"/>
              <a:t>13 </a:t>
            </a:r>
            <a:r>
              <a:rPr lang="en-US" sz="3200" dirty="0"/>
              <a:t>If we are faithless, He remains faithful, for He cannot deny Himself.</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8" name="Rounded Rectangle 7">
            <a:extLst>
              <a:ext uri="{FF2B5EF4-FFF2-40B4-BE49-F238E27FC236}">
                <a16:creationId xmlns:a16="http://schemas.microsoft.com/office/drawing/2014/main" id="{CD5AA25F-C01D-ABB3-D3DE-CED119A32CF2}"/>
              </a:ext>
            </a:extLst>
          </p:cNvPr>
          <p:cNvSpPr/>
          <p:nvPr/>
        </p:nvSpPr>
        <p:spPr>
          <a:xfrm>
            <a:off x="232445" y="2918809"/>
            <a:ext cx="8543807" cy="66827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None of this is what Paul is talking about!</a:t>
            </a:r>
            <a:endParaRPr lang="en-US" sz="3600" b="1" i="1" dirty="0"/>
          </a:p>
        </p:txBody>
      </p:sp>
      <p:sp>
        <p:nvSpPr>
          <p:cNvPr id="6" name="Speech Bubble: Rectangle with Corners Rounded 5">
            <a:extLst>
              <a:ext uri="{FF2B5EF4-FFF2-40B4-BE49-F238E27FC236}">
                <a16:creationId xmlns:a16="http://schemas.microsoft.com/office/drawing/2014/main" id="{325E1C80-286C-DBD1-1870-B81ABA6E3BEA}"/>
              </a:ext>
            </a:extLst>
          </p:cNvPr>
          <p:cNvSpPr/>
          <p:nvPr/>
        </p:nvSpPr>
        <p:spPr>
          <a:xfrm>
            <a:off x="2702103" y="1311006"/>
            <a:ext cx="9004028" cy="1015663"/>
          </a:xfrm>
          <a:prstGeom prst="wedgeRoundRectCallout">
            <a:avLst>
              <a:gd name="adj1" fmla="val 60572"/>
              <a:gd name="adj2" fmla="val 96543"/>
              <a:gd name="adj3" fmla="val 16667"/>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But this makes me wonder… can a Christian believer renounce their faith and lose their salvation?</a:t>
            </a:r>
          </a:p>
        </p:txBody>
      </p:sp>
    </p:spTree>
    <p:extLst>
      <p:ext uri="{BB962C8B-B14F-4D97-AF65-F5344CB8AC3E}">
        <p14:creationId xmlns:p14="http://schemas.microsoft.com/office/powerpoint/2010/main" val="1503783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440167" y="209105"/>
            <a:ext cx="6782656"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000" b="1" dirty="0">
                <a:solidFill>
                  <a:schemeClr val="bg1"/>
                </a:solidFill>
              </a:rPr>
              <a:t>#4 Remember the Glory</a:t>
            </a:r>
            <a:endParaRPr lang="en-US" sz="50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4222679"/>
            <a:ext cx="12191999" cy="2635322"/>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kern="100" baseline="30000" dirty="0">
                <a:effectLst/>
                <a:ea typeface="Aptos" panose="020B0004020202020204" pitchFamily="34" charset="0"/>
                <a:cs typeface="Times New Roman" panose="02020603050405020304" pitchFamily="18" charset="0"/>
              </a:rPr>
              <a:t>2 Timothy 2:</a:t>
            </a:r>
            <a:r>
              <a:rPr lang="en-US" sz="3200" b="1" baseline="30000" dirty="0"/>
              <a:t>11 </a:t>
            </a:r>
            <a:r>
              <a:rPr lang="en-US" sz="3200" dirty="0"/>
              <a:t>It is a trustworthy statement:</a:t>
            </a:r>
          </a:p>
          <a:p>
            <a:r>
              <a:rPr lang="en-US" sz="3200" dirty="0"/>
              <a:t>For if we died with Him, we will also live with Him;</a:t>
            </a:r>
            <a:br>
              <a:rPr lang="en-US" sz="3200" dirty="0"/>
            </a:br>
            <a:r>
              <a:rPr lang="en-US" sz="3200" b="1" baseline="30000" dirty="0"/>
              <a:t>12 </a:t>
            </a:r>
            <a:r>
              <a:rPr lang="en-US" sz="3200" dirty="0"/>
              <a:t>If we endure, we will also reign with Him;</a:t>
            </a:r>
            <a:br>
              <a:rPr lang="en-US" sz="3200" b="1" u="sng" dirty="0"/>
            </a:br>
            <a:r>
              <a:rPr lang="en-US" sz="3200" dirty="0"/>
              <a:t>If we deny Him, He also will deny us;</a:t>
            </a:r>
            <a:br>
              <a:rPr lang="en-US" sz="3200" b="1" u="sng" dirty="0"/>
            </a:br>
            <a:r>
              <a:rPr lang="en-US" sz="3200" b="1" baseline="30000" dirty="0"/>
              <a:t>13 </a:t>
            </a:r>
            <a:r>
              <a:rPr lang="en-US" sz="3200" b="1" u="sng" dirty="0"/>
              <a:t>If we are faithless, He remains faithful, for He cannot deny Himself.</a:t>
            </a:r>
            <a:endParaRPr lang="en-US" sz="3200" b="1"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8" name="Rounded Rectangle 7">
            <a:extLst>
              <a:ext uri="{FF2B5EF4-FFF2-40B4-BE49-F238E27FC236}">
                <a16:creationId xmlns:a16="http://schemas.microsoft.com/office/drawing/2014/main" id="{CD5AA25F-C01D-ABB3-D3DE-CED119A32CF2}"/>
              </a:ext>
            </a:extLst>
          </p:cNvPr>
          <p:cNvSpPr/>
          <p:nvPr/>
        </p:nvSpPr>
        <p:spPr>
          <a:xfrm>
            <a:off x="232445" y="2918809"/>
            <a:ext cx="8543807" cy="66827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None of this is what Paul is talking about!</a:t>
            </a:r>
            <a:endParaRPr lang="en-US" sz="3600" b="1" i="1" dirty="0"/>
          </a:p>
        </p:txBody>
      </p:sp>
    </p:spTree>
    <p:extLst>
      <p:ext uri="{BB962C8B-B14F-4D97-AF65-F5344CB8AC3E}">
        <p14:creationId xmlns:p14="http://schemas.microsoft.com/office/powerpoint/2010/main" val="27859598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3" name="TextBox 2">
            <a:extLst>
              <a:ext uri="{FF2B5EF4-FFF2-40B4-BE49-F238E27FC236}">
                <a16:creationId xmlns:a16="http://schemas.microsoft.com/office/drawing/2014/main" id="{8A59D3C1-B2F8-3F40-91F0-E1823B475118}"/>
              </a:ext>
            </a:extLst>
          </p:cNvPr>
          <p:cNvSpPr txBox="1"/>
          <p:nvPr/>
        </p:nvSpPr>
        <p:spPr>
          <a:xfrm>
            <a:off x="5915308" y="-16926"/>
            <a:ext cx="6126823"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5400" b="1" dirty="0">
                <a:solidFill>
                  <a:schemeClr val="bg1"/>
                </a:solidFill>
              </a:rPr>
              <a:t>#5 Remember God’s faithfulness</a:t>
            </a:r>
            <a:endParaRPr lang="en-US" sz="5400" dirty="0">
              <a:solidFill>
                <a:schemeClr val="bg1"/>
              </a:solidFill>
            </a:endParaRPr>
          </a:p>
        </p:txBody>
      </p:sp>
      <p:sp>
        <p:nvSpPr>
          <p:cNvPr id="2" name="Rectangle 1">
            <a:extLst>
              <a:ext uri="{FF2B5EF4-FFF2-40B4-BE49-F238E27FC236}">
                <a16:creationId xmlns:a16="http://schemas.microsoft.com/office/drawing/2014/main" id="{03A34C5E-72FD-3302-4BB2-4FB491A48DAA}"/>
              </a:ext>
            </a:extLst>
          </p:cNvPr>
          <p:cNvSpPr/>
          <p:nvPr/>
        </p:nvSpPr>
        <p:spPr>
          <a:xfrm>
            <a:off x="1" y="4222679"/>
            <a:ext cx="12191999" cy="2635322"/>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kern="100" baseline="30000" dirty="0">
                <a:effectLst/>
                <a:ea typeface="Aptos" panose="020B0004020202020204" pitchFamily="34" charset="0"/>
                <a:cs typeface="Times New Roman" panose="02020603050405020304" pitchFamily="18" charset="0"/>
              </a:rPr>
              <a:t>2 Timothy 2:</a:t>
            </a:r>
            <a:r>
              <a:rPr lang="en-US" sz="3200" b="1" baseline="30000" dirty="0"/>
              <a:t>11 </a:t>
            </a:r>
            <a:r>
              <a:rPr lang="en-US" sz="3200" dirty="0"/>
              <a:t>It is a trustworthy statement:</a:t>
            </a:r>
          </a:p>
          <a:p>
            <a:r>
              <a:rPr lang="en-US" sz="3200" dirty="0"/>
              <a:t>For if we died with Him, we will also live with Him;</a:t>
            </a:r>
            <a:br>
              <a:rPr lang="en-US" sz="3200" dirty="0"/>
            </a:br>
            <a:r>
              <a:rPr lang="en-US" sz="3200" b="1" baseline="30000" dirty="0"/>
              <a:t>12 </a:t>
            </a:r>
            <a:r>
              <a:rPr lang="en-US" sz="3200" dirty="0"/>
              <a:t>If we endure, we will also reign with Him;</a:t>
            </a:r>
            <a:br>
              <a:rPr lang="en-US" sz="3200" b="1" u="sng" dirty="0"/>
            </a:br>
            <a:r>
              <a:rPr lang="en-US" sz="3200" dirty="0"/>
              <a:t>If we deny Him, He also will deny us;</a:t>
            </a:r>
            <a:br>
              <a:rPr lang="en-US" sz="3200" b="1" u="sng" dirty="0"/>
            </a:br>
            <a:r>
              <a:rPr lang="en-US" sz="3200" b="1" baseline="30000" dirty="0"/>
              <a:t>13 </a:t>
            </a:r>
            <a:r>
              <a:rPr lang="en-US" sz="3200" b="1" u="sng" dirty="0"/>
              <a:t>If we are faithless, He remains faithful, for He cannot deny Himself.</a:t>
            </a:r>
            <a:endParaRPr lang="en-US" sz="3200" b="1" u="sng"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731304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1" nodeType="clickEffect">
                                  <p:stCondLst>
                                    <p:cond delay="0"/>
                                  </p:stCondLst>
                                  <p:childTnLst>
                                    <p:set>
                                      <p:cBhvr>
                                        <p:cTn id="11"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680830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So let us remember:</a:t>
            </a:r>
            <a:endParaRPr lang="en-US" sz="4800" i="1" dirty="0">
              <a:solidFill>
                <a:schemeClr val="bg1"/>
              </a:solidFill>
            </a:endParaRPr>
          </a:p>
        </p:txBody>
      </p:sp>
      <p:sp>
        <p:nvSpPr>
          <p:cNvPr id="9" name="Rounded Rectangle 7">
            <a:extLst>
              <a:ext uri="{FF2B5EF4-FFF2-40B4-BE49-F238E27FC236}">
                <a16:creationId xmlns:a16="http://schemas.microsoft.com/office/drawing/2014/main" id="{539E010D-2357-8360-C543-56CBF22B77AE}"/>
              </a:ext>
            </a:extLst>
          </p:cNvPr>
          <p:cNvSpPr/>
          <p:nvPr/>
        </p:nvSpPr>
        <p:spPr>
          <a:xfrm>
            <a:off x="192689" y="1138846"/>
            <a:ext cx="7559833" cy="66827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107000"/>
              </a:lnSpc>
              <a:spcBef>
                <a:spcPts val="0"/>
              </a:spcBef>
              <a:spcAft>
                <a:spcPts val="0"/>
              </a:spcAft>
            </a:pPr>
            <a:r>
              <a:rPr lang="en-US" sz="3600" kern="100" dirty="0">
                <a:effectLst/>
                <a:ea typeface="Aptos" panose="020B0004020202020204" pitchFamily="34" charset="0"/>
                <a:cs typeface="Times New Roman" panose="02020603050405020304" pitchFamily="18" charset="0"/>
              </a:rPr>
              <a:t>The Savior we’re following is so good</a:t>
            </a:r>
          </a:p>
        </p:txBody>
      </p:sp>
      <p:sp>
        <p:nvSpPr>
          <p:cNvPr id="10" name="Rounded Rectangle 7">
            <a:extLst>
              <a:ext uri="{FF2B5EF4-FFF2-40B4-BE49-F238E27FC236}">
                <a16:creationId xmlns:a16="http://schemas.microsoft.com/office/drawing/2014/main" id="{4E0ED1D1-FDA2-B689-EA64-B7C80F86281F}"/>
              </a:ext>
            </a:extLst>
          </p:cNvPr>
          <p:cNvSpPr/>
          <p:nvPr/>
        </p:nvSpPr>
        <p:spPr>
          <a:xfrm>
            <a:off x="794007" y="1868975"/>
            <a:ext cx="7559833" cy="66827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107000"/>
              </a:lnSpc>
              <a:spcBef>
                <a:spcPts val="0"/>
              </a:spcBef>
              <a:spcAft>
                <a:spcPts val="0"/>
              </a:spcAft>
            </a:pPr>
            <a:r>
              <a:rPr lang="en-US" sz="3600" kern="100" dirty="0">
                <a:effectLst/>
                <a:ea typeface="Aptos" panose="020B0004020202020204" pitchFamily="34" charset="0"/>
                <a:cs typeface="Times New Roman" panose="02020603050405020304" pitchFamily="18" charset="0"/>
              </a:rPr>
              <a:t>And the path He walks so righteous</a:t>
            </a:r>
          </a:p>
        </p:txBody>
      </p:sp>
      <p:sp>
        <p:nvSpPr>
          <p:cNvPr id="11" name="Rounded Rectangle 7">
            <a:extLst>
              <a:ext uri="{FF2B5EF4-FFF2-40B4-BE49-F238E27FC236}">
                <a16:creationId xmlns:a16="http://schemas.microsoft.com/office/drawing/2014/main" id="{2DE98FCE-A7A5-0D2E-DFC7-1FD820EC5238}"/>
              </a:ext>
            </a:extLst>
          </p:cNvPr>
          <p:cNvSpPr/>
          <p:nvPr/>
        </p:nvSpPr>
        <p:spPr>
          <a:xfrm>
            <a:off x="1405263" y="2644039"/>
            <a:ext cx="8229067" cy="66827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107000"/>
              </a:lnSpc>
              <a:spcBef>
                <a:spcPts val="0"/>
              </a:spcBef>
              <a:spcAft>
                <a:spcPts val="0"/>
              </a:spcAft>
            </a:pPr>
            <a:r>
              <a:rPr lang="en-US" sz="3600" kern="100" dirty="0">
                <a:effectLst/>
                <a:ea typeface="Aptos" panose="020B0004020202020204" pitchFamily="34" charset="0"/>
                <a:cs typeface="Times New Roman" panose="02020603050405020304" pitchFamily="18" charset="0"/>
              </a:rPr>
              <a:t>And the message we bear so important</a:t>
            </a:r>
          </a:p>
        </p:txBody>
      </p:sp>
      <p:sp>
        <p:nvSpPr>
          <p:cNvPr id="13" name="Rounded Rectangle 7">
            <a:extLst>
              <a:ext uri="{FF2B5EF4-FFF2-40B4-BE49-F238E27FC236}">
                <a16:creationId xmlns:a16="http://schemas.microsoft.com/office/drawing/2014/main" id="{A8F72FC9-49C0-10E9-9327-1E9A5700EEF7}"/>
              </a:ext>
            </a:extLst>
          </p:cNvPr>
          <p:cNvSpPr/>
          <p:nvPr/>
        </p:nvSpPr>
        <p:spPr>
          <a:xfrm>
            <a:off x="1723316" y="3393603"/>
            <a:ext cx="9478085" cy="66827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107000"/>
              </a:lnSpc>
              <a:spcBef>
                <a:spcPts val="0"/>
              </a:spcBef>
              <a:spcAft>
                <a:spcPts val="0"/>
              </a:spcAft>
            </a:pPr>
            <a:r>
              <a:rPr lang="en-US" sz="3600" kern="100" dirty="0">
                <a:effectLst/>
                <a:ea typeface="Aptos" panose="020B0004020202020204" pitchFamily="34" charset="0"/>
                <a:cs typeface="Times New Roman" panose="02020603050405020304" pitchFamily="18" charset="0"/>
              </a:rPr>
              <a:t>And the people we deliver it to are so precious</a:t>
            </a:r>
          </a:p>
        </p:txBody>
      </p:sp>
      <p:sp>
        <p:nvSpPr>
          <p:cNvPr id="14" name="Rounded Rectangle 7">
            <a:extLst>
              <a:ext uri="{FF2B5EF4-FFF2-40B4-BE49-F238E27FC236}">
                <a16:creationId xmlns:a16="http://schemas.microsoft.com/office/drawing/2014/main" id="{5A2CF2D4-5347-C86B-F93C-FB0697CE8643}"/>
              </a:ext>
            </a:extLst>
          </p:cNvPr>
          <p:cNvSpPr/>
          <p:nvPr/>
        </p:nvSpPr>
        <p:spPr>
          <a:xfrm>
            <a:off x="2750359" y="4143167"/>
            <a:ext cx="9335624" cy="66827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107000"/>
              </a:lnSpc>
              <a:spcBef>
                <a:spcPts val="0"/>
              </a:spcBef>
              <a:spcAft>
                <a:spcPts val="0"/>
              </a:spcAft>
            </a:pPr>
            <a:r>
              <a:rPr lang="en-US" sz="3600" kern="100" dirty="0">
                <a:effectLst/>
                <a:ea typeface="Aptos" panose="020B0004020202020204" pitchFamily="34" charset="0"/>
                <a:cs typeface="Times New Roman" panose="02020603050405020304" pitchFamily="18" charset="0"/>
              </a:rPr>
              <a:t>And the future we look forward to is so bright </a:t>
            </a:r>
          </a:p>
        </p:txBody>
      </p:sp>
      <p:sp>
        <p:nvSpPr>
          <p:cNvPr id="15" name="Rounded Rectangle 7">
            <a:extLst>
              <a:ext uri="{FF2B5EF4-FFF2-40B4-BE49-F238E27FC236}">
                <a16:creationId xmlns:a16="http://schemas.microsoft.com/office/drawing/2014/main" id="{0F226CBE-D939-77C9-4731-02B108CF4EE7}"/>
              </a:ext>
            </a:extLst>
          </p:cNvPr>
          <p:cNvSpPr/>
          <p:nvPr/>
        </p:nvSpPr>
        <p:spPr>
          <a:xfrm>
            <a:off x="474297" y="5966905"/>
            <a:ext cx="10846372" cy="66827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107000"/>
              </a:lnSpc>
              <a:spcBef>
                <a:spcPts val="0"/>
              </a:spcBef>
              <a:spcAft>
                <a:spcPts val="0"/>
              </a:spcAft>
            </a:pPr>
            <a:r>
              <a:rPr lang="en-US" sz="4000" b="1" kern="100" dirty="0">
                <a:effectLst/>
                <a:ea typeface="Aptos" panose="020B0004020202020204" pitchFamily="34" charset="0"/>
                <a:cs typeface="Times New Roman" panose="02020603050405020304" pitchFamily="18" charset="0"/>
              </a:rPr>
              <a:t>That it is worth it to endure trials in </a:t>
            </a:r>
            <a:r>
              <a:rPr lang="en-US" sz="4000" b="1" kern="100" dirty="0">
                <a:ea typeface="Aptos" panose="020B0004020202020204" pitchFamily="34" charset="0"/>
                <a:cs typeface="Times New Roman" panose="02020603050405020304" pitchFamily="18" charset="0"/>
              </a:rPr>
              <a:t>H</a:t>
            </a:r>
            <a:r>
              <a:rPr lang="en-US" sz="4000" b="1" kern="100" dirty="0">
                <a:effectLst/>
                <a:ea typeface="Aptos" panose="020B0004020202020204" pitchFamily="34" charset="0"/>
                <a:cs typeface="Times New Roman" panose="02020603050405020304" pitchFamily="18" charset="0"/>
              </a:rPr>
              <a:t>is name!</a:t>
            </a:r>
          </a:p>
        </p:txBody>
      </p:sp>
    </p:spTree>
    <p:extLst>
      <p:ext uri="{BB962C8B-B14F-4D97-AF65-F5344CB8AC3E}">
        <p14:creationId xmlns:p14="http://schemas.microsoft.com/office/powerpoint/2010/main" val="1105895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left)">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3" grpId="0" animBg="1"/>
      <p:bldP spid="14" grpId="0" animBg="1"/>
      <p:bldP spid="15"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A close up of a logo&#10;&#10;Description generated with very high confidence">
            <a:extLst>
              <a:ext uri="{FF2B5EF4-FFF2-40B4-BE49-F238E27FC236}">
                <a16:creationId xmlns:a16="http://schemas.microsoft.com/office/drawing/2014/main" id="{9642626F-AE5B-4C60-AF84-A024FE51F763}"/>
              </a:ext>
            </a:extLst>
          </p:cNvPr>
          <p:cNvPicPr>
            <a:picLocks noChangeAspect="1"/>
          </p:cNvPicPr>
          <p:nvPr/>
        </p:nvPicPr>
        <p:blipFill rotWithShape="1">
          <a:blip r:embed="rId2"/>
          <a:srcRect/>
          <a:stretch/>
        </p:blipFill>
        <p:spPr>
          <a:xfrm>
            <a:off x="20" y="10"/>
            <a:ext cx="12191980" cy="6857990"/>
          </a:xfrm>
          <a:prstGeom prst="rect">
            <a:avLst/>
          </a:prstGeom>
        </p:spPr>
      </p:pic>
    </p:spTree>
    <p:extLst>
      <p:ext uri="{BB962C8B-B14F-4D97-AF65-F5344CB8AC3E}">
        <p14:creationId xmlns:p14="http://schemas.microsoft.com/office/powerpoint/2010/main" val="3858753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Line Callout 1 7"/>
          <p:cNvSpPr/>
          <p:nvPr/>
        </p:nvSpPr>
        <p:spPr>
          <a:xfrm>
            <a:off x="4963027" y="428426"/>
            <a:ext cx="2299447" cy="511823"/>
          </a:xfrm>
          <a:prstGeom prst="borderCallout1">
            <a:avLst>
              <a:gd name="adj1" fmla="val 167152"/>
              <a:gd name="adj2" fmla="val 3389"/>
              <a:gd name="adj3" fmla="val 103244"/>
              <a:gd name="adj4" fmla="val 25648"/>
            </a:avLst>
          </a:prstGeom>
          <a:solidFill>
            <a:schemeClr val="bg1"/>
          </a:solidFill>
          <a:ln w="63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Paul (Rome) </a:t>
            </a:r>
          </a:p>
        </p:txBody>
      </p:sp>
      <p:sp>
        <p:nvSpPr>
          <p:cNvPr id="9" name="Oval 8"/>
          <p:cNvSpPr/>
          <p:nvPr/>
        </p:nvSpPr>
        <p:spPr>
          <a:xfrm>
            <a:off x="4772527" y="1192170"/>
            <a:ext cx="381000" cy="381000"/>
          </a:xfrm>
          <a:prstGeom prst="ellipse">
            <a:avLst/>
          </a:prstGeom>
          <a:solidFill>
            <a:srgbClr val="008A3E"/>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3591B03D-D654-4EFA-9CCC-AAD4DCB64486}"/>
              </a:ext>
            </a:extLst>
          </p:cNvPr>
          <p:cNvSpPr txBox="1"/>
          <p:nvPr/>
        </p:nvSpPr>
        <p:spPr>
          <a:xfrm>
            <a:off x="-152554" y="95375"/>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2 Timothy </a:t>
            </a:r>
            <a:endParaRPr lang="en-US" sz="4800" i="1" dirty="0">
              <a:solidFill>
                <a:schemeClr val="bg1"/>
              </a:solidFill>
            </a:endParaRPr>
          </a:p>
        </p:txBody>
      </p:sp>
      <p:sp>
        <p:nvSpPr>
          <p:cNvPr id="7" name="Line Callout 1 6"/>
          <p:cNvSpPr/>
          <p:nvPr/>
        </p:nvSpPr>
        <p:spPr>
          <a:xfrm>
            <a:off x="8145380" y="1278392"/>
            <a:ext cx="3320361" cy="589555"/>
          </a:xfrm>
          <a:prstGeom prst="borderCallout1">
            <a:avLst>
              <a:gd name="adj1" fmla="val 203425"/>
              <a:gd name="adj2" fmla="val 3896"/>
              <a:gd name="adj3" fmla="val 94446"/>
              <a:gd name="adj4" fmla="val 48727"/>
            </a:avLst>
          </a:prstGeom>
          <a:solidFill>
            <a:schemeClr val="bg1"/>
          </a:solidFill>
          <a:ln w="63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Timothy (Ephesus)</a:t>
            </a:r>
          </a:p>
        </p:txBody>
      </p:sp>
      <p:sp>
        <p:nvSpPr>
          <p:cNvPr id="10" name="Oval 9"/>
          <p:cNvSpPr/>
          <p:nvPr/>
        </p:nvSpPr>
        <p:spPr>
          <a:xfrm>
            <a:off x="8145380" y="2303089"/>
            <a:ext cx="381000" cy="381000"/>
          </a:xfrm>
          <a:prstGeom prst="ellipse">
            <a:avLst/>
          </a:prstGeom>
          <a:solidFill>
            <a:srgbClr val="008A3E"/>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 y="3647326"/>
            <a:ext cx="12191999" cy="3210674"/>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Remember Jesus Christ, risen from the dead, descendant of David, according to my gospel,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but the word of God is not imprisoned.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10 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this reason I endure all things for the sake of those who are chosen, so that they also may obtain the salvation which is in Christ Jesus and with it eternal glory.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 name="Rounded Rectangle 7">
            <a:extLst>
              <a:ext uri="{FF2B5EF4-FFF2-40B4-BE49-F238E27FC236}">
                <a16:creationId xmlns:a16="http://schemas.microsoft.com/office/drawing/2014/main" id="{E90DA959-20B9-CA9D-ACCC-48645DDD52FD}"/>
              </a:ext>
            </a:extLst>
          </p:cNvPr>
          <p:cNvSpPr/>
          <p:nvPr/>
        </p:nvSpPr>
        <p:spPr>
          <a:xfrm>
            <a:off x="222579" y="2745106"/>
            <a:ext cx="4549948" cy="760472"/>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Tone: </a:t>
            </a:r>
            <a:r>
              <a:rPr lang="en-US" sz="4400" b="1" i="1" dirty="0"/>
              <a:t>testimonial</a:t>
            </a:r>
            <a:r>
              <a:rPr lang="en-US" sz="4400" b="1" dirty="0"/>
              <a:t> </a:t>
            </a:r>
          </a:p>
        </p:txBody>
      </p:sp>
    </p:spTree>
    <p:extLst>
      <p:ext uri="{BB962C8B-B14F-4D97-AF65-F5344CB8AC3E}">
        <p14:creationId xmlns:p14="http://schemas.microsoft.com/office/powerpoint/2010/main" val="212990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Line Callout 1 7"/>
          <p:cNvSpPr/>
          <p:nvPr/>
        </p:nvSpPr>
        <p:spPr>
          <a:xfrm>
            <a:off x="4963027" y="428426"/>
            <a:ext cx="2299447" cy="511823"/>
          </a:xfrm>
          <a:prstGeom prst="borderCallout1">
            <a:avLst>
              <a:gd name="adj1" fmla="val 167152"/>
              <a:gd name="adj2" fmla="val 3389"/>
              <a:gd name="adj3" fmla="val 103244"/>
              <a:gd name="adj4" fmla="val 25648"/>
            </a:avLst>
          </a:prstGeom>
          <a:solidFill>
            <a:schemeClr val="bg1"/>
          </a:solidFill>
          <a:ln w="63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Paul (Rome) </a:t>
            </a:r>
          </a:p>
        </p:txBody>
      </p:sp>
      <p:sp>
        <p:nvSpPr>
          <p:cNvPr id="9" name="Oval 8"/>
          <p:cNvSpPr/>
          <p:nvPr/>
        </p:nvSpPr>
        <p:spPr>
          <a:xfrm>
            <a:off x="4772527" y="1192170"/>
            <a:ext cx="381000" cy="381000"/>
          </a:xfrm>
          <a:prstGeom prst="ellipse">
            <a:avLst/>
          </a:prstGeom>
          <a:solidFill>
            <a:srgbClr val="008A3E"/>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3591B03D-D654-4EFA-9CCC-AAD4DCB64486}"/>
              </a:ext>
            </a:extLst>
          </p:cNvPr>
          <p:cNvSpPr txBox="1"/>
          <p:nvPr/>
        </p:nvSpPr>
        <p:spPr>
          <a:xfrm>
            <a:off x="-152554" y="95375"/>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2 Timothy </a:t>
            </a:r>
            <a:endParaRPr lang="en-US" sz="4800" i="1" dirty="0">
              <a:solidFill>
                <a:schemeClr val="bg1"/>
              </a:solidFill>
            </a:endParaRPr>
          </a:p>
        </p:txBody>
      </p:sp>
      <p:sp>
        <p:nvSpPr>
          <p:cNvPr id="7" name="Line Callout 1 6"/>
          <p:cNvSpPr/>
          <p:nvPr/>
        </p:nvSpPr>
        <p:spPr>
          <a:xfrm>
            <a:off x="8145380" y="1278392"/>
            <a:ext cx="3320361" cy="589555"/>
          </a:xfrm>
          <a:prstGeom prst="borderCallout1">
            <a:avLst>
              <a:gd name="adj1" fmla="val 203425"/>
              <a:gd name="adj2" fmla="val 3896"/>
              <a:gd name="adj3" fmla="val 94446"/>
              <a:gd name="adj4" fmla="val 48727"/>
            </a:avLst>
          </a:prstGeom>
          <a:solidFill>
            <a:schemeClr val="bg1"/>
          </a:solidFill>
          <a:ln w="63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Timothy (Ephesus)</a:t>
            </a:r>
          </a:p>
        </p:txBody>
      </p:sp>
      <p:sp>
        <p:nvSpPr>
          <p:cNvPr id="10" name="Oval 9"/>
          <p:cNvSpPr/>
          <p:nvPr/>
        </p:nvSpPr>
        <p:spPr>
          <a:xfrm>
            <a:off x="8145380" y="2303089"/>
            <a:ext cx="381000" cy="381000"/>
          </a:xfrm>
          <a:prstGeom prst="ellipse">
            <a:avLst/>
          </a:prstGeom>
          <a:solidFill>
            <a:srgbClr val="008A3E"/>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 y="3647326"/>
            <a:ext cx="12191999" cy="3210674"/>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Remember Jesus Christ, risen from the dead, descendant of David, according to my gospel,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but the word of God is not imprisoned.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10 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For this reason I endure</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all things for the sake of those who are chosen, so that they also may obtain the salvation which is in Christ Jesus and with it eternal glory.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 name="Rounded Rectangle 7">
            <a:extLst>
              <a:ext uri="{FF2B5EF4-FFF2-40B4-BE49-F238E27FC236}">
                <a16:creationId xmlns:a16="http://schemas.microsoft.com/office/drawing/2014/main" id="{E90DA959-20B9-CA9D-ACCC-48645DDD52FD}"/>
              </a:ext>
            </a:extLst>
          </p:cNvPr>
          <p:cNvSpPr/>
          <p:nvPr/>
        </p:nvSpPr>
        <p:spPr>
          <a:xfrm>
            <a:off x="222579" y="2745106"/>
            <a:ext cx="4549948" cy="760472"/>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Tone: </a:t>
            </a:r>
            <a:r>
              <a:rPr lang="en-US" sz="4400" b="1" i="1" dirty="0"/>
              <a:t>testimonial</a:t>
            </a:r>
            <a:r>
              <a:rPr lang="en-US" sz="4400" b="1" dirty="0"/>
              <a:t> </a:t>
            </a:r>
          </a:p>
        </p:txBody>
      </p:sp>
    </p:spTree>
    <p:extLst>
      <p:ext uri="{BB962C8B-B14F-4D97-AF65-F5344CB8AC3E}">
        <p14:creationId xmlns:p14="http://schemas.microsoft.com/office/powerpoint/2010/main" val="3313165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11" name="Rectangle 10"/>
          <p:cNvSpPr/>
          <p:nvPr/>
        </p:nvSpPr>
        <p:spPr>
          <a:xfrm>
            <a:off x="1" y="3647326"/>
            <a:ext cx="12191999" cy="3210674"/>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Remember Jesus Christ, risen from the dead, descendant of David, according to my gospel,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but the word of God is not imprisoned.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10 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For this reason I endure</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all things for the sake of those who are chosen, so that they also may obtain the salvation which is in Christ Jesus and with it eternal glory.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Speech Bubble: Rectangle 2">
            <a:extLst>
              <a:ext uri="{FF2B5EF4-FFF2-40B4-BE49-F238E27FC236}">
                <a16:creationId xmlns:a16="http://schemas.microsoft.com/office/drawing/2014/main" id="{6626E241-7682-2710-8D83-11399A0FA56B}"/>
              </a:ext>
            </a:extLst>
          </p:cNvPr>
          <p:cNvSpPr/>
          <p:nvPr/>
        </p:nvSpPr>
        <p:spPr>
          <a:xfrm>
            <a:off x="4851010" y="5630377"/>
            <a:ext cx="7124325" cy="1104440"/>
          </a:xfrm>
          <a:prstGeom prst="wedgeRectCallout">
            <a:avLst>
              <a:gd name="adj1" fmla="val -64336"/>
              <a:gd name="adj2" fmla="val -42089"/>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b="1" i="1" dirty="0" err="1">
                <a:solidFill>
                  <a:schemeClr val="tx1"/>
                </a:solidFill>
              </a:rPr>
              <a:t>hupomeno</a:t>
            </a:r>
            <a:r>
              <a:rPr lang="en-US" sz="3200" b="1" i="1" dirty="0">
                <a:solidFill>
                  <a:schemeClr val="tx1"/>
                </a:solidFill>
              </a:rPr>
              <a:t>: </a:t>
            </a:r>
          </a:p>
          <a:p>
            <a:r>
              <a:rPr lang="en-US" sz="3200" b="1" dirty="0">
                <a:solidFill>
                  <a:schemeClr val="tx1"/>
                </a:solidFill>
              </a:rPr>
              <a:t>	“</a:t>
            </a:r>
            <a:r>
              <a:rPr lang="en-US" sz="3200" b="1" dirty="0" err="1">
                <a:solidFill>
                  <a:schemeClr val="tx1"/>
                </a:solidFill>
              </a:rPr>
              <a:t>hupo</a:t>
            </a:r>
            <a:r>
              <a:rPr lang="en-US" sz="3200" b="1" dirty="0">
                <a:solidFill>
                  <a:schemeClr val="tx1"/>
                </a:solidFill>
              </a:rPr>
              <a:t>” = “under”, “</a:t>
            </a:r>
            <a:r>
              <a:rPr lang="en-US" sz="3200" b="1" dirty="0" err="1">
                <a:solidFill>
                  <a:schemeClr val="tx1"/>
                </a:solidFill>
              </a:rPr>
              <a:t>meno</a:t>
            </a:r>
            <a:r>
              <a:rPr lang="en-US" sz="3200" b="1" dirty="0">
                <a:solidFill>
                  <a:schemeClr val="tx1"/>
                </a:solidFill>
              </a:rPr>
              <a:t>” = “stay”  </a:t>
            </a:r>
            <a:endParaRPr lang="en-US" b="1" dirty="0">
              <a:solidFill>
                <a:schemeClr val="tx1"/>
              </a:solidFill>
            </a:endParaRPr>
          </a:p>
        </p:txBody>
      </p:sp>
    </p:spTree>
    <p:extLst>
      <p:ext uri="{BB962C8B-B14F-4D97-AF65-F5344CB8AC3E}">
        <p14:creationId xmlns:p14="http://schemas.microsoft.com/office/powerpoint/2010/main" val="1480761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3647326"/>
            <a:ext cx="12191999" cy="3210674"/>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 Timothy 2:8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Remember Jesus Christ, risen from the dead, descendant of David, according to my gospel,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but the word of God is not imprisoned.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10 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For this reason I endure</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all things for the sake of those who are chosen, so that they also may obtain the salvation which is in Christ Jesus and with it eternal glory.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 name="Speech Bubble: Rectangle 1">
            <a:extLst>
              <a:ext uri="{FF2B5EF4-FFF2-40B4-BE49-F238E27FC236}">
                <a16:creationId xmlns:a16="http://schemas.microsoft.com/office/drawing/2014/main" id="{83A8A931-C7A7-C548-D712-9979481211F1}"/>
              </a:ext>
            </a:extLst>
          </p:cNvPr>
          <p:cNvSpPr/>
          <p:nvPr/>
        </p:nvSpPr>
        <p:spPr>
          <a:xfrm>
            <a:off x="4851010" y="5630377"/>
            <a:ext cx="7124325" cy="1104440"/>
          </a:xfrm>
          <a:prstGeom prst="wedgeRectCallout">
            <a:avLst>
              <a:gd name="adj1" fmla="val -64336"/>
              <a:gd name="adj2" fmla="val -42089"/>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b="1" i="1" dirty="0" err="1">
                <a:solidFill>
                  <a:schemeClr val="tx1"/>
                </a:solidFill>
              </a:rPr>
              <a:t>hupomeno</a:t>
            </a:r>
            <a:r>
              <a:rPr lang="en-US" sz="3200" b="1" i="1" dirty="0">
                <a:solidFill>
                  <a:schemeClr val="tx1"/>
                </a:solidFill>
              </a:rPr>
              <a:t>: </a:t>
            </a:r>
          </a:p>
          <a:p>
            <a:r>
              <a:rPr lang="en-US" sz="3200" b="1" dirty="0">
                <a:solidFill>
                  <a:schemeClr val="tx1"/>
                </a:solidFill>
              </a:rPr>
              <a:t>	“</a:t>
            </a:r>
            <a:r>
              <a:rPr lang="en-US" sz="3200" b="1" dirty="0" err="1">
                <a:solidFill>
                  <a:schemeClr val="tx1"/>
                </a:solidFill>
              </a:rPr>
              <a:t>hupo</a:t>
            </a:r>
            <a:r>
              <a:rPr lang="en-US" sz="3200" b="1" dirty="0">
                <a:solidFill>
                  <a:schemeClr val="tx1"/>
                </a:solidFill>
              </a:rPr>
              <a:t>” = “under”, “</a:t>
            </a:r>
            <a:r>
              <a:rPr lang="en-US" sz="3200" b="1" dirty="0" err="1">
                <a:solidFill>
                  <a:schemeClr val="tx1"/>
                </a:solidFill>
              </a:rPr>
              <a:t>meno</a:t>
            </a:r>
            <a:r>
              <a:rPr lang="en-US" sz="3200" b="1" dirty="0">
                <a:solidFill>
                  <a:schemeClr val="tx1"/>
                </a:solidFill>
              </a:rPr>
              <a:t>” = “stay”  </a:t>
            </a:r>
            <a:endParaRPr lang="en-US" b="1" dirty="0">
              <a:solidFill>
                <a:schemeClr val="tx1"/>
              </a:solidFill>
            </a:endParaRPr>
          </a:p>
        </p:txBody>
      </p:sp>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4" name="Rounded Rectangle 7">
            <a:extLst>
              <a:ext uri="{FF2B5EF4-FFF2-40B4-BE49-F238E27FC236}">
                <a16:creationId xmlns:a16="http://schemas.microsoft.com/office/drawing/2014/main" id="{AC555266-BE6B-DBBF-A8FF-09A1BC3FCA62}"/>
              </a:ext>
            </a:extLst>
          </p:cNvPr>
          <p:cNvSpPr/>
          <p:nvPr/>
        </p:nvSpPr>
        <p:spPr>
          <a:xfrm>
            <a:off x="145729" y="1276849"/>
            <a:ext cx="6872285" cy="66981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Christian life takes endurance </a:t>
            </a:r>
          </a:p>
        </p:txBody>
      </p:sp>
      <p:sp>
        <p:nvSpPr>
          <p:cNvPr id="5" name="Rounded Rectangle 7">
            <a:extLst>
              <a:ext uri="{FF2B5EF4-FFF2-40B4-BE49-F238E27FC236}">
                <a16:creationId xmlns:a16="http://schemas.microsoft.com/office/drawing/2014/main" id="{2C4E1542-6C77-27F6-BCD1-06E731784560}"/>
              </a:ext>
            </a:extLst>
          </p:cNvPr>
          <p:cNvSpPr/>
          <p:nvPr/>
        </p:nvSpPr>
        <p:spPr>
          <a:xfrm>
            <a:off x="708751" y="2299136"/>
            <a:ext cx="11266584" cy="66981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Inevitably, there will be times you are tempted to give up </a:t>
            </a:r>
          </a:p>
        </p:txBody>
      </p:sp>
    </p:spTree>
    <p:extLst>
      <p:ext uri="{BB962C8B-B14F-4D97-AF65-F5344CB8AC3E}">
        <p14:creationId xmlns:p14="http://schemas.microsoft.com/office/powerpoint/2010/main" val="2666076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1" nodeType="clickEffect">
                                  <p:stCondLst>
                                    <p:cond delay="0"/>
                                  </p:stCondLst>
                                  <p:childTnLst>
                                    <p:set>
                                      <p:cBhvr>
                                        <p:cTn id="15"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5"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 y="3647326"/>
            <a:ext cx="12191999" cy="3210674"/>
          </a:xfrm>
          <a:prstGeom prst="rect">
            <a:avLst/>
          </a:prstGeom>
          <a:solidFill>
            <a:srgbClr val="0327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2Timothy 2:8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Remember Jesus Christ, risen from the dead, descendant of David, according to my gospel,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9 </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for which I suffer hardship even to  imprisonment as a criminal; but the word of God is not imprisoned.  </a:t>
            </a:r>
            <a:r>
              <a:rPr lang="en-US" sz="3200" b="1" kern="100" baseline="30000" dirty="0">
                <a:effectLst/>
                <a:latin typeface="Calibri" panose="020F0502020204030204" pitchFamily="34" charset="0"/>
                <a:ea typeface="Aptos" panose="020B0004020202020204" pitchFamily="34" charset="0"/>
                <a:cs typeface="Times New Roman" panose="02020603050405020304" pitchFamily="18" charset="0"/>
              </a:rPr>
              <a:t>10 </a:t>
            </a:r>
            <a:r>
              <a:rPr lang="en-US" sz="3200" b="1" u="sng" kern="100" dirty="0">
                <a:effectLst/>
                <a:latin typeface="Calibri" panose="020F0502020204030204" pitchFamily="34" charset="0"/>
                <a:ea typeface="Aptos" panose="020B0004020202020204" pitchFamily="34" charset="0"/>
                <a:cs typeface="Times New Roman" panose="02020603050405020304" pitchFamily="18" charset="0"/>
              </a:rPr>
              <a:t>For this reason I endure</a:t>
            </a:r>
            <a:r>
              <a:rPr lang="en-US" sz="3200" kern="100" dirty="0">
                <a:effectLst/>
                <a:latin typeface="Calibri" panose="020F0502020204030204" pitchFamily="34" charset="0"/>
                <a:ea typeface="Aptos" panose="020B0004020202020204" pitchFamily="34" charset="0"/>
                <a:cs typeface="Times New Roman" panose="02020603050405020304" pitchFamily="18" charset="0"/>
              </a:rPr>
              <a:t> all things for the sake of those who are chosen, so that they also may obtain the salvation which is in Christ Jesus and with it eternal glory.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 name="Speech Bubble: Rectangle 1">
            <a:extLst>
              <a:ext uri="{FF2B5EF4-FFF2-40B4-BE49-F238E27FC236}">
                <a16:creationId xmlns:a16="http://schemas.microsoft.com/office/drawing/2014/main" id="{83A8A931-C7A7-C548-D712-9979481211F1}"/>
              </a:ext>
            </a:extLst>
          </p:cNvPr>
          <p:cNvSpPr/>
          <p:nvPr/>
        </p:nvSpPr>
        <p:spPr>
          <a:xfrm>
            <a:off x="4851010" y="5630377"/>
            <a:ext cx="7124325" cy="1104440"/>
          </a:xfrm>
          <a:prstGeom prst="wedgeRectCallout">
            <a:avLst>
              <a:gd name="adj1" fmla="val -64336"/>
              <a:gd name="adj2" fmla="val -42089"/>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b="1" i="1" dirty="0" err="1">
                <a:solidFill>
                  <a:schemeClr val="tx1"/>
                </a:solidFill>
              </a:rPr>
              <a:t>hupomeno</a:t>
            </a:r>
            <a:r>
              <a:rPr lang="en-US" sz="3200" b="1" i="1" dirty="0">
                <a:solidFill>
                  <a:schemeClr val="tx1"/>
                </a:solidFill>
              </a:rPr>
              <a:t>: </a:t>
            </a:r>
          </a:p>
          <a:p>
            <a:r>
              <a:rPr lang="en-US" sz="3200" b="1" dirty="0">
                <a:solidFill>
                  <a:schemeClr val="tx1"/>
                </a:solidFill>
              </a:rPr>
              <a:t>	“</a:t>
            </a:r>
            <a:r>
              <a:rPr lang="en-US" sz="3200" b="1" dirty="0" err="1">
                <a:solidFill>
                  <a:schemeClr val="tx1"/>
                </a:solidFill>
              </a:rPr>
              <a:t>hupo</a:t>
            </a:r>
            <a:r>
              <a:rPr lang="en-US" sz="3200" b="1" dirty="0">
                <a:solidFill>
                  <a:schemeClr val="tx1"/>
                </a:solidFill>
              </a:rPr>
              <a:t>” = “under”, “</a:t>
            </a:r>
            <a:r>
              <a:rPr lang="en-US" sz="3200" b="1" dirty="0" err="1">
                <a:solidFill>
                  <a:schemeClr val="tx1"/>
                </a:solidFill>
              </a:rPr>
              <a:t>meno</a:t>
            </a:r>
            <a:r>
              <a:rPr lang="en-US" sz="3200" b="1" dirty="0">
                <a:solidFill>
                  <a:schemeClr val="tx1"/>
                </a:solidFill>
              </a:rPr>
              <a:t>” = “stay”  </a:t>
            </a:r>
            <a:endParaRPr lang="en-US" b="1" dirty="0">
              <a:solidFill>
                <a:schemeClr val="tx1"/>
              </a:solidFill>
            </a:endParaRPr>
          </a:p>
        </p:txBody>
      </p:sp>
      <p:sp>
        <p:nvSpPr>
          <p:cNvPr id="12" name="TextBox 11">
            <a:extLst>
              <a:ext uri="{FF2B5EF4-FFF2-40B4-BE49-F238E27FC236}">
                <a16:creationId xmlns:a16="http://schemas.microsoft.com/office/drawing/2014/main" id="{3591B03D-D654-4EFA-9CCC-AAD4DCB64486}"/>
              </a:ext>
            </a:extLst>
          </p:cNvPr>
          <p:cNvSpPr txBox="1"/>
          <p:nvPr/>
        </p:nvSpPr>
        <p:spPr>
          <a:xfrm>
            <a:off x="0" y="123183"/>
            <a:ext cx="576544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000" b="1" i="1" dirty="0">
                <a:solidFill>
                  <a:schemeClr val="bg1"/>
                </a:solidFill>
              </a:rPr>
              <a:t>Why We Endure</a:t>
            </a:r>
            <a:endParaRPr lang="en-US" sz="4800" i="1" dirty="0">
              <a:solidFill>
                <a:schemeClr val="bg1"/>
              </a:solidFill>
            </a:endParaRPr>
          </a:p>
        </p:txBody>
      </p:sp>
      <p:sp>
        <p:nvSpPr>
          <p:cNvPr id="4" name="Rounded Rectangle 7">
            <a:extLst>
              <a:ext uri="{FF2B5EF4-FFF2-40B4-BE49-F238E27FC236}">
                <a16:creationId xmlns:a16="http://schemas.microsoft.com/office/drawing/2014/main" id="{AC555266-BE6B-DBBF-A8FF-09A1BC3FCA62}"/>
              </a:ext>
            </a:extLst>
          </p:cNvPr>
          <p:cNvSpPr/>
          <p:nvPr/>
        </p:nvSpPr>
        <p:spPr>
          <a:xfrm>
            <a:off x="1618764" y="2431706"/>
            <a:ext cx="8062107" cy="66981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Endurance: resisting the impulse to quit</a:t>
            </a:r>
          </a:p>
        </p:txBody>
      </p:sp>
    </p:spTree>
    <p:extLst>
      <p:ext uri="{BB962C8B-B14F-4D97-AF65-F5344CB8AC3E}">
        <p14:creationId xmlns:p14="http://schemas.microsoft.com/office/powerpoint/2010/main" val="968855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3934</Words>
  <Application>Microsoft Office PowerPoint</Application>
  <PresentationFormat>Widescreen</PresentationFormat>
  <Paragraphs>196</Paragraphs>
  <Slides>47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47</vt:i4>
      </vt:variant>
    </vt:vector>
  </HeadingPairs>
  <TitlesOfParts>
    <vt:vector size="53" baseType="lpstr">
      <vt:lpstr>Aptos</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2024-08-13T18:30:17Z</dcterms:created>
  <dcterms:modified xsi:type="dcterms:W3CDTF">2024-08-13T18:30:24Z</dcterms:modified>
</cp:coreProperties>
</file>