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58"/>
  </p:notesMasterIdLst>
  <p:sldIdLst>
    <p:sldId id="1273" r:id="rId5"/>
    <p:sldId id="7936" r:id="rId6"/>
    <p:sldId id="7937" r:id="rId7"/>
    <p:sldId id="7938" r:id="rId8"/>
    <p:sldId id="7939" r:id="rId9"/>
    <p:sldId id="7940" r:id="rId10"/>
    <p:sldId id="7941" r:id="rId11"/>
    <p:sldId id="7942" r:id="rId12"/>
    <p:sldId id="7943" r:id="rId13"/>
    <p:sldId id="7947" r:id="rId14"/>
    <p:sldId id="7475" r:id="rId15"/>
    <p:sldId id="7546" r:id="rId16"/>
    <p:sldId id="7547" r:id="rId17"/>
    <p:sldId id="7548" r:id="rId18"/>
    <p:sldId id="7549" r:id="rId19"/>
    <p:sldId id="7550" r:id="rId20"/>
    <p:sldId id="7551" r:id="rId21"/>
    <p:sldId id="7552" r:id="rId22"/>
    <p:sldId id="7553" r:id="rId23"/>
    <p:sldId id="7554" r:id="rId24"/>
    <p:sldId id="7555" r:id="rId25"/>
    <p:sldId id="7557" r:id="rId26"/>
    <p:sldId id="7556" r:id="rId27"/>
    <p:sldId id="7558" r:id="rId28"/>
    <p:sldId id="7559" r:id="rId29"/>
    <p:sldId id="7560" r:id="rId30"/>
    <p:sldId id="7911" r:id="rId31"/>
    <p:sldId id="7912" r:id="rId32"/>
    <p:sldId id="7913" r:id="rId33"/>
    <p:sldId id="7917" r:id="rId34"/>
    <p:sldId id="7919" r:id="rId35"/>
    <p:sldId id="7920" r:id="rId36"/>
    <p:sldId id="7921" r:id="rId37"/>
    <p:sldId id="7922" r:id="rId38"/>
    <p:sldId id="7923" r:id="rId39"/>
    <p:sldId id="7914" r:id="rId40"/>
    <p:sldId id="7915" r:id="rId41"/>
    <p:sldId id="7925" r:id="rId42"/>
    <p:sldId id="7916" r:id="rId43"/>
    <p:sldId id="7924" r:id="rId44"/>
    <p:sldId id="7926" r:id="rId45"/>
    <p:sldId id="7927" r:id="rId46"/>
    <p:sldId id="7928" r:id="rId47"/>
    <p:sldId id="7929" r:id="rId48"/>
    <p:sldId id="7930" r:id="rId49"/>
    <p:sldId id="7931" r:id="rId50"/>
    <p:sldId id="7932" r:id="rId51"/>
    <p:sldId id="7933" r:id="rId52"/>
    <p:sldId id="7934" r:id="rId53"/>
    <p:sldId id="7935" r:id="rId54"/>
    <p:sldId id="7945" r:id="rId55"/>
    <p:sldId id="7944" r:id="rId56"/>
    <p:sldId id="6665" r:id="rId57"/>
  </p:sldIdLst>
  <p:sldSz cx="10160000" cy="5715000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9" autoAdjust="0"/>
    <p:restoredTop sz="90476" autoAdjust="0"/>
  </p:normalViewPr>
  <p:slideViewPr>
    <p:cSldViewPr>
      <p:cViewPr varScale="1">
        <p:scale>
          <a:sx n="73" d="100"/>
          <a:sy n="73" d="100"/>
        </p:scale>
        <p:origin x="932" y="44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4" tIns="46678" rIns="93354" bIns="46678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930" y="0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4" tIns="46678" rIns="93354" bIns="4667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8500"/>
            <a:ext cx="6207125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28" y="4423331"/>
            <a:ext cx="5621020" cy="419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4" tIns="46678" rIns="93354" bIns="46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5045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4" tIns="46678" rIns="93354" bIns="46678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930" y="8845045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4" tIns="46678" rIns="93354" bIns="4667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698500"/>
            <a:ext cx="6207125" cy="3490913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207125" cy="3490913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846667" y="1638300"/>
            <a:ext cx="8465457" cy="1225021"/>
          </a:xfrm>
        </p:spPr>
        <p:txBody>
          <a:bodyPr/>
          <a:lstStyle/>
          <a:p>
            <a:r>
              <a:rPr lang="en-US" sz="6000" dirty="0">
                <a:ea typeface="ＭＳ Ｐゴシック" pitchFamily="34" charset="-128"/>
              </a:rPr>
              <a:t>Not of the World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8A816C6B-0191-4E1F-8047-1AD32F166E1D}"/>
              </a:ext>
            </a:extLst>
          </p:cNvPr>
          <p:cNvSpPr/>
          <p:nvPr/>
        </p:nvSpPr>
        <p:spPr bwMode="auto">
          <a:xfrm>
            <a:off x="50800" y="4152900"/>
            <a:ext cx="7086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have an emergency: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Young adults are not thriving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might not be what we would guess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C313FAD0-EAB3-4021-83F7-973263CEDF6D}"/>
              </a:ext>
            </a:extLst>
          </p:cNvPr>
          <p:cNvSpPr/>
          <p:nvPr/>
        </p:nvSpPr>
        <p:spPr bwMode="auto">
          <a:xfrm>
            <a:off x="5613400" y="952500"/>
            <a:ext cx="4377265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 perspective: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teenagers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did MS ministry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lead in college-high and adult</a:t>
            </a:r>
          </a:p>
        </p:txBody>
      </p:sp>
    </p:spTree>
    <p:extLst>
      <p:ext uri="{BB962C8B-B14F-4D97-AF65-F5344CB8AC3E}">
        <p14:creationId xmlns:p14="http://schemas.microsoft.com/office/powerpoint/2010/main" val="12319692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aseline="30000" dirty="0"/>
              <a:t>14 </a:t>
            </a:r>
            <a:r>
              <a:rPr lang="en-US" sz="4400" dirty="0"/>
              <a:t>I have given them your word and the world has hated them, for they are not of the world any more than I am of the world.</a:t>
            </a:r>
          </a:p>
          <a:p>
            <a:r>
              <a:rPr lang="en-US" sz="4400" baseline="30000" dirty="0"/>
              <a:t>15 </a:t>
            </a:r>
            <a:r>
              <a:rPr lang="en-US" sz="4400" dirty="0"/>
              <a:t>My prayer is not that you take them out of the world but that you protect them from the evil one. </a:t>
            </a:r>
          </a:p>
        </p:txBody>
      </p:sp>
    </p:spTree>
    <p:extLst>
      <p:ext uri="{BB962C8B-B14F-4D97-AF65-F5344CB8AC3E}">
        <p14:creationId xmlns:p14="http://schemas.microsoft.com/office/powerpoint/2010/main" val="13177023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aseline="30000" dirty="0"/>
              <a:t>16 </a:t>
            </a:r>
            <a:r>
              <a:rPr lang="en-US" sz="4400" dirty="0"/>
              <a:t>They are not of the world, even as I am not of it. </a:t>
            </a:r>
            <a:r>
              <a:rPr lang="en-US" sz="4400" baseline="30000" dirty="0"/>
              <a:t>17 </a:t>
            </a:r>
            <a:r>
              <a:rPr lang="en-US" sz="4400" dirty="0"/>
              <a:t>Sanctify them by the truth; your word is truth.</a:t>
            </a:r>
          </a:p>
          <a:p>
            <a:r>
              <a:rPr lang="en-US" sz="4400" baseline="30000" dirty="0"/>
              <a:t>18 </a:t>
            </a:r>
            <a:r>
              <a:rPr lang="en-US" sz="4400" dirty="0"/>
              <a:t>As you sent me into the world, I have sent them into the world.”</a:t>
            </a:r>
          </a:p>
        </p:txBody>
      </p:sp>
    </p:spTree>
    <p:extLst>
      <p:ext uri="{BB962C8B-B14F-4D97-AF65-F5344CB8AC3E}">
        <p14:creationId xmlns:p14="http://schemas.microsoft.com/office/powerpoint/2010/main" val="23659566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World”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1 John 2</a:t>
            </a:r>
          </a:p>
          <a:p>
            <a:r>
              <a:rPr lang="en-US" sz="4000" baseline="30000" dirty="0"/>
              <a:t>15 </a:t>
            </a:r>
            <a:r>
              <a:rPr lang="en-US" sz="4000" dirty="0"/>
              <a:t>Do not love the world or anything in the world. If anyone loves the world, love for the Father is not in them. </a:t>
            </a:r>
          </a:p>
        </p:txBody>
      </p:sp>
    </p:spTree>
    <p:extLst>
      <p:ext uri="{BB962C8B-B14F-4D97-AF65-F5344CB8AC3E}">
        <p14:creationId xmlns:p14="http://schemas.microsoft.com/office/powerpoint/2010/main" val="3453522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World”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1 John 2</a:t>
            </a:r>
          </a:p>
          <a:p>
            <a:r>
              <a:rPr lang="en-US" sz="4000" baseline="30000" dirty="0"/>
              <a:t>16 </a:t>
            </a:r>
            <a:r>
              <a:rPr lang="en-US" sz="4000" dirty="0"/>
              <a:t>For everything in the world—the lust of the flesh, the lust of the eyes, and the pride of life—comes not from the Father but from the world.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45947580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World”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John 17</a:t>
            </a:r>
          </a:p>
          <a:p>
            <a:r>
              <a:rPr lang="en-US" sz="4800" baseline="30000" dirty="0"/>
              <a:t>14 </a:t>
            </a:r>
            <a:r>
              <a:rPr lang="en-US" sz="4800" dirty="0"/>
              <a:t>…the world has hated them, </a:t>
            </a:r>
          </a:p>
          <a:p>
            <a:r>
              <a:rPr lang="en-US" sz="4800" dirty="0"/>
              <a:t>for they are not of the world any more than I am of the world.</a:t>
            </a:r>
          </a:p>
          <a:p>
            <a:endParaRPr lang="en-US" sz="4800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85041A3A-F7CB-49AB-990A-6ABD3796E941}"/>
              </a:ext>
            </a:extLst>
          </p:cNvPr>
          <p:cNvSpPr/>
          <p:nvPr/>
        </p:nvSpPr>
        <p:spPr bwMode="auto">
          <a:xfrm>
            <a:off x="84667" y="4531971"/>
            <a:ext cx="9990666" cy="6186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Critiquing the world system is not popular</a:t>
            </a:r>
          </a:p>
        </p:txBody>
      </p:sp>
    </p:spTree>
    <p:extLst>
      <p:ext uri="{BB962C8B-B14F-4D97-AF65-F5344CB8AC3E}">
        <p14:creationId xmlns:p14="http://schemas.microsoft.com/office/powerpoint/2010/main" val="36256310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World”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John 17</a:t>
            </a:r>
          </a:p>
          <a:p>
            <a:r>
              <a:rPr lang="en-US" sz="4400" baseline="30000" dirty="0"/>
              <a:t>15 </a:t>
            </a:r>
            <a:r>
              <a:rPr lang="en-US" sz="4400" dirty="0"/>
              <a:t>My prayer is not that you take them out of the world </a:t>
            </a:r>
            <a:endParaRPr lang="en-US" sz="6000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456FFFC8-3653-472A-B766-5D1C7A2C715C}"/>
              </a:ext>
            </a:extLst>
          </p:cNvPr>
          <p:cNvSpPr/>
          <p:nvPr/>
        </p:nvSpPr>
        <p:spPr bwMode="auto">
          <a:xfrm>
            <a:off x="84667" y="4905869"/>
            <a:ext cx="9990666" cy="6186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Complete protection is not healthy</a:t>
            </a:r>
          </a:p>
        </p:txBody>
      </p:sp>
    </p:spTree>
    <p:extLst>
      <p:ext uri="{BB962C8B-B14F-4D97-AF65-F5344CB8AC3E}">
        <p14:creationId xmlns:p14="http://schemas.microsoft.com/office/powerpoint/2010/main" val="33603666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World”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John 17</a:t>
            </a:r>
          </a:p>
          <a:p>
            <a:r>
              <a:rPr lang="en-US" sz="4400" baseline="30000" dirty="0"/>
              <a:t>18 </a:t>
            </a:r>
            <a:r>
              <a:rPr lang="en-US" sz="4400" dirty="0"/>
              <a:t>As you sent me into the world, I have </a:t>
            </a:r>
            <a:r>
              <a:rPr lang="en-US" sz="4400" u="sng" dirty="0"/>
              <a:t>sent them</a:t>
            </a:r>
            <a:r>
              <a:rPr lang="en-US" sz="4400" dirty="0"/>
              <a:t> into the world.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400AC022-4A10-4D40-BDB5-183882AB0A4C}"/>
              </a:ext>
            </a:extLst>
          </p:cNvPr>
          <p:cNvSpPr/>
          <p:nvPr/>
        </p:nvSpPr>
        <p:spPr bwMode="auto">
          <a:xfrm>
            <a:off x="84667" y="4531971"/>
            <a:ext cx="9990666" cy="6186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wants us in the world to be different</a:t>
            </a:r>
          </a:p>
        </p:txBody>
      </p:sp>
    </p:spTree>
    <p:extLst>
      <p:ext uri="{BB962C8B-B14F-4D97-AF65-F5344CB8AC3E}">
        <p14:creationId xmlns:p14="http://schemas.microsoft.com/office/powerpoint/2010/main" val="20985213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World”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1 John 2</a:t>
            </a:r>
          </a:p>
          <a:p>
            <a:r>
              <a:rPr lang="en-US" sz="4000" baseline="30000" dirty="0"/>
              <a:t>15 </a:t>
            </a:r>
            <a:r>
              <a:rPr lang="en-US" sz="4000" u="sng" dirty="0"/>
              <a:t>Do not love the world</a:t>
            </a:r>
            <a:r>
              <a:rPr lang="en-US" sz="4000" dirty="0"/>
              <a:t> or anything in the world. If anyone loves the world, love for the Father is not in them. 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8F7F7EE6-2900-4123-9BC1-E6B4E48955E1}"/>
              </a:ext>
            </a:extLst>
          </p:cNvPr>
          <p:cNvSpPr/>
          <p:nvPr/>
        </p:nvSpPr>
        <p:spPr bwMode="auto">
          <a:xfrm>
            <a:off x="1803400" y="3771900"/>
            <a:ext cx="57912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has to start in our hearts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8380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World”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1 John 2</a:t>
            </a:r>
          </a:p>
          <a:p>
            <a:r>
              <a:rPr lang="en-US" sz="4000" baseline="30000" dirty="0"/>
              <a:t>16 </a:t>
            </a:r>
            <a:r>
              <a:rPr lang="en-US" sz="4000" dirty="0"/>
              <a:t>For everything in the world—the </a:t>
            </a:r>
            <a:r>
              <a:rPr lang="en-US" sz="4000" u="sng" dirty="0"/>
              <a:t>lust of the flesh</a:t>
            </a:r>
            <a:r>
              <a:rPr lang="en-US" sz="4000" dirty="0"/>
              <a:t>, the </a:t>
            </a:r>
            <a:r>
              <a:rPr lang="en-US" sz="4000" u="sng" dirty="0"/>
              <a:t>lust of the eyes</a:t>
            </a:r>
            <a:r>
              <a:rPr lang="en-US" sz="4000" dirty="0"/>
              <a:t>, and the </a:t>
            </a:r>
            <a:r>
              <a:rPr lang="en-US" sz="4000" u="sng" dirty="0"/>
              <a:t>pride of life</a:t>
            </a:r>
            <a:r>
              <a:rPr lang="en-US" sz="4000" dirty="0"/>
              <a:t>—comes not from the Father but from the world.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0739978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 a classic 1968 social psychology experiment, Bibb </a:t>
            </a:r>
            <a:r>
              <a:rPr lang="en-US" dirty="0" err="1"/>
              <a:t>Lantane</a:t>
            </a:r>
            <a:r>
              <a:rPr lang="en-US" dirty="0"/>
              <a:t> and John Darley brought…students into a lab to take part in what the students thought would be a discussion…</a:t>
            </a:r>
          </a:p>
        </p:txBody>
      </p:sp>
      <p:pic>
        <p:nvPicPr>
          <p:cNvPr id="9218" name="Picture 2" descr="Hardcover The Anxious Generation: How the Great Rewiring of Childhood Is Causing an Epidemic of Mental Illness Book">
            <a:extLst>
              <a:ext uri="{FF2B5EF4-FFF2-40B4-BE49-F238E27FC236}">
                <a16:creationId xmlns:a16="http://schemas.microsoft.com/office/drawing/2014/main" id="{F23A1EC1-5C90-46A6-8F2C-B8FE0AA5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49" y="79376"/>
            <a:ext cx="3428001" cy="52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2255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World”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sz="4400" dirty="0"/>
              <a:t>The Lust of the Flesh – what feels good</a:t>
            </a:r>
          </a:p>
          <a:p>
            <a:pPr marL="0" indent="0"/>
            <a:r>
              <a:rPr lang="en-US" sz="4400" dirty="0"/>
              <a:t>Easy to spot: drugs, excessive alcohol, illicit sex</a:t>
            </a:r>
          </a:p>
          <a:p>
            <a:pPr marL="0" indent="0"/>
            <a:r>
              <a:rPr lang="en-US" sz="4400" dirty="0"/>
              <a:t>Hard to spot: comfort</a:t>
            </a:r>
          </a:p>
          <a:p>
            <a:pPr marL="0" indent="0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508098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World”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sz="4400" dirty="0"/>
              <a:t>The Lust of the Flesh – what feels good</a:t>
            </a:r>
          </a:p>
          <a:p>
            <a:pPr marL="0" indent="0"/>
            <a:r>
              <a:rPr lang="en-US" sz="4400" dirty="0"/>
              <a:t>Easy to spot: drugs, excessive alcohol, illicit sex</a:t>
            </a:r>
          </a:p>
          <a:p>
            <a:pPr marL="0" indent="0"/>
            <a:r>
              <a:rPr lang="en-US" sz="4400" dirty="0"/>
              <a:t>Hard to spot: comfort</a:t>
            </a:r>
          </a:p>
          <a:p>
            <a:pPr marL="0" indent="0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61460224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World”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sz="4400" dirty="0"/>
              <a:t>The Lust of the Flesh – what feels good</a:t>
            </a:r>
          </a:p>
          <a:p>
            <a:pPr marL="0" indent="0"/>
            <a:r>
              <a:rPr lang="en-US" sz="4400" dirty="0"/>
              <a:t>Possible temptation: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Protect from discomfort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The schedule comes first</a:t>
            </a:r>
          </a:p>
          <a:p>
            <a:pPr marL="0" indent="0"/>
            <a:r>
              <a:rPr lang="en-US" sz="4400" dirty="0"/>
              <a:t>Result: An adult who cannot tolerate discomfort</a:t>
            </a:r>
          </a:p>
          <a:p>
            <a:pPr marL="0" indent="0"/>
            <a:endParaRPr lang="en-US" sz="4400" dirty="0"/>
          </a:p>
          <a:p>
            <a:pPr marL="0" indent="0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979941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World”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sz="4400" dirty="0"/>
              <a:t>The Lust of the Flesh – what feels good</a:t>
            </a:r>
          </a:p>
          <a:p>
            <a:pPr marL="0" indent="0"/>
            <a:r>
              <a:rPr lang="en-US" sz="4400" dirty="0"/>
              <a:t>What to build in now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Some discomfort is good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God is God, a schedule is not god</a:t>
            </a:r>
          </a:p>
          <a:p>
            <a:pPr marL="0" indent="0"/>
            <a:endParaRPr lang="en-US" sz="4400" dirty="0"/>
          </a:p>
          <a:p>
            <a:pPr marL="0" indent="0"/>
            <a:endParaRPr lang="en-US" sz="4800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2262B59E-83C5-4C39-8F48-826A8229CA7F}"/>
              </a:ext>
            </a:extLst>
          </p:cNvPr>
          <p:cNvSpPr/>
          <p:nvPr/>
        </p:nvSpPr>
        <p:spPr bwMode="auto">
          <a:xfrm>
            <a:off x="508000" y="3936373"/>
            <a:ext cx="80772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Matthew 8:20 – Foxes have holes and birds have nests, but the Son of Man has no place to rest his head.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135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World”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sz="4400" dirty="0"/>
              <a:t>The Lust of the Eye – what looks good</a:t>
            </a:r>
          </a:p>
          <a:p>
            <a:pPr marL="0" indent="0"/>
            <a:r>
              <a:rPr lang="en-US" sz="4400" dirty="0"/>
              <a:t>Easy to spot: materialism, excessive focus on beauty</a:t>
            </a:r>
          </a:p>
          <a:p>
            <a:pPr marL="0" indent="0"/>
            <a:r>
              <a:rPr lang="en-US" sz="4400" dirty="0"/>
              <a:t>Hard to spot: presenting a certain image</a:t>
            </a:r>
          </a:p>
          <a:p>
            <a:pPr marL="0" indent="0"/>
            <a:endParaRPr lang="en-US" sz="4400" dirty="0"/>
          </a:p>
          <a:p>
            <a:pPr marL="0" indent="0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436561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World”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sz="4400" dirty="0"/>
              <a:t>The Lust of the Eye – what looks good</a:t>
            </a:r>
          </a:p>
          <a:p>
            <a:pPr marL="0" indent="0"/>
            <a:r>
              <a:rPr lang="en-US" sz="4400" dirty="0"/>
              <a:t>Easy to spot: materialism, excessive focus on beauty</a:t>
            </a:r>
          </a:p>
          <a:p>
            <a:pPr marL="0" indent="0"/>
            <a:r>
              <a:rPr lang="en-US" sz="4400" dirty="0"/>
              <a:t>Hard to spot: presenting a certain image</a:t>
            </a:r>
          </a:p>
          <a:p>
            <a:pPr marL="0" indent="0"/>
            <a:endParaRPr lang="en-US" sz="4400" dirty="0"/>
          </a:p>
          <a:p>
            <a:pPr marL="0" indent="0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67346463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World”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sz="4400" dirty="0"/>
              <a:t>The Lust of the Eye – what looks good</a:t>
            </a:r>
          </a:p>
          <a:p>
            <a:pPr marL="0" indent="0"/>
            <a:r>
              <a:rPr lang="en-US" sz="4400" dirty="0"/>
              <a:t>Possible temptation: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Fall into the social media trap</a:t>
            </a:r>
          </a:p>
          <a:p>
            <a:pPr marL="0" indent="0"/>
            <a:endParaRPr lang="en-US" sz="4400" dirty="0"/>
          </a:p>
          <a:p>
            <a:pPr marL="0" indent="0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012116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Smart phones added front-facing cameras (2010) and Facebook acquired Instagram (2012), boosting its popularity. </a:t>
            </a:r>
          </a:p>
        </p:txBody>
      </p:sp>
      <p:pic>
        <p:nvPicPr>
          <p:cNvPr id="9218" name="Picture 2" descr="Hardcover The Anxious Generation: How the Great Rewiring of Childhood Is Causing an Epidemic of Mental Illness Book">
            <a:extLst>
              <a:ext uri="{FF2B5EF4-FFF2-40B4-BE49-F238E27FC236}">
                <a16:creationId xmlns:a16="http://schemas.microsoft.com/office/drawing/2014/main" id="{F23A1EC1-5C90-46A6-8F2C-B8FE0AA5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49" y="79376"/>
            <a:ext cx="3428001" cy="52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122489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greatly expanded the number of adolescents posting carefully curated photos and videos of their lives for their peers and strangers, </a:t>
            </a:r>
          </a:p>
          <a:p>
            <a:r>
              <a:rPr lang="en-US" dirty="0"/>
              <a:t>not just to see, but to judge.</a:t>
            </a:r>
          </a:p>
        </p:txBody>
      </p:sp>
      <p:pic>
        <p:nvPicPr>
          <p:cNvPr id="9218" name="Picture 2" descr="Hardcover The Anxious Generation: How the Great Rewiring of Childhood Is Causing an Epidemic of Mental Illness Book">
            <a:extLst>
              <a:ext uri="{FF2B5EF4-FFF2-40B4-BE49-F238E27FC236}">
                <a16:creationId xmlns:a16="http://schemas.microsoft.com/office/drawing/2014/main" id="{F23A1EC1-5C90-46A6-8F2C-B8FE0AA5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49" y="79376"/>
            <a:ext cx="3428001" cy="52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5551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World”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sz="4400" dirty="0"/>
              <a:t>The Lust of the Eye – what looks good</a:t>
            </a:r>
          </a:p>
          <a:p>
            <a:pPr marL="0" indent="0"/>
            <a:r>
              <a:rPr lang="en-US" sz="4400" dirty="0"/>
              <a:t>Possible temptation: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Fall into the social media trap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Anxiety about appearance: yours or your home</a:t>
            </a:r>
          </a:p>
          <a:p>
            <a:pPr marL="0" indent="0"/>
            <a:r>
              <a:rPr lang="en-US" sz="4400" dirty="0"/>
              <a:t>Result: A self-focused adult</a:t>
            </a:r>
          </a:p>
          <a:p>
            <a:pPr marL="0" indent="0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452891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real experiment took place in the waiting room… After a few minutes, a strange smoke became to pour into the room through a vent. </a:t>
            </a:r>
          </a:p>
          <a:p>
            <a:r>
              <a:rPr lang="en-US" dirty="0"/>
              <a:t>Would students get up and go tell someone, or would they just sit there passively?... </a:t>
            </a:r>
          </a:p>
        </p:txBody>
      </p:sp>
      <p:pic>
        <p:nvPicPr>
          <p:cNvPr id="9218" name="Picture 2" descr="Hardcover The Anxious Generation: How the Great Rewiring of Childhood Is Causing an Epidemic of Mental Illness Book">
            <a:extLst>
              <a:ext uri="{FF2B5EF4-FFF2-40B4-BE49-F238E27FC236}">
                <a16:creationId xmlns:a16="http://schemas.microsoft.com/office/drawing/2014/main" id="{F23A1EC1-5C90-46A6-8F2C-B8FE0AA5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49" y="79376"/>
            <a:ext cx="3428001" cy="52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1146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World”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sz="4400" dirty="0"/>
              <a:t>The Lust of the Eye – what looks good</a:t>
            </a:r>
          </a:p>
          <a:p>
            <a:pPr marL="0" indent="0"/>
            <a:r>
              <a:rPr lang="en-US" sz="4400" dirty="0"/>
              <a:t>What to build in now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Limit media exposure:</a:t>
            </a:r>
          </a:p>
          <a:p>
            <a:pPr marL="971550" lvl="1" indent="-571500">
              <a:buFontTx/>
              <a:buChar char="-"/>
            </a:pPr>
            <a:r>
              <a:rPr lang="en-US" sz="4000" dirty="0"/>
              <a:t>Online access</a:t>
            </a:r>
          </a:p>
          <a:p>
            <a:pPr marL="0" indent="0"/>
            <a:endParaRPr lang="en-US" sz="4400" dirty="0"/>
          </a:p>
          <a:p>
            <a:pPr marL="0" indent="0"/>
            <a:endParaRPr lang="en-US" sz="4800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2262B59E-83C5-4C39-8F48-826A8229CA7F}"/>
              </a:ext>
            </a:extLst>
          </p:cNvPr>
          <p:cNvSpPr/>
          <p:nvPr/>
        </p:nvSpPr>
        <p:spPr bwMode="auto">
          <a:xfrm>
            <a:off x="508000" y="3936373"/>
            <a:ext cx="88392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YouTube US ad revenues for children: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814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World”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sz="4400" dirty="0"/>
              <a:t>The Lust of the Eye – what looks good</a:t>
            </a:r>
          </a:p>
          <a:p>
            <a:pPr marL="0" indent="0"/>
            <a:r>
              <a:rPr lang="en-US" sz="4400" dirty="0"/>
              <a:t>What to build in now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Limit media exposure</a:t>
            </a:r>
          </a:p>
          <a:p>
            <a:pPr marL="971550" lvl="1" indent="-571500">
              <a:buFontTx/>
              <a:buChar char="-"/>
            </a:pPr>
            <a:r>
              <a:rPr lang="en-US" sz="4000" dirty="0"/>
              <a:t>Online access</a:t>
            </a:r>
          </a:p>
          <a:p>
            <a:pPr marL="0" indent="0"/>
            <a:endParaRPr lang="en-US" sz="4400" dirty="0"/>
          </a:p>
          <a:p>
            <a:pPr marL="0" indent="0"/>
            <a:endParaRPr lang="en-US" sz="4800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2262B59E-83C5-4C39-8F48-826A8229CA7F}"/>
              </a:ext>
            </a:extLst>
          </p:cNvPr>
          <p:cNvSpPr/>
          <p:nvPr/>
        </p:nvSpPr>
        <p:spPr bwMode="auto">
          <a:xfrm>
            <a:off x="508000" y="3936373"/>
            <a:ext cx="88392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YouTube US ad revenues for children: $700m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064175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girl’s social standing is usually more closely tied to her beauty and sex appeal than is the case for boys.</a:t>
            </a:r>
          </a:p>
          <a:p>
            <a:r>
              <a:rPr lang="en-US" dirty="0"/>
              <a:t>It was bad enough…in the 70s and 80s, when girls were exposed to airbrushed and later photoshopped models.</a:t>
            </a:r>
          </a:p>
        </p:txBody>
      </p:sp>
      <p:pic>
        <p:nvPicPr>
          <p:cNvPr id="9218" name="Picture 2" descr="Hardcover The Anxious Generation: How the Great Rewiring of Childhood Is Causing an Epidemic of Mental Illness Book">
            <a:extLst>
              <a:ext uri="{FF2B5EF4-FFF2-40B4-BE49-F238E27FC236}">
                <a16:creationId xmlns:a16="http://schemas.microsoft.com/office/drawing/2014/main" id="{F23A1EC1-5C90-46A6-8F2C-B8FE0AA5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49" y="79376"/>
            <a:ext cx="3428001" cy="52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1732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But those were adult strangers; they were not a girl’s competition.</a:t>
            </a:r>
          </a:p>
          <a:p>
            <a:r>
              <a:rPr lang="en-US" dirty="0"/>
              <a:t>So what happened when most girls in school for Instagram and Snapchat and started posting carefully edited highlight reels…and using filters…to improve their virtual beauty and online brand?</a:t>
            </a:r>
          </a:p>
        </p:txBody>
      </p:sp>
      <p:pic>
        <p:nvPicPr>
          <p:cNvPr id="9218" name="Picture 2" descr="Hardcover The Anxious Generation: How the Great Rewiring of Childhood Is Causing an Epidemic of Mental Illness Book">
            <a:extLst>
              <a:ext uri="{FF2B5EF4-FFF2-40B4-BE49-F238E27FC236}">
                <a16:creationId xmlns:a16="http://schemas.microsoft.com/office/drawing/2014/main" id="{F23A1EC1-5C90-46A6-8F2C-B8FE0AA5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49" y="79376"/>
            <a:ext cx="3428001" cy="52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2469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Many girls’ sociometers [how satisfied one feels with oneself] plunged, </a:t>
            </a:r>
          </a:p>
          <a:p>
            <a:r>
              <a:rPr lang="en-US" dirty="0"/>
              <a:t>because most were now below what appeared to them to be the average.</a:t>
            </a:r>
          </a:p>
        </p:txBody>
      </p:sp>
      <p:pic>
        <p:nvPicPr>
          <p:cNvPr id="9218" name="Picture 2" descr="Hardcover The Anxious Generation: How the Great Rewiring of Childhood Is Causing an Epidemic of Mental Illness Book">
            <a:extLst>
              <a:ext uri="{FF2B5EF4-FFF2-40B4-BE49-F238E27FC236}">
                <a16:creationId xmlns:a16="http://schemas.microsoft.com/office/drawing/2014/main" id="{F23A1EC1-5C90-46A6-8F2C-B8FE0AA5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49" y="79376"/>
            <a:ext cx="3428001" cy="52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9436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World”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sz="4400" dirty="0"/>
              <a:t>The Lust of the Eye – what looks good</a:t>
            </a:r>
          </a:p>
          <a:p>
            <a:pPr marL="0" indent="0"/>
            <a:r>
              <a:rPr lang="en-US" sz="4400" dirty="0"/>
              <a:t>What to build in now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Limit media exposure</a:t>
            </a:r>
          </a:p>
          <a:p>
            <a:pPr marL="971550" lvl="1" indent="-571500">
              <a:buFontTx/>
              <a:buChar char="-"/>
            </a:pPr>
            <a:r>
              <a:rPr lang="en-US" sz="4000" dirty="0"/>
              <a:t>Online access</a:t>
            </a:r>
          </a:p>
          <a:p>
            <a:pPr marL="971550" lvl="1" indent="-571500">
              <a:buFontTx/>
              <a:buChar char="-"/>
            </a:pPr>
            <a:r>
              <a:rPr lang="en-US" sz="4000" dirty="0"/>
              <a:t>Our own use</a:t>
            </a:r>
          </a:p>
          <a:p>
            <a:pPr marL="0" indent="0"/>
            <a:endParaRPr lang="en-US" sz="4400" dirty="0"/>
          </a:p>
          <a:p>
            <a:pPr marL="0" indent="0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696042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World”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sz="4400" dirty="0"/>
              <a:t>The Pride of Life – success</a:t>
            </a:r>
          </a:p>
          <a:p>
            <a:pPr marL="0" indent="0"/>
            <a:r>
              <a:rPr lang="en-US" sz="4400" dirty="0"/>
              <a:t>Easy to spot: Extreme success</a:t>
            </a:r>
          </a:p>
          <a:p>
            <a:pPr marL="0" indent="0"/>
            <a:endParaRPr lang="en-US" sz="4800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B6EDC710-A3F4-4E3C-A961-0886AA0ABDD6}"/>
              </a:ext>
            </a:extLst>
          </p:cNvPr>
          <p:cNvSpPr/>
          <p:nvPr/>
        </p:nvSpPr>
        <p:spPr bwMode="auto">
          <a:xfrm>
            <a:off x="5493398" y="4235069"/>
            <a:ext cx="28956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$600 million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B80AB88-9439-4450-A5FC-89DA9B8E560D}"/>
              </a:ext>
            </a:extLst>
          </p:cNvPr>
          <p:cNvSpPr/>
          <p:nvPr/>
        </p:nvSpPr>
        <p:spPr bwMode="auto">
          <a:xfrm>
            <a:off x="1543871" y="4682934"/>
            <a:ext cx="2469329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$180 billion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74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World”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sz="4400" dirty="0"/>
              <a:t>The Pride of Life – success</a:t>
            </a:r>
          </a:p>
          <a:p>
            <a:pPr marL="0" indent="0"/>
            <a:r>
              <a:rPr lang="en-US" sz="4400" dirty="0"/>
              <a:t>Easy to spot: Extreme success</a:t>
            </a:r>
          </a:p>
          <a:p>
            <a:pPr marL="0" indent="0"/>
            <a:r>
              <a:rPr lang="en-US" sz="4400" dirty="0"/>
              <a:t>Hard to spot: taking our identity from our kids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77881636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World”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sz="4400" dirty="0"/>
              <a:t>The Pride of Life – success</a:t>
            </a:r>
          </a:p>
          <a:p>
            <a:pPr marL="0" indent="0"/>
            <a:r>
              <a:rPr lang="en-US" sz="4400" dirty="0"/>
              <a:t>Possible temptation: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Success in academics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Success in sports</a:t>
            </a:r>
          </a:p>
          <a:p>
            <a:pPr marL="0" indent="0"/>
            <a:r>
              <a:rPr lang="en-US" sz="4800" dirty="0"/>
              <a:t>Result: An unhappy adult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247002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World”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sz="4400" dirty="0"/>
              <a:t>The Pride of Life – success</a:t>
            </a:r>
          </a:p>
          <a:p>
            <a:pPr marL="0" indent="0"/>
            <a:r>
              <a:rPr lang="en-US" sz="4400" dirty="0"/>
              <a:t>What to build in now: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A value for God’s kingdom</a:t>
            </a:r>
          </a:p>
          <a:p>
            <a:pPr marL="571500" indent="-571500">
              <a:buFontTx/>
              <a:buChar char="-"/>
            </a:pPr>
            <a:endParaRPr lang="en-US" sz="4400" dirty="0"/>
          </a:p>
          <a:p>
            <a:pPr marL="0" indent="0"/>
            <a:endParaRPr lang="en-US" sz="4800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22E99376-8343-479C-B66B-1CFDA501BE7D}"/>
              </a:ext>
            </a:extLst>
          </p:cNvPr>
          <p:cNvSpPr/>
          <p:nvPr/>
        </p:nvSpPr>
        <p:spPr bwMode="auto">
          <a:xfrm>
            <a:off x="279400" y="3467100"/>
            <a:ext cx="88392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Matthew 6:34 – But seek first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kingdom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830A6DC-08F5-4890-8B9F-97FA9B477E2F}"/>
              </a:ext>
            </a:extLst>
          </p:cNvPr>
          <p:cNvSpPr/>
          <p:nvPr/>
        </p:nvSpPr>
        <p:spPr bwMode="auto">
          <a:xfrm>
            <a:off x="279400" y="4235069"/>
            <a:ext cx="88392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Matthew 6:34 – But seek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first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His kingdom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9581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 the control condition, students were alone in the waiting room. In that condition, 75% took action, </a:t>
            </a:r>
          </a:p>
          <a:p>
            <a:r>
              <a:rPr lang="en-US" dirty="0"/>
              <a:t>with half of the students leaving the room to find the experimenter within two minutes of noticing the smoke’s appearance…</a:t>
            </a:r>
          </a:p>
        </p:txBody>
      </p:sp>
      <p:pic>
        <p:nvPicPr>
          <p:cNvPr id="9218" name="Picture 2" descr="Hardcover The Anxious Generation: How the Great Rewiring of Childhood Is Causing an Epidemic of Mental Illness Book">
            <a:extLst>
              <a:ext uri="{FF2B5EF4-FFF2-40B4-BE49-F238E27FC236}">
                <a16:creationId xmlns:a16="http://schemas.microsoft.com/office/drawing/2014/main" id="{F23A1EC1-5C90-46A6-8F2C-B8FE0AA5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49" y="79376"/>
            <a:ext cx="3428001" cy="52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9020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underlying issue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/>
          <a:p>
            <a:pPr marL="0" indent="0"/>
            <a:r>
              <a:rPr lang="en-US" sz="4400" dirty="0"/>
              <a:t>Anxiety: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For my kids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About my parenting</a:t>
            </a:r>
          </a:p>
          <a:p>
            <a:pPr marL="0" indent="0"/>
            <a:endParaRPr lang="en-US" sz="4800" dirty="0"/>
          </a:p>
        </p:txBody>
      </p:sp>
      <p:pic>
        <p:nvPicPr>
          <p:cNvPr id="14338" name="Picture 2" descr="Free-Range Kids: Giving Our Children the... book by Lenore Skenazy">
            <a:extLst>
              <a:ext uri="{FF2B5EF4-FFF2-40B4-BE49-F238E27FC236}">
                <a16:creationId xmlns:a16="http://schemas.microsoft.com/office/drawing/2014/main" id="{58EEE93C-D588-448C-A506-023B869A5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181100"/>
            <a:ext cx="25336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6328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/>
          <a:p>
            <a:pPr marL="0" indent="0"/>
            <a:r>
              <a:rPr lang="en-US" sz="4400" dirty="0"/>
              <a:t>1. My child belongs to God</a:t>
            </a:r>
          </a:p>
          <a:p>
            <a:pPr marL="0" indent="0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572377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Your child belongs to God. </a:t>
            </a:r>
          </a:p>
          <a:p>
            <a:r>
              <a:rPr lang="en-US" dirty="0"/>
              <a:t>God looks upon my child as His, and he has only been loaned to me to train. The child is indeed not mine but the Lord’s.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6975C-FE89-4606-AB3B-2038B8CCE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316" y="-1"/>
            <a:ext cx="3227777" cy="49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416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 love my Lord and have often asked what I can render to Him for His love to me. I delight to give what is my most precious possession upon earth to be His.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6975C-FE89-4606-AB3B-2038B8CCE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316" y="-1"/>
            <a:ext cx="3227777" cy="49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46697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To Him who gave His Son for me, to Him alone, all I am and have belongs. My child, too, I have given to the Lord as long as he shall live.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6975C-FE89-4606-AB3B-2038B8CCE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316" y="-1"/>
            <a:ext cx="3227777" cy="49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22564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sz="4400" dirty="0"/>
              <a:t>My child belongs to God</a:t>
            </a:r>
          </a:p>
          <a:p>
            <a:pPr marL="742950" indent="-742950">
              <a:buAutoNum type="arabicPeriod"/>
            </a:pPr>
            <a:r>
              <a:rPr lang="en-US" sz="4400" dirty="0"/>
              <a:t>God has good plans for my child</a:t>
            </a:r>
          </a:p>
          <a:p>
            <a:pPr marL="0" indent="0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137012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It is not only for God’s sake, but also for my child’s sake that I give him to the Lord. </a:t>
            </a:r>
          </a:p>
          <a:p>
            <a:r>
              <a:rPr lang="en-US" dirty="0"/>
              <a:t>The more I love my child, the more heartily I give him away to God. </a:t>
            </a:r>
          </a:p>
          <a:p>
            <a:r>
              <a:rPr lang="en-US" dirty="0"/>
              <a:t>Nowhere can he be </a:t>
            </a:r>
            <a:r>
              <a:rPr lang="en-US" u="sng" dirty="0"/>
              <a:t>safe</a:t>
            </a:r>
            <a:r>
              <a:rPr lang="en-US" dirty="0"/>
              <a:t> or </a:t>
            </a:r>
            <a:r>
              <a:rPr lang="en-US" u="sng" dirty="0"/>
              <a:t>happy</a:t>
            </a:r>
            <a:r>
              <a:rPr lang="en-US" dirty="0"/>
              <a:t> except with Him.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6975C-FE89-4606-AB3B-2038B8CCE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316" y="-1"/>
            <a:ext cx="3227777" cy="49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196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sz="4400" dirty="0"/>
              <a:t>My child belongs to God</a:t>
            </a:r>
          </a:p>
          <a:p>
            <a:pPr marL="742950" indent="-742950">
              <a:buAutoNum type="arabicPeriod"/>
            </a:pPr>
            <a:r>
              <a:rPr lang="en-US" sz="4400" dirty="0"/>
              <a:t>God has good plans for my child</a:t>
            </a:r>
          </a:p>
          <a:p>
            <a:pPr marL="742950" indent="-742950">
              <a:buAutoNum type="arabicPeriod"/>
            </a:pPr>
            <a:r>
              <a:rPr lang="en-US" sz="4400" dirty="0"/>
              <a:t>We all need community</a:t>
            </a:r>
          </a:p>
          <a:p>
            <a:pPr marL="0" indent="0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0011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When adults step away [from each other’s children] and stop helping each other raise children, parents find themselves on their own. </a:t>
            </a:r>
          </a:p>
          <a:p>
            <a:r>
              <a:rPr lang="en-US" dirty="0"/>
              <a:t>Parenting becomes harder, more fear-ridden, and more time consuming, especially for women.</a:t>
            </a:r>
          </a:p>
        </p:txBody>
      </p:sp>
      <p:pic>
        <p:nvPicPr>
          <p:cNvPr id="9218" name="Picture 2" descr="Hardcover The Anxious Generation: How the Great Rewiring of Childhood Is Causing an Epidemic of Mental Illness Book">
            <a:extLst>
              <a:ext uri="{FF2B5EF4-FFF2-40B4-BE49-F238E27FC236}">
                <a16:creationId xmlns:a16="http://schemas.microsoft.com/office/drawing/2014/main" id="{F23A1EC1-5C90-46A6-8F2C-B8FE0AA5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49" y="79376"/>
            <a:ext cx="3428001" cy="52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211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sz="4400" dirty="0"/>
              <a:t>My child belongs to God</a:t>
            </a:r>
          </a:p>
          <a:p>
            <a:pPr marL="742950" indent="-742950">
              <a:buAutoNum type="arabicPeriod"/>
            </a:pPr>
            <a:r>
              <a:rPr lang="en-US" sz="4400" dirty="0"/>
              <a:t>God has good plans for my child</a:t>
            </a:r>
          </a:p>
          <a:p>
            <a:pPr marL="742950" indent="-742950">
              <a:buAutoNum type="arabicPeriod"/>
            </a:pPr>
            <a:r>
              <a:rPr lang="en-US" sz="4400" dirty="0"/>
              <a:t>We all need community</a:t>
            </a:r>
          </a:p>
          <a:p>
            <a:pPr marL="1143000" lvl="1" indent="-742950">
              <a:buFont typeface="+mj-lt"/>
              <a:buAutoNum type="alphaLcParenR"/>
            </a:pPr>
            <a:r>
              <a:rPr lang="en-US" sz="4000" dirty="0"/>
              <a:t>I need support</a:t>
            </a:r>
          </a:p>
          <a:p>
            <a:pPr marL="1143000" lvl="1" indent="-742950">
              <a:buFont typeface="+mj-lt"/>
              <a:buAutoNum type="alphaLcParenR"/>
            </a:pPr>
            <a:r>
              <a:rPr lang="en-US" sz="4000" dirty="0"/>
              <a:t>My kids need friends and mentors</a:t>
            </a:r>
          </a:p>
          <a:p>
            <a:pPr marL="0" indent="0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854847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 another condition, </a:t>
            </a:r>
            <a:r>
              <a:rPr lang="en-US" i="1" dirty="0"/>
              <a:t>three</a:t>
            </a:r>
            <a:r>
              <a:rPr lang="en-US" dirty="0"/>
              <a:t> students were brought into the waiting room one at a time and seated at separate desks. </a:t>
            </a:r>
          </a:p>
        </p:txBody>
      </p:sp>
      <p:pic>
        <p:nvPicPr>
          <p:cNvPr id="9218" name="Picture 2" descr="Hardcover The Anxious Generation: How the Great Rewiring of Childhood Is Causing an Epidemic of Mental Illness Book">
            <a:extLst>
              <a:ext uri="{FF2B5EF4-FFF2-40B4-BE49-F238E27FC236}">
                <a16:creationId xmlns:a16="http://schemas.microsoft.com/office/drawing/2014/main" id="{F23A1EC1-5C90-46A6-8F2C-B8FE0AA5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49" y="79376"/>
            <a:ext cx="3428001" cy="52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055021"/>
      </p:ext>
    </p:extLst>
  </p:cSld>
  <p:clrMapOvr>
    <a:masterClrMapping/>
  </p:clrMapOvr>
  <p:transition spd="slow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What young children need is a lot of time to interact with you, with other loving adults, with other kids, and with the real world.</a:t>
            </a:r>
          </a:p>
        </p:txBody>
      </p:sp>
      <p:pic>
        <p:nvPicPr>
          <p:cNvPr id="9218" name="Picture 2" descr="Hardcover The Anxious Generation: How the Great Rewiring of Childhood Is Causing an Epidemic of Mental Illness Book">
            <a:extLst>
              <a:ext uri="{FF2B5EF4-FFF2-40B4-BE49-F238E27FC236}">
                <a16:creationId xmlns:a16="http://schemas.microsoft.com/office/drawing/2014/main" id="{F23A1EC1-5C90-46A6-8F2C-B8FE0AA5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49" y="79376"/>
            <a:ext cx="3428001" cy="52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736494"/>
      </p:ext>
    </p:extLst>
  </p:cSld>
  <p:clrMapOvr>
    <a:masterClrMapping/>
  </p:clrMapOvr>
  <p:transition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sz="4400" dirty="0"/>
              <a:t>My child belongs to God</a:t>
            </a:r>
          </a:p>
          <a:p>
            <a:pPr marL="742950" indent="-742950">
              <a:buAutoNum type="arabicPeriod"/>
            </a:pPr>
            <a:r>
              <a:rPr lang="en-US" sz="4400" dirty="0"/>
              <a:t>God has good plans for my child</a:t>
            </a:r>
          </a:p>
          <a:p>
            <a:pPr marL="742950" indent="-742950">
              <a:buAutoNum type="arabicPeriod"/>
            </a:pPr>
            <a:r>
              <a:rPr lang="en-US" sz="4400" dirty="0"/>
              <a:t>We all need community</a:t>
            </a:r>
          </a:p>
          <a:p>
            <a:pPr marL="742950" indent="-742950">
              <a:buAutoNum type="arabicPeriod"/>
            </a:pPr>
            <a:r>
              <a:rPr lang="en-US" sz="4400" dirty="0"/>
              <a:t>We do not need to be afraid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God will give us what we need</a:t>
            </a:r>
          </a:p>
          <a:p>
            <a:pPr marL="571500" indent="-571500">
              <a:buFontTx/>
              <a:buChar char="-"/>
            </a:pPr>
            <a:endParaRPr lang="en-US" sz="4400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1C6797CB-40A5-45B5-8D72-D72463186D96}"/>
              </a:ext>
            </a:extLst>
          </p:cNvPr>
          <p:cNvSpPr/>
          <p:nvPr/>
        </p:nvSpPr>
        <p:spPr bwMode="auto">
          <a:xfrm>
            <a:off x="0" y="1009225"/>
            <a:ext cx="9990666" cy="21975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John 16:33 – “I have told you these things, so that you may have peace.</a:t>
            </a:r>
          </a:p>
          <a:p>
            <a:pPr marL="174625" indent="-174625">
              <a:lnSpc>
                <a:spcPct val="90000"/>
              </a:lnSpc>
            </a:pP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this world you will have trouble, but take heart!</a:t>
            </a:r>
          </a:p>
          <a:p>
            <a:pPr marL="174625" indent="-174625">
              <a:lnSpc>
                <a:spcPct val="90000"/>
              </a:lnSpc>
            </a:pP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have overcome the world.”</a:t>
            </a:r>
          </a:p>
        </p:txBody>
      </p:sp>
    </p:spTree>
    <p:extLst>
      <p:ext uri="{BB962C8B-B14F-4D97-AF65-F5344CB8AC3E}">
        <p14:creationId xmlns:p14="http://schemas.microsoft.com/office/powerpoint/2010/main" val="30677142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3117E-B783-689C-114F-EB45DB84F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/>
          <a:p>
            <a:pPr marL="0" indent="0"/>
            <a:r>
              <a:rPr lang="en-US" sz="4400" dirty="0"/>
              <a:t>People can tell something isn’t working</a:t>
            </a:r>
          </a:p>
          <a:p>
            <a:pPr marL="0" indent="0"/>
            <a:r>
              <a:rPr lang="en-US" sz="4400" dirty="0"/>
              <a:t>We have the chance to raise kids differently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This will be better for our kids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This will glorify God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38F78FA-79FB-44DA-89D5-84E624BDCBE5}"/>
              </a:ext>
            </a:extLst>
          </p:cNvPr>
          <p:cNvSpPr/>
          <p:nvPr/>
        </p:nvSpPr>
        <p:spPr bwMode="auto">
          <a:xfrm>
            <a:off x="84667" y="4531971"/>
            <a:ext cx="9990666" cy="11449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Philippians 2:15 – so that you will prove yourselves to be…children of God…that shine like stars</a:t>
            </a:r>
          </a:p>
        </p:txBody>
      </p:sp>
    </p:spTree>
    <p:extLst>
      <p:ext uri="{BB962C8B-B14F-4D97-AF65-F5344CB8AC3E}">
        <p14:creationId xmlns:p14="http://schemas.microsoft.com/office/powerpoint/2010/main" val="562210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risleyc@dwellcc.org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Not of the World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experimenters wanted to know: </a:t>
            </a:r>
          </a:p>
          <a:p>
            <a:r>
              <a:rPr lang="en-US" dirty="0"/>
              <a:t>Would having multiple people witnessing the smoke increase or decrease the likelihood that </a:t>
            </a:r>
            <a:r>
              <a:rPr lang="en-US" i="1" dirty="0"/>
              <a:t>anyone</a:t>
            </a:r>
            <a:r>
              <a:rPr lang="en-US" dirty="0"/>
              <a:t> would take action?</a:t>
            </a:r>
          </a:p>
        </p:txBody>
      </p:sp>
      <p:pic>
        <p:nvPicPr>
          <p:cNvPr id="9218" name="Picture 2" descr="Hardcover The Anxious Generation: How the Great Rewiring of Childhood Is Causing an Epidemic of Mental Illness Book">
            <a:extLst>
              <a:ext uri="{FF2B5EF4-FFF2-40B4-BE49-F238E27FC236}">
                <a16:creationId xmlns:a16="http://schemas.microsoft.com/office/drawing/2014/main" id="{F23A1EC1-5C90-46A6-8F2C-B8FE0AA5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49" y="79376"/>
            <a:ext cx="3428001" cy="52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360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answer: </a:t>
            </a:r>
          </a:p>
          <a:p>
            <a:r>
              <a:rPr lang="en-US" dirty="0"/>
              <a:t>It decreased it. Only three of the 24 students who were in that condition got up to report the smoke, and only one did so within the first four minutes, </a:t>
            </a:r>
          </a:p>
          <a:p>
            <a:r>
              <a:rPr lang="en-US" dirty="0"/>
              <a:t>even though the smoke began to obstruct everyone’s vision by then.</a:t>
            </a:r>
          </a:p>
        </p:txBody>
      </p:sp>
      <p:pic>
        <p:nvPicPr>
          <p:cNvPr id="9218" name="Picture 2" descr="Hardcover The Anxious Generation: How the Great Rewiring of Childhood Is Causing an Epidemic of Mental Illness Book">
            <a:extLst>
              <a:ext uri="{FF2B5EF4-FFF2-40B4-BE49-F238E27FC236}">
                <a16:creationId xmlns:a16="http://schemas.microsoft.com/office/drawing/2014/main" id="{F23A1EC1-5C90-46A6-8F2C-B8FE0AA5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49" y="79376"/>
            <a:ext cx="3428001" cy="52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1182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is crucial: Nobody in that room could understand what was going on. </a:t>
            </a:r>
          </a:p>
          <a:p>
            <a:r>
              <a:rPr lang="en-US" dirty="0"/>
              <a:t>Where there is ambiguity, people look to each other to see what everyone else is doing. </a:t>
            </a:r>
          </a:p>
        </p:txBody>
      </p:sp>
      <p:pic>
        <p:nvPicPr>
          <p:cNvPr id="9218" name="Picture 2" descr="Hardcover The Anxious Generation: How the Great Rewiring of Childhood Is Causing an Epidemic of Mental Illness Book">
            <a:extLst>
              <a:ext uri="{FF2B5EF4-FFF2-40B4-BE49-F238E27FC236}">
                <a16:creationId xmlns:a16="http://schemas.microsoft.com/office/drawing/2014/main" id="{F23A1EC1-5C90-46A6-8F2C-B8FE0AA5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49" y="79376"/>
            <a:ext cx="3428001" cy="52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6921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Those cues help define the situation. Is it an emergency? </a:t>
            </a:r>
          </a:p>
          <a:p>
            <a:r>
              <a:rPr lang="en-US" dirty="0"/>
              <a:t>If everyone else is just sitting there, then each individual comes to the conclusion that no, it’s not an emergency.</a:t>
            </a:r>
          </a:p>
        </p:txBody>
      </p:sp>
      <p:pic>
        <p:nvPicPr>
          <p:cNvPr id="9218" name="Picture 2" descr="Hardcover The Anxious Generation: How the Great Rewiring of Childhood Is Causing an Epidemic of Mental Illness Book">
            <a:extLst>
              <a:ext uri="{FF2B5EF4-FFF2-40B4-BE49-F238E27FC236}">
                <a16:creationId xmlns:a16="http://schemas.microsoft.com/office/drawing/2014/main" id="{F23A1EC1-5C90-46A6-8F2C-B8FE0AA5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49" y="79376"/>
            <a:ext cx="3428001" cy="52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49734E97-D14E-401C-85AC-5BC60902D003}"/>
              </a:ext>
            </a:extLst>
          </p:cNvPr>
          <p:cNvSpPr/>
          <p:nvPr/>
        </p:nvSpPr>
        <p:spPr bwMode="auto">
          <a:xfrm>
            <a:off x="50800" y="4152900"/>
            <a:ext cx="7086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have an emergency: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Young adults are not thriving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4146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586045-5128-416c-8a24-f3c362be9c0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B411078A3266478BDFC203695D94A0" ma:contentTypeVersion="15" ma:contentTypeDescription="Create a new document." ma:contentTypeScope="" ma:versionID="632de7c6b5bf7231504c352e38583b08">
  <xsd:schema xmlns:xsd="http://www.w3.org/2001/XMLSchema" xmlns:xs="http://www.w3.org/2001/XMLSchema" xmlns:p="http://schemas.microsoft.com/office/2006/metadata/properties" xmlns:ns3="78586045-5128-416c-8a24-f3c362be9c05" targetNamespace="http://schemas.microsoft.com/office/2006/metadata/properties" ma:root="true" ma:fieldsID="d9c905c5bd9495e39e5281d48a44549b" ns3:_="">
    <xsd:import namespace="78586045-5128-416c-8a24-f3c362be9c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86045-5128-416c-8a24-f3c362be9c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3F44AF-D536-45C4-9DB9-3E7A14A462BA}">
  <ds:schemaRefs>
    <ds:schemaRef ds:uri="http://schemas.microsoft.com/office/2006/documentManagement/types"/>
    <ds:schemaRef ds:uri="http://purl.org/dc/terms/"/>
    <ds:schemaRef ds:uri="78586045-5128-416c-8a24-f3c362be9c05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8EC5ACF-EC8E-4C77-BD46-4799D49F27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86045-5128-416c-8a24-f3c362be9c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390CBE-F530-487E-BEA0-B68AC2D710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1752</Words>
  <Application>Microsoft Office PowerPoint</Application>
  <PresentationFormat>Custom</PresentationFormat>
  <Paragraphs>199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ＭＳ Ｐゴシック</vt:lpstr>
      <vt:lpstr>Arial</vt:lpstr>
      <vt:lpstr>Calibri Light</vt:lpstr>
      <vt:lpstr>Georgia</vt:lpstr>
      <vt:lpstr>Papyrus</vt:lpstr>
      <vt:lpstr>Times New Roman</vt:lpstr>
      <vt:lpstr>Default Design</vt:lpstr>
      <vt:lpstr>Not of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John 17</vt:lpstr>
      <vt:lpstr>John 17</vt:lpstr>
      <vt:lpstr>“The World”</vt:lpstr>
      <vt:lpstr>“The World”</vt:lpstr>
      <vt:lpstr>“The World”</vt:lpstr>
      <vt:lpstr>“The World”</vt:lpstr>
      <vt:lpstr>“The World”</vt:lpstr>
      <vt:lpstr>“The World”</vt:lpstr>
      <vt:lpstr>“The World”</vt:lpstr>
      <vt:lpstr>“The World”</vt:lpstr>
      <vt:lpstr>“The World”</vt:lpstr>
      <vt:lpstr>“The World”</vt:lpstr>
      <vt:lpstr>“The World”</vt:lpstr>
      <vt:lpstr>“The World”</vt:lpstr>
      <vt:lpstr>“The World”</vt:lpstr>
      <vt:lpstr>“The World”</vt:lpstr>
      <vt:lpstr>PowerPoint Presentation</vt:lpstr>
      <vt:lpstr>PowerPoint Presentation</vt:lpstr>
      <vt:lpstr>“The World”</vt:lpstr>
      <vt:lpstr>“The World”</vt:lpstr>
      <vt:lpstr>“The World”</vt:lpstr>
      <vt:lpstr>PowerPoint Presentation</vt:lpstr>
      <vt:lpstr>PowerPoint Presentation</vt:lpstr>
      <vt:lpstr>PowerPoint Presentation</vt:lpstr>
      <vt:lpstr>“The World”</vt:lpstr>
      <vt:lpstr>“The World”</vt:lpstr>
      <vt:lpstr>“The World”</vt:lpstr>
      <vt:lpstr>“The World”</vt:lpstr>
      <vt:lpstr>“The World”</vt:lpstr>
      <vt:lpstr>The underlying issue</vt:lpstr>
      <vt:lpstr>Big Picture</vt:lpstr>
      <vt:lpstr>PowerPoint Presentation</vt:lpstr>
      <vt:lpstr>PowerPoint Presentation</vt:lpstr>
      <vt:lpstr>PowerPoint Presentation</vt:lpstr>
      <vt:lpstr>Big Picture</vt:lpstr>
      <vt:lpstr>PowerPoint Presentation</vt:lpstr>
      <vt:lpstr>Big Picture</vt:lpstr>
      <vt:lpstr>PowerPoint Presentation</vt:lpstr>
      <vt:lpstr>Big Picture</vt:lpstr>
      <vt:lpstr>PowerPoint Presentation</vt:lpstr>
      <vt:lpstr>Big Picture</vt:lpstr>
      <vt:lpstr>Conclusion</vt:lpstr>
      <vt:lpstr>Not of the World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2024-08-14T04:36:49Z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0x01010003B411078A3266478BDFC203695D94A0</vt:lpwstr>
  </property>
</Properties>
</file>