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6" r:id="rId2"/>
  </p:sldMasterIdLst>
  <p:sldIdLst>
    <p:sldId id="258" r:id="rId3"/>
    <p:sldId id="261" r:id="rId4"/>
    <p:sldId id="257" r:id="rId5"/>
    <p:sldId id="262" r:id="rId6"/>
    <p:sldId id="267" r:id="rId7"/>
    <p:sldId id="264" r:id="rId8"/>
    <p:sldId id="265" r:id="rId9"/>
    <p:sldId id="268" r:id="rId10"/>
    <p:sldId id="269" r:id="rId11"/>
    <p:sldId id="270" r:id="rId12"/>
    <p:sldId id="272" r:id="rId13"/>
    <p:sldId id="279" r:id="rId14"/>
    <p:sldId id="274" r:id="rId15"/>
    <p:sldId id="276" r:id="rId16"/>
    <p:sldId id="277" r:id="rId17"/>
    <p:sldId id="278" r:id="rId18"/>
    <p:sldId id="280" r:id="rId19"/>
    <p:sldId id="282" r:id="rId20"/>
    <p:sldId id="266" r:id="rId21"/>
    <p:sldId id="281" r:id="rId22"/>
    <p:sldId id="283" r:id="rId23"/>
    <p:sldId id="284" r:id="rId24"/>
    <p:sldId id="285" r:id="rId25"/>
    <p:sldId id="286" r:id="rId26"/>
    <p:sldId id="292" r:id="rId27"/>
    <p:sldId id="288" r:id="rId28"/>
    <p:sldId id="290" r:id="rId29"/>
    <p:sldId id="289" r:id="rId30"/>
    <p:sldId id="291" r:id="rId31"/>
    <p:sldId id="293" r:id="rId32"/>
    <p:sldId id="295" r:id="rId33"/>
    <p:sldId id="294" r:id="rId34"/>
    <p:sldId id="29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50029-FBF8-4A69-85DD-9B905483D854}" v="6" dt="2022-07-14T20:23:24.743"/>
    <p1510:client id="{888CA408-1527-4317-B30B-F77A78822296}" v="216" dt="2022-07-14T15:28:59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000"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2DB2B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1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0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14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72DB2B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4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2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3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72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rgbClr val="03272D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2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2" y="5410200"/>
            <a:ext cx="77108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5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93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618518"/>
            <a:ext cx="11798135" cy="147857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2249486"/>
            <a:ext cx="11798135" cy="4466009"/>
          </a:xfrm>
        </p:spPr>
        <p:txBody>
          <a:bodyPr/>
          <a:lstStyle>
            <a:lvl1pPr>
              <a:defRPr sz="4400"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defRPr sz="3600"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defRPr sz="3200"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defRPr sz="2800"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 sz="2400"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742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3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62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54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25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67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2"/>
            <a:ext cx="3666690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08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77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06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88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9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83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14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7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0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2"/>
            <a:ext cx="3666690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377C-396D-4516-A8E6-A7E68094E111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B08A-0439-4A3A-8B0E-A3CEF0DB5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7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2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272D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rgbClr val="03272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272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58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3272D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rgbClr val="03272D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rgbClr val="03272D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rgbClr val="03272D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3272D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3272D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B8439-30A3-44BB-3FA6-76F0B79C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1" y="618518"/>
            <a:ext cx="10691151" cy="1478570"/>
          </a:xfrm>
        </p:spPr>
        <p:txBody>
          <a:bodyPr/>
          <a:lstStyle/>
          <a:p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rgbClr val="72DB2B">
                    <a:lumMod val="75000"/>
                  </a:srgbClr>
                </a:solidFill>
                <a:effectLst/>
                <a:uLnTx/>
                <a:uFillTx/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Leaders in the Bible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4E7DF-E5CC-8541-0D27-B6105E7C2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261" y="2249485"/>
            <a:ext cx="5663540" cy="4246317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Abraham</a:t>
            </a:r>
          </a:p>
          <a:p>
            <a:r>
              <a:rPr lang="en-US" sz="5400" dirty="0"/>
              <a:t>Moses</a:t>
            </a:r>
          </a:p>
          <a:p>
            <a:r>
              <a:rPr lang="en-US" sz="5400" dirty="0"/>
              <a:t>David</a:t>
            </a:r>
          </a:p>
          <a:p>
            <a:r>
              <a:rPr lang="en-US" sz="5400" dirty="0"/>
              <a:t>Elijah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9B4E38-09CF-07A9-FFCC-DE9D43A13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5513118" cy="3989996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Stephen</a:t>
            </a:r>
          </a:p>
          <a:p>
            <a:r>
              <a:rPr lang="en-US" sz="5400" dirty="0"/>
              <a:t>Jesus</a:t>
            </a:r>
          </a:p>
          <a:p>
            <a:r>
              <a:rPr lang="en-US" sz="5400" dirty="0"/>
              <a:t>Peter</a:t>
            </a:r>
          </a:p>
          <a:p>
            <a:r>
              <a:rPr lang="en-US" sz="5400" dirty="0"/>
              <a:t>Paul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1372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B8439-30A3-44BB-3FA6-76F0B79C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1" y="618518"/>
            <a:ext cx="10691151" cy="1478570"/>
          </a:xfrm>
        </p:spPr>
        <p:txBody>
          <a:bodyPr/>
          <a:lstStyle/>
          <a:p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rgbClr val="72DB2B">
                    <a:lumMod val="75000"/>
                  </a:srgbClr>
                </a:solidFill>
                <a:effectLst/>
                <a:uLnTx/>
                <a:uFillTx/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Leaders in the Bible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4E7DF-E5CC-8541-0D27-B6105E7C2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261" y="2249485"/>
            <a:ext cx="5663540" cy="4246317"/>
          </a:xfrm>
        </p:spPr>
        <p:txBody>
          <a:bodyPr>
            <a:normAutofit/>
          </a:bodyPr>
          <a:lstStyle/>
          <a:p>
            <a:r>
              <a:rPr lang="en-US" sz="4400" dirty="0"/>
              <a:t>Abraham</a:t>
            </a:r>
          </a:p>
          <a:p>
            <a:r>
              <a:rPr lang="en-US" sz="4400" dirty="0"/>
              <a:t>Moses</a:t>
            </a:r>
          </a:p>
          <a:p>
            <a:r>
              <a:rPr lang="en-US" sz="4400" dirty="0"/>
              <a:t>David</a:t>
            </a:r>
          </a:p>
          <a:p>
            <a:r>
              <a:rPr lang="en-US" sz="4400" dirty="0"/>
              <a:t>Elijah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9B4E38-09CF-07A9-FFCC-DE9D43A13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5513118" cy="3989996"/>
          </a:xfrm>
        </p:spPr>
        <p:txBody>
          <a:bodyPr>
            <a:normAutofit/>
          </a:bodyPr>
          <a:lstStyle/>
          <a:p>
            <a:r>
              <a:rPr lang="en-US" sz="4400" dirty="0"/>
              <a:t>Stephen</a:t>
            </a:r>
          </a:p>
          <a:p>
            <a:r>
              <a:rPr lang="en-US" sz="4400" dirty="0"/>
              <a:t>Jesus</a:t>
            </a:r>
          </a:p>
          <a:p>
            <a:r>
              <a:rPr lang="en-US" sz="4400" dirty="0"/>
              <a:t>Peter</a:t>
            </a:r>
          </a:p>
          <a:p>
            <a:r>
              <a:rPr lang="en-US" sz="4400" dirty="0"/>
              <a:t>Paul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315CEF-4AAF-F13A-50AD-98E5326941A4}"/>
              </a:ext>
            </a:extLst>
          </p:cNvPr>
          <p:cNvSpPr txBox="1"/>
          <p:nvPr/>
        </p:nvSpPr>
        <p:spPr>
          <a:xfrm>
            <a:off x="506681" y="1957035"/>
            <a:ext cx="8197932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effectLst/>
              </a:rPr>
              <a:t>Hebrews 11:8 (NASB95) — </a:t>
            </a:r>
            <a:r>
              <a:rPr lang="en-US" sz="4000" b="1" u="none" strike="noStrike" dirty="0">
                <a:effectLst/>
              </a:rPr>
              <a:t>8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By faith Abraham, when he was called, obeyed by going out to a place which he was to receive for an inheritance; and he went out, not knowing where he was going. </a:t>
            </a:r>
          </a:p>
        </p:txBody>
      </p:sp>
    </p:spTree>
    <p:extLst>
      <p:ext uri="{BB962C8B-B14F-4D97-AF65-F5344CB8AC3E}">
        <p14:creationId xmlns:p14="http://schemas.microsoft.com/office/powerpoint/2010/main" val="94485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B8439-30A3-44BB-3FA6-76F0B79C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1" y="618518"/>
            <a:ext cx="10691151" cy="1478570"/>
          </a:xfrm>
        </p:spPr>
        <p:txBody>
          <a:bodyPr/>
          <a:lstStyle/>
          <a:p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rgbClr val="72DB2B">
                    <a:lumMod val="75000"/>
                  </a:srgbClr>
                </a:solidFill>
                <a:effectLst/>
                <a:uLnTx/>
                <a:uFillTx/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Leaders in the Bible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4E7DF-E5CC-8541-0D27-B6105E7C2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261" y="2249485"/>
            <a:ext cx="5663540" cy="4246317"/>
          </a:xfrm>
        </p:spPr>
        <p:txBody>
          <a:bodyPr>
            <a:normAutofit/>
          </a:bodyPr>
          <a:lstStyle/>
          <a:p>
            <a:r>
              <a:rPr lang="en-US" sz="4400" dirty="0"/>
              <a:t>Abraham</a:t>
            </a:r>
          </a:p>
          <a:p>
            <a:r>
              <a:rPr lang="en-US" sz="4400" dirty="0"/>
              <a:t>Moses</a:t>
            </a:r>
          </a:p>
          <a:p>
            <a:r>
              <a:rPr lang="en-US" sz="4400" dirty="0"/>
              <a:t>David</a:t>
            </a:r>
          </a:p>
          <a:p>
            <a:r>
              <a:rPr lang="en-US" sz="4400" dirty="0"/>
              <a:t>Elijah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9B4E38-09CF-07A9-FFCC-DE9D43A13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5513118" cy="3989996"/>
          </a:xfrm>
        </p:spPr>
        <p:txBody>
          <a:bodyPr>
            <a:normAutofit/>
          </a:bodyPr>
          <a:lstStyle/>
          <a:p>
            <a:r>
              <a:rPr lang="en-US" sz="4400" dirty="0"/>
              <a:t>Stephen</a:t>
            </a:r>
          </a:p>
          <a:p>
            <a:r>
              <a:rPr lang="en-US" sz="4400" dirty="0"/>
              <a:t>Jesus</a:t>
            </a:r>
          </a:p>
          <a:p>
            <a:r>
              <a:rPr lang="en-US" sz="4400" dirty="0"/>
              <a:t>Peter</a:t>
            </a:r>
          </a:p>
          <a:p>
            <a:r>
              <a:rPr lang="en-US" sz="4400" dirty="0"/>
              <a:t>Paul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315CEF-4AAF-F13A-50AD-98E5326941A4}"/>
              </a:ext>
            </a:extLst>
          </p:cNvPr>
          <p:cNvSpPr txBox="1"/>
          <p:nvPr/>
        </p:nvSpPr>
        <p:spPr>
          <a:xfrm>
            <a:off x="356261" y="920621"/>
            <a:ext cx="10843551" cy="50167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effectLst/>
              </a:rPr>
              <a:t>Hebrews 11:24–26 (NASB95) — </a:t>
            </a:r>
            <a:r>
              <a:rPr lang="en-US" sz="4000" b="1" u="none" strike="noStrike" dirty="0">
                <a:effectLst/>
              </a:rPr>
              <a:t>24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By faith Moses, when he had grown up, refused to be called the son of Pharaoh’s daughter, </a:t>
            </a:r>
            <a:r>
              <a:rPr lang="en-US" sz="4000" b="1" u="none" strike="noStrike" dirty="0">
                <a:effectLst/>
              </a:rPr>
              <a:t>25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choosing rather to endure ill-treatment with the people of God than to enjoy the passing pleasures of sin, </a:t>
            </a:r>
            <a:r>
              <a:rPr lang="en-US" sz="4000" b="1" u="none" strike="noStrike" dirty="0">
                <a:effectLst/>
              </a:rPr>
              <a:t>26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considering the reproach of Christ greater riches than the treasures of Egypt; for he was looking to the reward. </a:t>
            </a:r>
          </a:p>
        </p:txBody>
      </p:sp>
    </p:spTree>
    <p:extLst>
      <p:ext uri="{BB962C8B-B14F-4D97-AF65-F5344CB8AC3E}">
        <p14:creationId xmlns:p14="http://schemas.microsoft.com/office/powerpoint/2010/main" val="34248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B8439-30A3-44BB-3FA6-76F0B79C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1" y="618518"/>
            <a:ext cx="10691151" cy="1478570"/>
          </a:xfrm>
        </p:spPr>
        <p:txBody>
          <a:bodyPr/>
          <a:lstStyle/>
          <a:p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rgbClr val="72DB2B">
                    <a:lumMod val="75000"/>
                  </a:srgbClr>
                </a:solidFill>
                <a:effectLst/>
                <a:uLnTx/>
                <a:uFillTx/>
                <a:latin typeface="Lao UI" panose="020B0502040204020203" pitchFamily="34" charset="0"/>
                <a:ea typeface="+mj-ea"/>
                <a:cs typeface="Lao UI" panose="020B0502040204020203" pitchFamily="34" charset="0"/>
              </a:rPr>
              <a:t>Leaders in the Bible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4E7DF-E5CC-8541-0D27-B6105E7C2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261" y="2249485"/>
            <a:ext cx="5663540" cy="4246317"/>
          </a:xfrm>
        </p:spPr>
        <p:txBody>
          <a:bodyPr>
            <a:normAutofit/>
          </a:bodyPr>
          <a:lstStyle/>
          <a:p>
            <a:r>
              <a:rPr lang="en-US" sz="4400" dirty="0"/>
              <a:t>Abraham</a:t>
            </a:r>
          </a:p>
          <a:p>
            <a:r>
              <a:rPr lang="en-US" sz="4400" dirty="0"/>
              <a:t>Moses</a:t>
            </a:r>
          </a:p>
          <a:p>
            <a:r>
              <a:rPr lang="en-US" sz="4400" dirty="0"/>
              <a:t>David</a:t>
            </a:r>
          </a:p>
          <a:p>
            <a:r>
              <a:rPr lang="en-US" sz="4400" dirty="0"/>
              <a:t>Elijah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9B4E38-09CF-07A9-FFCC-DE9D43A13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5513118" cy="3989996"/>
          </a:xfrm>
        </p:spPr>
        <p:txBody>
          <a:bodyPr>
            <a:normAutofit/>
          </a:bodyPr>
          <a:lstStyle/>
          <a:p>
            <a:r>
              <a:rPr lang="en-US" sz="4400" dirty="0"/>
              <a:t>Stephen</a:t>
            </a:r>
          </a:p>
          <a:p>
            <a:r>
              <a:rPr lang="en-US" sz="4400" dirty="0"/>
              <a:t>Jesus</a:t>
            </a:r>
          </a:p>
          <a:p>
            <a:r>
              <a:rPr lang="en-US" sz="4400" dirty="0"/>
              <a:t>Peter</a:t>
            </a:r>
          </a:p>
          <a:p>
            <a:r>
              <a:rPr lang="en-US" sz="4400" dirty="0"/>
              <a:t>Paul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315CEF-4AAF-F13A-50AD-98E5326941A4}"/>
              </a:ext>
            </a:extLst>
          </p:cNvPr>
          <p:cNvSpPr txBox="1"/>
          <p:nvPr/>
        </p:nvSpPr>
        <p:spPr>
          <a:xfrm>
            <a:off x="228601" y="305068"/>
            <a:ext cx="11887199" cy="6247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effectLst/>
              </a:rPr>
              <a:t>Hebrews 11:37–40 (NASB95) — </a:t>
            </a:r>
            <a:r>
              <a:rPr lang="en-US" sz="4000" b="1" u="none" strike="noStrike" dirty="0">
                <a:effectLst/>
              </a:rPr>
              <a:t>37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They were stoned, they were sawn in two, they were tempted, they were put to death with the sword; they went about in sheepskins, in goatskins, being destitute, afflicted, ill-treated </a:t>
            </a:r>
            <a:r>
              <a:rPr lang="en-US" sz="4000" b="1" u="none" strike="noStrike" dirty="0">
                <a:effectLst/>
              </a:rPr>
              <a:t>38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(men of whom the world was not worthy), wandering in deserts and mountains and caves and holes in the ground. </a:t>
            </a:r>
            <a:r>
              <a:rPr lang="en-US" sz="4000" b="1" u="none" strike="noStrike" dirty="0">
                <a:effectLst/>
              </a:rPr>
              <a:t>39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And all these, having gained approval through their faith, did not receive what was promised, </a:t>
            </a:r>
            <a:r>
              <a:rPr lang="en-US" sz="4000" b="1" u="none" strike="noStrike" dirty="0">
                <a:effectLst/>
              </a:rPr>
              <a:t>40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because God had provided something better for us, so that apart from us they would not be made perfect. </a:t>
            </a:r>
          </a:p>
        </p:txBody>
      </p:sp>
    </p:spTree>
    <p:extLst>
      <p:ext uri="{BB962C8B-B14F-4D97-AF65-F5344CB8AC3E}">
        <p14:creationId xmlns:p14="http://schemas.microsoft.com/office/powerpoint/2010/main" val="417368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05DBD-5FCA-DDD2-843B-30FB9E53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99DA2-2445-7A7F-BCBB-CB6CA61AC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sense of inadequacy</a:t>
            </a:r>
          </a:p>
          <a:p>
            <a:pPr lvl="1"/>
            <a:r>
              <a:rPr lang="en-US" dirty="0"/>
              <a:t>In over your head</a:t>
            </a:r>
          </a:p>
          <a:p>
            <a:pPr lvl="1"/>
            <a:r>
              <a:rPr lang="en-US" dirty="0"/>
              <a:t>Burn out</a:t>
            </a:r>
          </a:p>
          <a:p>
            <a:r>
              <a:rPr lang="en-US" dirty="0"/>
              <a:t>Subject to criticism</a:t>
            </a:r>
          </a:p>
          <a:p>
            <a:pPr lvl="1"/>
            <a:r>
              <a:rPr lang="en-US" dirty="0"/>
              <a:t>The focal point for complaints and anger</a:t>
            </a:r>
          </a:p>
        </p:txBody>
      </p:sp>
    </p:spTree>
    <p:extLst>
      <p:ext uri="{BB962C8B-B14F-4D97-AF65-F5344CB8AC3E}">
        <p14:creationId xmlns:p14="http://schemas.microsoft.com/office/powerpoint/2010/main" val="34722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05DBD-5FCA-DDD2-843B-30FB9E53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99DA2-2445-7A7F-BCBB-CB6CA61AC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Feeling the weight of others needs</a:t>
            </a:r>
          </a:p>
          <a:p>
            <a:r>
              <a:rPr lang="en-US" dirty="0"/>
              <a:t>Loneliness </a:t>
            </a:r>
          </a:p>
        </p:txBody>
      </p:sp>
    </p:spTree>
    <p:extLst>
      <p:ext uri="{BB962C8B-B14F-4D97-AF65-F5344CB8AC3E}">
        <p14:creationId xmlns:p14="http://schemas.microsoft.com/office/powerpoint/2010/main" val="212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8A36A-3DAD-FB54-8622-F688DBE7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Numbers 11:11–15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E1A32-B672-520F-BE2F-E29360C4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11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So Moses said to the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, “Why have You been so hard on Your servant? …You have laid the burden of all this people on me? </a:t>
            </a:r>
            <a:r>
              <a:rPr lang="en-US" b="1" u="none" strike="noStrike" dirty="0">
                <a:effectLst/>
              </a:rPr>
              <a:t>12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“Was it I who conceived all this people? …</a:t>
            </a:r>
            <a:r>
              <a:rPr lang="en-US" b="1" u="none" strike="noStrike" dirty="0">
                <a:effectLst/>
              </a:rPr>
              <a:t>14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“I alone am not able to carry all this people, because it is too burdensome for me. </a:t>
            </a:r>
            <a:r>
              <a:rPr lang="en-US" b="1" u="none" strike="noStrike" dirty="0">
                <a:effectLst/>
              </a:rPr>
              <a:t>15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“So if You are going to deal thus with me, please kill me at once, if I have found favor in Your sight, and do not let me see my wretchedness.”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8A36A-3DAD-FB54-8622-F688DBE7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1 Kings 19:1–4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E1A32-B672-520F-BE2F-E29360C4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1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Now Ahab told Jezebel all that Elijah had done, and how he had killed all the prophets with the sword. </a:t>
            </a:r>
            <a:r>
              <a:rPr lang="en-US" b="1" u="none" strike="noStrike" dirty="0">
                <a:effectLst/>
              </a:rPr>
              <a:t>2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Then Jezebel sent a messenger to Elijah, saying, “So may the gods do to me and even more, if I do not make your life as the life of one of them by tomorrow about this time.” </a:t>
            </a:r>
            <a:r>
              <a:rPr lang="en-US" b="1" u="none" strike="noStrike" dirty="0">
                <a:effectLst/>
              </a:rPr>
              <a:t>3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And he was afraid and arose and ran for his life …</a:t>
            </a:r>
          </a:p>
        </p:txBody>
      </p:sp>
    </p:spTree>
    <p:extLst>
      <p:ext uri="{BB962C8B-B14F-4D97-AF65-F5344CB8AC3E}">
        <p14:creationId xmlns:p14="http://schemas.microsoft.com/office/powerpoint/2010/main" val="210026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8A36A-3DAD-FB54-8622-F688DBE7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1 Kings 19:1–4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E1A32-B672-520F-BE2F-E29360C4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4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But he himself went a day’s journey into the wilderness, and came and sat down under a juniper tree; and he requested for himself that he might die, and said, “It is enough; now, O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, take my life, for I am not better than my fathers.”</a:t>
            </a:r>
          </a:p>
        </p:txBody>
      </p:sp>
    </p:spTree>
    <p:extLst>
      <p:ext uri="{BB962C8B-B14F-4D97-AF65-F5344CB8AC3E}">
        <p14:creationId xmlns:p14="http://schemas.microsoft.com/office/powerpoint/2010/main" val="182004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D009F-51D4-4085-B098-D09DC39C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response to Moses and Elijah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113FF-5BD3-4944-B8E1-83C0C754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Moses</a:t>
            </a:r>
          </a:p>
          <a:p>
            <a:pPr lvl="1"/>
            <a:r>
              <a:rPr lang="en-US" dirty="0"/>
              <a:t>You need to delegate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C3CE62-45C1-1080-16F6-830D11A88DB2}"/>
              </a:ext>
            </a:extLst>
          </p:cNvPr>
          <p:cNvSpPr txBox="1"/>
          <p:nvPr/>
        </p:nvSpPr>
        <p:spPr>
          <a:xfrm>
            <a:off x="942109" y="3853173"/>
            <a:ext cx="11081657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effectLst/>
              </a:rPr>
              <a:t>Numbers 11:17 (NASB95) — </a:t>
            </a:r>
            <a:r>
              <a:rPr lang="en-US" sz="3600" b="1" u="none" strike="noStrike" dirty="0">
                <a:effectLst/>
              </a:rPr>
              <a:t>17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“Then I will come down and speak with you there, and I will take of the Spirit who is upon you, and will put Him upon them; and they shall bear the burden of the people with you, so that you will not bear it all alone. </a:t>
            </a:r>
          </a:p>
        </p:txBody>
      </p:sp>
    </p:spTree>
    <p:extLst>
      <p:ext uri="{BB962C8B-B14F-4D97-AF65-F5344CB8AC3E}">
        <p14:creationId xmlns:p14="http://schemas.microsoft.com/office/powerpoint/2010/main" val="37444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6B164-4A9E-A6C6-3CC5-82F314B0E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688" y="2482850"/>
            <a:ext cx="9028112" cy="1373188"/>
          </a:xfrm>
        </p:spPr>
        <p:txBody>
          <a:bodyPr/>
          <a:lstStyle/>
          <a:p>
            <a:pPr defTabSz="685835" eaLnBrk="1" fontAlgn="auto" hangingPunct="1">
              <a:spcAft>
                <a:spcPts val="0"/>
              </a:spcAft>
              <a:defRPr/>
            </a:pPr>
            <a:r>
              <a:rPr lang="en-US" sz="7200" dirty="0"/>
              <a:t>Leadership 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xmlns="" id="{51B53BAB-9E59-0E8A-C738-149C1017D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913188"/>
            <a:ext cx="8191500" cy="1433512"/>
          </a:xfrm>
        </p:spPr>
        <p:txBody>
          <a:bodyPr rtlCol="0">
            <a:normAutofit/>
          </a:bodyPr>
          <a:lstStyle/>
          <a:p>
            <a:pPr defTabSz="685835" eaLnBrk="1" fontAlgn="auto" hangingPunct="1">
              <a:spcAft>
                <a:spcPts val="0"/>
              </a:spcAft>
              <a:defRPr/>
            </a:pPr>
            <a:r>
              <a:rPr lang="en-US" altLang="en-US" sz="4800" dirty="0"/>
              <a:t>The Price of 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D009F-51D4-4085-B098-D09DC39C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response to Moses and Elijah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113FF-5BD3-4944-B8E1-83C0C754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Elijah</a:t>
            </a:r>
          </a:p>
          <a:p>
            <a:pPr lvl="1"/>
            <a:r>
              <a:rPr lang="en-US" dirty="0"/>
              <a:t>God tended to Elijah (1 Kings 19:5-8) </a:t>
            </a:r>
          </a:p>
          <a:p>
            <a:pPr lvl="1"/>
            <a:r>
              <a:rPr lang="en-US" dirty="0"/>
              <a:t>You need to delegate (1 Kings 19:14-18)</a:t>
            </a:r>
          </a:p>
          <a:p>
            <a:pPr lvl="1"/>
            <a:r>
              <a:rPr lang="en-US" dirty="0"/>
              <a:t>You are NOT alone (1 Kings 19:18)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FC6EA-138D-E208-4A49-EF5206D6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24183-8203-4781-0632-772BC0601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Saying yes to God will cost you everything</a:t>
            </a:r>
          </a:p>
          <a:p>
            <a:r>
              <a:rPr lang="en-US" dirty="0"/>
              <a:t>And it is a small price to pay</a:t>
            </a:r>
          </a:p>
        </p:txBody>
      </p:sp>
    </p:spTree>
    <p:extLst>
      <p:ext uri="{BB962C8B-B14F-4D97-AF65-F5344CB8AC3E}">
        <p14:creationId xmlns:p14="http://schemas.microsoft.com/office/powerpoint/2010/main" val="16743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FC6EA-138D-E208-4A49-EF5206D6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benefits of saying yes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24183-8203-4781-0632-772BC0601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Eternal life</a:t>
            </a:r>
          </a:p>
          <a:p>
            <a:r>
              <a:rPr lang="en-US" dirty="0"/>
              <a:t>Meaning and Purpose</a:t>
            </a:r>
          </a:p>
          <a:p>
            <a:r>
              <a:rPr lang="en-US" dirty="0"/>
              <a:t>Fulfillment</a:t>
            </a:r>
          </a:p>
          <a:p>
            <a:r>
              <a:rPr lang="en-US" dirty="0"/>
              <a:t>Intimacy with 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989DF4-38D4-F84E-86D1-F725413CF8D6}"/>
              </a:ext>
            </a:extLst>
          </p:cNvPr>
          <p:cNvSpPr txBox="1"/>
          <p:nvPr/>
        </p:nvSpPr>
        <p:spPr>
          <a:xfrm>
            <a:off x="6567053" y="2381876"/>
            <a:ext cx="5011389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Abraham “the friend of God” (Jas 2:23)</a:t>
            </a:r>
          </a:p>
        </p:txBody>
      </p:sp>
    </p:spTree>
    <p:extLst>
      <p:ext uri="{BB962C8B-B14F-4D97-AF65-F5344CB8AC3E}">
        <p14:creationId xmlns:p14="http://schemas.microsoft.com/office/powerpoint/2010/main" val="39731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FC6EA-138D-E208-4A49-EF5206D6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benefits of saying yes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24183-8203-4781-0632-772BC0601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Eternal life</a:t>
            </a:r>
          </a:p>
          <a:p>
            <a:r>
              <a:rPr lang="en-US" dirty="0"/>
              <a:t>Meaning and Purpose</a:t>
            </a:r>
          </a:p>
          <a:p>
            <a:r>
              <a:rPr lang="en-US" dirty="0"/>
              <a:t>Fulfillment</a:t>
            </a:r>
          </a:p>
          <a:p>
            <a:r>
              <a:rPr lang="en-US" dirty="0"/>
              <a:t>Intimacy with 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989DF4-38D4-F84E-86D1-F725413CF8D6}"/>
              </a:ext>
            </a:extLst>
          </p:cNvPr>
          <p:cNvSpPr txBox="1"/>
          <p:nvPr/>
        </p:nvSpPr>
        <p:spPr>
          <a:xfrm>
            <a:off x="5898078" y="2476879"/>
            <a:ext cx="6068291" cy="3477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effectLst/>
              </a:rPr>
              <a:t>Exodus 33:11 (NASB95) </a:t>
            </a:r>
            <a:r>
              <a:rPr lang="en-US" sz="4400" b="1" u="none" strike="noStrike" dirty="0">
                <a:effectLst/>
              </a:rPr>
              <a:t>11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dirty="0"/>
              <a:t>Thus the </a:t>
            </a:r>
            <a:r>
              <a:rPr lang="en-US" sz="4400" cap="small" dirty="0">
                <a:effectLst/>
              </a:rPr>
              <a:t>Lord</a:t>
            </a:r>
            <a:r>
              <a:rPr lang="en-US" sz="4400" dirty="0"/>
              <a:t> used to speak to Moses face to face, just as a man speaks to his friend…</a:t>
            </a:r>
          </a:p>
        </p:txBody>
      </p:sp>
    </p:spTree>
    <p:extLst>
      <p:ext uri="{BB962C8B-B14F-4D97-AF65-F5344CB8AC3E}">
        <p14:creationId xmlns:p14="http://schemas.microsoft.com/office/powerpoint/2010/main" val="281073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A189F-6E93-25FF-28A1-8FF84645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Benefits of saying yes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DD41A-E1DD-10CB-A91F-0B29AEA9C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intimacy because of more dependence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501AF2-6E8D-D9BB-C533-1E11813B750A}"/>
              </a:ext>
            </a:extLst>
          </p:cNvPr>
          <p:cNvSpPr txBox="1"/>
          <p:nvPr/>
        </p:nvSpPr>
        <p:spPr>
          <a:xfrm>
            <a:off x="342162" y="3073564"/>
            <a:ext cx="11681604" cy="34163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</a:rPr>
              <a:t>Psalm 18:2–6 (NASB95) — </a:t>
            </a:r>
            <a:r>
              <a:rPr lang="en-US" sz="3600" b="1" u="none" strike="noStrike" dirty="0">
                <a:effectLst/>
              </a:rPr>
              <a:t>2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 is my rock and my fortress and my deliverer, My God, my rock, in whom I take refuge; My shield and the horn of my salvation, my stronghold. </a:t>
            </a:r>
            <a:r>
              <a:rPr lang="en-US" sz="3600" b="1" u="none" strike="noStrike" dirty="0">
                <a:effectLst/>
              </a:rPr>
              <a:t>3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I call upon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, who is worthy to be praised, And I am saved from my enemies. </a:t>
            </a:r>
            <a:r>
              <a:rPr lang="en-US" sz="3600" b="1" u="none" strike="noStrike" dirty="0">
                <a:effectLst/>
              </a:rPr>
              <a:t>4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The cords of death encompassed me, And the torrents of ungodliness terrified me. </a:t>
            </a:r>
          </a:p>
        </p:txBody>
      </p:sp>
    </p:spTree>
    <p:extLst>
      <p:ext uri="{BB962C8B-B14F-4D97-AF65-F5344CB8AC3E}">
        <p14:creationId xmlns:p14="http://schemas.microsoft.com/office/powerpoint/2010/main" val="40683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A189F-6E93-25FF-28A1-8FF84645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Benefits of saying yes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DD41A-E1DD-10CB-A91F-0B29AEA9C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intimacy because of more dependence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501AF2-6E8D-D9BB-C533-1E11813B750A}"/>
              </a:ext>
            </a:extLst>
          </p:cNvPr>
          <p:cNvSpPr txBox="1"/>
          <p:nvPr/>
        </p:nvSpPr>
        <p:spPr>
          <a:xfrm>
            <a:off x="342162" y="3073564"/>
            <a:ext cx="11681604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600" b="1" u="none" strike="noStrike" dirty="0">
                <a:effectLst/>
              </a:rPr>
              <a:t>5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The cords of Sheol surrounded me; The snares of death confronted me. </a:t>
            </a:r>
            <a:r>
              <a:rPr lang="en-US" sz="3600" b="1" u="none" strike="noStrike" dirty="0">
                <a:effectLst/>
              </a:rPr>
              <a:t>6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In my distress I called upon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, And cried to my God for help; He heard my voice out of His temple, And my cry for help before Him came into His ears.</a:t>
            </a:r>
          </a:p>
        </p:txBody>
      </p:sp>
    </p:spTree>
    <p:extLst>
      <p:ext uri="{BB962C8B-B14F-4D97-AF65-F5344CB8AC3E}">
        <p14:creationId xmlns:p14="http://schemas.microsoft.com/office/powerpoint/2010/main" val="831945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A189F-6E93-25FF-28A1-8FF84645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Benefits of saying yes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DD41A-E1DD-10CB-A91F-0B29AEA9C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sense of inadequacy</a:t>
            </a:r>
          </a:p>
          <a:p>
            <a:pPr lvl="1"/>
            <a:r>
              <a:rPr lang="en-US" dirty="0"/>
              <a:t>In over your head</a:t>
            </a:r>
          </a:p>
          <a:p>
            <a:pPr lvl="1"/>
            <a:r>
              <a:rPr lang="en-US" dirty="0"/>
              <a:t>Burn out</a:t>
            </a:r>
          </a:p>
          <a:p>
            <a:r>
              <a:rPr lang="en-US" dirty="0"/>
              <a:t>Subject to criticism</a:t>
            </a:r>
          </a:p>
          <a:p>
            <a:pPr lvl="1"/>
            <a:r>
              <a:rPr lang="en-US" dirty="0"/>
              <a:t>The focal point for complaints and anger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77C9C1DC-4801-B35C-8C45-85B784D20181}"/>
              </a:ext>
            </a:extLst>
          </p:cNvPr>
          <p:cNvSpPr/>
          <p:nvPr/>
        </p:nvSpPr>
        <p:spPr>
          <a:xfrm>
            <a:off x="4878766" y="3185652"/>
            <a:ext cx="755118" cy="14158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E2F113-BB50-C61A-CB5C-9EE9D37E89FE}"/>
              </a:ext>
            </a:extLst>
          </p:cNvPr>
          <p:cNvSpPr txBox="1"/>
          <p:nvPr/>
        </p:nvSpPr>
        <p:spPr>
          <a:xfrm>
            <a:off x="5633884" y="3429000"/>
            <a:ext cx="3469357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Or you learn to depend on Him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123C23-B668-7E7B-1DE5-8494104ABD74}"/>
              </a:ext>
            </a:extLst>
          </p:cNvPr>
          <p:cNvSpPr txBox="1"/>
          <p:nvPr/>
        </p:nvSpPr>
        <p:spPr>
          <a:xfrm>
            <a:off x="9262868" y="4760913"/>
            <a:ext cx="2760898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Or you learn you aren’t the focal point of anything</a:t>
            </a:r>
          </a:p>
        </p:txBody>
      </p:sp>
    </p:spTree>
    <p:extLst>
      <p:ext uri="{BB962C8B-B14F-4D97-AF65-F5344CB8AC3E}">
        <p14:creationId xmlns:p14="http://schemas.microsoft.com/office/powerpoint/2010/main" val="42732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B4E86-8309-02FA-4B24-F527523A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a Leader for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05546-93C8-1B73-2B41-9723EACA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we love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C0469-119C-1E72-DEB3-8EB527927AB0}"/>
              </a:ext>
            </a:extLst>
          </p:cNvPr>
          <p:cNvSpPr txBox="1"/>
          <p:nvPr/>
        </p:nvSpPr>
        <p:spPr>
          <a:xfrm>
            <a:off x="840177" y="3176189"/>
            <a:ext cx="9621983" cy="3477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effectLst/>
              </a:rPr>
              <a:t>Matthew 25:40 (NASB95) — </a:t>
            </a:r>
            <a:r>
              <a:rPr lang="en-US" sz="4400" b="1" u="none" strike="noStrike" dirty="0">
                <a:effectLst/>
              </a:rPr>
              <a:t>40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dirty="0"/>
              <a:t>“The King will answer and say to them, ‘Truly I say to you, to the extent that you did it to one of these brothers of Mine, even the least of them, you did it to Me.’ </a:t>
            </a:r>
          </a:p>
        </p:txBody>
      </p:sp>
    </p:spTree>
    <p:extLst>
      <p:ext uri="{BB962C8B-B14F-4D97-AF65-F5344CB8AC3E}">
        <p14:creationId xmlns:p14="http://schemas.microsoft.com/office/powerpoint/2010/main" val="11083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B4E86-8309-02FA-4B24-F527523A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a Leader for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05546-93C8-1B73-2B41-9723EACA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we love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C0469-119C-1E72-DEB3-8EB527927AB0}"/>
              </a:ext>
            </a:extLst>
          </p:cNvPr>
          <p:cNvSpPr txBox="1"/>
          <p:nvPr/>
        </p:nvSpPr>
        <p:spPr>
          <a:xfrm>
            <a:off x="840177" y="3176189"/>
            <a:ext cx="9621983" cy="2800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effectLst/>
              </a:rPr>
              <a:t>Luke 8:21 (NASB95) — </a:t>
            </a:r>
            <a:r>
              <a:rPr lang="en-US" sz="4400" b="1" u="none" strike="noStrike" dirty="0">
                <a:effectLst/>
              </a:rPr>
              <a:t>21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dirty="0"/>
              <a:t>But He answered and said to them, “My mother and My brothers are these who hear the word of God and do it.” </a:t>
            </a:r>
          </a:p>
        </p:txBody>
      </p:sp>
    </p:spTree>
    <p:extLst>
      <p:ext uri="{BB962C8B-B14F-4D97-AF65-F5344CB8AC3E}">
        <p14:creationId xmlns:p14="http://schemas.microsoft.com/office/powerpoint/2010/main" val="2183854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B4E86-8309-02FA-4B24-F527523A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a Leader for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05546-93C8-1B73-2B41-9723EACA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we love God</a:t>
            </a:r>
          </a:p>
          <a:p>
            <a:pPr lvl="1"/>
            <a:r>
              <a:rPr lang="en-US" dirty="0"/>
              <a:t>It is what makes God feel loved by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93AF8B-F5F9-67D2-0471-A7ACFABA648A}"/>
              </a:ext>
            </a:extLst>
          </p:cNvPr>
          <p:cNvSpPr txBox="1"/>
          <p:nvPr/>
        </p:nvSpPr>
        <p:spPr>
          <a:xfrm>
            <a:off x="798120" y="2988238"/>
            <a:ext cx="10595760" cy="3477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effectLst/>
              </a:rPr>
              <a:t>John 21:16 (NASB95) — </a:t>
            </a:r>
            <a:r>
              <a:rPr lang="en-US" sz="4400" b="1" u="none" strike="noStrike" dirty="0">
                <a:effectLst/>
              </a:rPr>
              <a:t>16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dirty="0"/>
              <a:t>He said to him again a second time, “Simon, son of John, do you love Me?” He said to Him, “Yes, Lord; You know that I love You.” He said to him, “Shepherd My sheep.” </a:t>
            </a:r>
          </a:p>
        </p:txBody>
      </p:sp>
    </p:spTree>
    <p:extLst>
      <p:ext uri="{BB962C8B-B14F-4D97-AF65-F5344CB8AC3E}">
        <p14:creationId xmlns:p14="http://schemas.microsoft.com/office/powerpoint/2010/main" val="6933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D009F-51D4-4085-B098-D09DC39C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113FF-5BD3-4944-B8E1-83C0C754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600" dirty="0"/>
              <a:t>We are all called to be ambassadors </a:t>
            </a:r>
            <a:r>
              <a:rPr lang="en-US" sz="2600" dirty="0"/>
              <a:t>(2 Cor 5:18-20)</a:t>
            </a:r>
          </a:p>
          <a:p>
            <a:r>
              <a:rPr lang="en-US" sz="4600" dirty="0"/>
              <a:t>We are all called to make </a:t>
            </a:r>
            <a:r>
              <a:rPr lang="en-US" sz="4600" dirty="0" smtClean="0"/>
              <a:t>disciples </a:t>
            </a:r>
            <a:r>
              <a:rPr lang="en-US" sz="4600" dirty="0"/>
              <a:t>of Christ </a:t>
            </a:r>
            <a:r>
              <a:rPr lang="en-US" sz="2400" dirty="0"/>
              <a:t>(Matt 28:18-20)</a:t>
            </a:r>
          </a:p>
          <a:p>
            <a:r>
              <a:rPr lang="en-US" sz="4600" dirty="0"/>
              <a:t>Is a leader</a:t>
            </a:r>
          </a:p>
          <a:p>
            <a:pPr lvl="1"/>
            <a:r>
              <a:rPr lang="en-US" sz="2800" dirty="0"/>
              <a:t>A pastor?</a:t>
            </a:r>
          </a:p>
          <a:p>
            <a:pPr lvl="1"/>
            <a:r>
              <a:rPr lang="en-US" sz="2800" dirty="0"/>
              <a:t>An elder?</a:t>
            </a:r>
          </a:p>
          <a:p>
            <a:pPr lvl="1"/>
            <a:r>
              <a:rPr lang="en-US" sz="2800" dirty="0"/>
              <a:t>A small group leader?</a:t>
            </a:r>
          </a:p>
        </p:txBody>
      </p:sp>
    </p:spTree>
    <p:extLst>
      <p:ext uri="{BB962C8B-B14F-4D97-AF65-F5344CB8AC3E}">
        <p14:creationId xmlns:p14="http://schemas.microsoft.com/office/powerpoint/2010/main" val="42761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9F5C7-8FB0-C8CB-C748-E89EF1C9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F214B4-7782-5AC2-3A8D-AD82F530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Becoming a Christian is the first yes</a:t>
            </a:r>
          </a:p>
          <a:p>
            <a:r>
              <a:rPr lang="en-US" dirty="0"/>
              <a:t>Walking with God is a daily yes</a:t>
            </a:r>
          </a:p>
          <a:p>
            <a:r>
              <a:rPr lang="en-US" dirty="0"/>
              <a:t>Leading in all its different forms means saying yes to helping others</a:t>
            </a:r>
          </a:p>
        </p:txBody>
      </p:sp>
    </p:spTree>
    <p:extLst>
      <p:ext uri="{BB962C8B-B14F-4D97-AF65-F5344CB8AC3E}">
        <p14:creationId xmlns:p14="http://schemas.microsoft.com/office/powerpoint/2010/main" val="16804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9F5C7-8FB0-C8CB-C748-E89EF1C9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F214B4-7782-5AC2-3A8D-AD82F530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is too much/too scary</a:t>
            </a:r>
          </a:p>
          <a:p>
            <a:r>
              <a:rPr lang="en-US" dirty="0"/>
              <a:t>It requires faith</a:t>
            </a:r>
          </a:p>
          <a:p>
            <a:r>
              <a:rPr lang="en-US" dirty="0"/>
              <a:t>Few go this far</a:t>
            </a:r>
          </a:p>
          <a:p>
            <a:r>
              <a:rPr lang="en-US" dirty="0"/>
              <a:t>God is the head of the church.  We are ultimately only responsible for our faithfulness</a:t>
            </a:r>
          </a:p>
        </p:txBody>
      </p:sp>
    </p:spTree>
    <p:extLst>
      <p:ext uri="{BB962C8B-B14F-4D97-AF65-F5344CB8AC3E}">
        <p14:creationId xmlns:p14="http://schemas.microsoft.com/office/powerpoint/2010/main" val="566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3A4C20D-F281-69D8-BF51-9AD09BF0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618518"/>
            <a:ext cx="11798135" cy="1478570"/>
          </a:xfrm>
        </p:spPr>
        <p:txBody>
          <a:bodyPr/>
          <a:lstStyle/>
          <a:p>
            <a:r>
              <a:rPr lang="en-US" dirty="0"/>
              <a:t>Dr. Martin Luther 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D8234C-2E60-FE02-6465-7705241A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" t="-1" r="1536" b="-1"/>
          <a:stretch/>
        </p:blipFill>
        <p:spPr>
          <a:xfrm>
            <a:off x="384875" y="2097088"/>
            <a:ext cx="11422250" cy="3694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5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C08B9-0967-F3ED-73A5-3C62283A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end of your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56FFB-A07C-5FFD-25A7-FD1C58AC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played it safe, I kept what’s mine, I didn’t have to suffer much</a:t>
            </a:r>
          </a:p>
        </p:txBody>
      </p:sp>
    </p:spTree>
    <p:extLst>
      <p:ext uri="{BB962C8B-B14F-4D97-AF65-F5344CB8AC3E}">
        <p14:creationId xmlns:p14="http://schemas.microsoft.com/office/powerpoint/2010/main" val="42815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60ABB-B1D8-BA34-8883-75AB4351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2 Timothy 4:6–8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FA75DD-5183-FF32-619F-B8CBECDCC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6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For I am already being poured out as a drink offering, and the time of my departure has come. </a:t>
            </a:r>
            <a:r>
              <a:rPr lang="en-US" b="1" u="none" strike="noStrike" dirty="0">
                <a:effectLst/>
              </a:rPr>
              <a:t>7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I have fought the good fight, I have finished the course, I have kept the faith; </a:t>
            </a:r>
            <a:r>
              <a:rPr lang="en-US" b="1" u="none" strike="noStrike" dirty="0">
                <a:effectLst/>
              </a:rPr>
              <a:t>8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in the future there is laid up for me the crown of righteousness, which the Lord, the righteous Judge, will award to me on that day; and not only to me, but also to all who have loved His appearing.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7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D009F-51D4-4085-B098-D09DC39C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113FF-5BD3-4944-B8E1-83C0C754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leading by example whenever you say yes to God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8D8AEB-B9B7-2AAA-6509-D49D71FB43BB}"/>
              </a:ext>
            </a:extLst>
          </p:cNvPr>
          <p:cNvSpPr txBox="1"/>
          <p:nvPr/>
        </p:nvSpPr>
        <p:spPr>
          <a:xfrm>
            <a:off x="2087086" y="4209342"/>
            <a:ext cx="8838211" cy="2123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effectLst/>
              </a:rPr>
              <a:t>John 13:17 (NASB95) — </a:t>
            </a:r>
            <a:r>
              <a:rPr lang="en-US" sz="4400" b="1" u="none" strike="noStrike" dirty="0">
                <a:effectLst/>
              </a:rPr>
              <a:t>17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dirty="0"/>
              <a:t>“If you know these things, you are blessed if you do them. </a:t>
            </a:r>
          </a:p>
        </p:txBody>
      </p:sp>
    </p:spTree>
    <p:extLst>
      <p:ext uri="{BB962C8B-B14F-4D97-AF65-F5344CB8AC3E}">
        <p14:creationId xmlns:p14="http://schemas.microsoft.com/office/powerpoint/2010/main" val="36158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D009F-51D4-4085-B098-D09DC39C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113FF-5BD3-4944-B8E1-83C0C754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leading by example whenever you say yes to God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8D8AEB-B9B7-2AAA-6509-D49D71FB43BB}"/>
              </a:ext>
            </a:extLst>
          </p:cNvPr>
          <p:cNvSpPr txBox="1"/>
          <p:nvPr/>
        </p:nvSpPr>
        <p:spPr>
          <a:xfrm>
            <a:off x="2087086" y="4209342"/>
            <a:ext cx="8838211" cy="2123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effectLst/>
              </a:rPr>
              <a:t>John 13:17 (NASB95) — </a:t>
            </a:r>
            <a:r>
              <a:rPr lang="en-US" sz="4400" b="1" u="none" strike="noStrike" dirty="0">
                <a:effectLst/>
              </a:rPr>
              <a:t>17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dirty="0"/>
              <a:t>“If you know these things, you are blessed if you do them.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10050-3E65-C098-AC9D-D644089A2E4F}"/>
              </a:ext>
            </a:extLst>
          </p:cNvPr>
          <p:cNvSpPr txBox="1"/>
          <p:nvPr/>
        </p:nvSpPr>
        <p:spPr>
          <a:xfrm>
            <a:off x="2087086" y="2976362"/>
            <a:ext cx="8838211" cy="3477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effectLst/>
              </a:rPr>
              <a:t>Proverbs 3:5–6 (NASB95) — </a:t>
            </a:r>
            <a:r>
              <a:rPr lang="en-US" sz="4400" b="1" u="none" strike="noStrike" dirty="0">
                <a:effectLst/>
              </a:rPr>
              <a:t>5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dirty="0"/>
              <a:t>Trust in the </a:t>
            </a:r>
            <a:r>
              <a:rPr lang="en-US" sz="4400" cap="small" dirty="0">
                <a:effectLst/>
              </a:rPr>
              <a:t>Lord</a:t>
            </a:r>
            <a:r>
              <a:rPr lang="en-US" sz="4400" dirty="0"/>
              <a:t> with all your heart And do not lean on your own understanding. </a:t>
            </a:r>
            <a:r>
              <a:rPr lang="en-US" sz="4400" b="1" u="none" strike="noStrike" dirty="0">
                <a:effectLst/>
              </a:rPr>
              <a:t>6</a:t>
            </a:r>
            <a:r>
              <a:rPr lang="en-US" sz="4400" u="none" strike="noStrike" dirty="0">
                <a:effectLst/>
              </a:rPr>
              <a:t> </a:t>
            </a:r>
            <a:r>
              <a:rPr lang="en-US" sz="4400" dirty="0"/>
              <a:t>In all your ways acknowledge Him, And He will make your paths straight. </a:t>
            </a:r>
          </a:p>
        </p:txBody>
      </p:sp>
    </p:spTree>
    <p:extLst>
      <p:ext uri="{BB962C8B-B14F-4D97-AF65-F5344CB8AC3E}">
        <p14:creationId xmlns:p14="http://schemas.microsoft.com/office/powerpoint/2010/main" val="30084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D009F-51D4-4085-B098-D09DC39C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113FF-5BD3-4944-B8E1-83C0C754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 yes to God regularly and He will give you more opportunities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0B0EDA-E342-D80D-8FC2-03D98F59B777}"/>
              </a:ext>
            </a:extLst>
          </p:cNvPr>
          <p:cNvSpPr txBox="1"/>
          <p:nvPr/>
        </p:nvSpPr>
        <p:spPr>
          <a:xfrm>
            <a:off x="1760516" y="4026160"/>
            <a:ext cx="9996055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/>
              <a:t>Luke 16:10 (NIV) — 10</a:t>
            </a:r>
            <a:r>
              <a:rPr lang="en-US" sz="4000" dirty="0"/>
              <a:t> “Whoever can be trusted with very little can also be trusted with much, and whoever is dishonest with very little will also be dishonest with much. </a:t>
            </a:r>
          </a:p>
        </p:txBody>
      </p:sp>
    </p:spTree>
    <p:extLst>
      <p:ext uri="{BB962C8B-B14F-4D97-AF65-F5344CB8AC3E}">
        <p14:creationId xmlns:p14="http://schemas.microsoft.com/office/powerpoint/2010/main" val="6738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D009F-51D4-4085-B098-D09DC39C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113FF-5BD3-4944-B8E1-83C0C754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 yes to God and the people who love God will be inspired by your example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1F05C9-8DDC-7E2F-28C8-41F35EC043AC}"/>
              </a:ext>
            </a:extLst>
          </p:cNvPr>
          <p:cNvSpPr txBox="1"/>
          <p:nvPr/>
        </p:nvSpPr>
        <p:spPr>
          <a:xfrm>
            <a:off x="2395845" y="4159324"/>
            <a:ext cx="6653151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effectLst/>
              </a:rPr>
              <a:t>John 10:27 (NASB95) — </a:t>
            </a:r>
            <a:r>
              <a:rPr lang="en-US" sz="4000" b="1" u="none" strike="noStrike" dirty="0">
                <a:effectLst/>
              </a:rPr>
              <a:t>27</a:t>
            </a:r>
            <a:r>
              <a:rPr lang="en-US" sz="4000" u="none" strike="noStrike" dirty="0">
                <a:effectLst/>
              </a:rPr>
              <a:t> </a:t>
            </a:r>
            <a:r>
              <a:rPr lang="en-US" sz="4000" dirty="0"/>
              <a:t>“My sheep hear My voice, and I know them, and they follow Me; </a:t>
            </a:r>
          </a:p>
        </p:txBody>
      </p:sp>
    </p:spTree>
    <p:extLst>
      <p:ext uri="{BB962C8B-B14F-4D97-AF65-F5344CB8AC3E}">
        <p14:creationId xmlns:p14="http://schemas.microsoft.com/office/powerpoint/2010/main" val="33213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05DBD-5FCA-DDD2-843B-30FB9E53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628043"/>
            <a:ext cx="11798135" cy="1478570"/>
          </a:xfrm>
        </p:spPr>
        <p:txBody>
          <a:bodyPr/>
          <a:lstStyle/>
          <a:p>
            <a:r>
              <a:rPr lang="en-US" dirty="0"/>
              <a:t>The Price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99DA2-2445-7A7F-BCBB-CB6CA61AC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as the price for following God, but potentially more 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D6227E-1A51-EC11-52CC-BC26FB12CE02}"/>
              </a:ext>
            </a:extLst>
          </p:cNvPr>
          <p:cNvSpPr txBox="1"/>
          <p:nvPr/>
        </p:nvSpPr>
        <p:spPr>
          <a:xfrm>
            <a:off x="283028" y="3853173"/>
            <a:ext cx="11740738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effectLst/>
              </a:rPr>
              <a:t>Matthew 16:24–25 (NASB95) — </a:t>
            </a:r>
            <a:r>
              <a:rPr lang="en-US" sz="3600" b="1" u="none" strike="noStrike" dirty="0">
                <a:effectLst/>
              </a:rPr>
              <a:t>24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Then Jesus said to His disciples, “If anyone wishes to come after Me, he must deny himself, and take up his cross and follow Me. </a:t>
            </a:r>
            <a:r>
              <a:rPr lang="en-US" sz="3600" b="1" u="none" strike="noStrike" dirty="0">
                <a:effectLst/>
              </a:rPr>
              <a:t>25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“For whoever wishes to save his life will lose it; but whoever loses his life for My sake will find it. </a:t>
            </a:r>
          </a:p>
        </p:txBody>
      </p:sp>
    </p:spTree>
    <p:extLst>
      <p:ext uri="{BB962C8B-B14F-4D97-AF65-F5344CB8AC3E}">
        <p14:creationId xmlns:p14="http://schemas.microsoft.com/office/powerpoint/2010/main" val="41625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05DBD-5FCA-DDD2-843B-30FB9E53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99DA2-2445-7A7F-BCBB-CB6CA61AC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as the price for following God, but potentially more 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D6227E-1A51-EC11-52CC-BC26FB12CE02}"/>
              </a:ext>
            </a:extLst>
          </p:cNvPr>
          <p:cNvSpPr txBox="1"/>
          <p:nvPr/>
        </p:nvSpPr>
        <p:spPr>
          <a:xfrm>
            <a:off x="254329" y="2096347"/>
            <a:ext cx="11740738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effectLst/>
              </a:rPr>
              <a:t>John 15:20–21 (NASB95) — </a:t>
            </a:r>
            <a:r>
              <a:rPr lang="en-US" sz="3600" b="1" u="none" strike="noStrike" dirty="0">
                <a:effectLst/>
              </a:rPr>
              <a:t>20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“Remember the word that I said to you, ‘A slave is not greater than his master.’ If they persecuted Me, they will also persecute you; if they kept My word, they will keep yours also. </a:t>
            </a:r>
            <a:r>
              <a:rPr lang="en-US" sz="3600" b="1" u="none" strike="noStrike" dirty="0">
                <a:effectLst/>
              </a:rPr>
              <a:t>21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“But all these things they will do to you for My name’s sake, because they do not know the One who sent Me. </a:t>
            </a:r>
          </a:p>
        </p:txBody>
      </p:sp>
    </p:spTree>
    <p:extLst>
      <p:ext uri="{BB962C8B-B14F-4D97-AF65-F5344CB8AC3E}">
        <p14:creationId xmlns:p14="http://schemas.microsoft.com/office/powerpoint/2010/main" val="1957029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well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ADF8B05-EAE8-4921-A314-FA6A15E56CEC}" vid="{0530C1E6-F8D8-4B61-A478-76B233D9ABC6}"/>
    </a:ext>
  </a:extLst>
</a:theme>
</file>

<file path=ppt/theme/theme2.xml><?xml version="1.0" encoding="utf-8"?>
<a:theme xmlns:a="http://schemas.openxmlformats.org/drawingml/2006/main" name="Dwell-Light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ADF8B05-EAE8-4921-A314-FA6A15E56CEC}" vid="{586AD5A8-CAD1-4A83-A9F4-732EBC0F50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dwell</Template>
  <TotalTime>0</TotalTime>
  <Words>1760</Words>
  <Application>Microsoft Office PowerPoint</Application>
  <PresentationFormat>Widescreen</PresentationFormat>
  <Paragraphs>144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Lao UI</vt:lpstr>
      <vt:lpstr>Trebuchet MS</vt:lpstr>
      <vt:lpstr>Tw Cen MT</vt:lpstr>
      <vt:lpstr>Dwell-Theme</vt:lpstr>
      <vt:lpstr>Dwell-Light-Theme</vt:lpstr>
      <vt:lpstr>PowerPoint Presentation</vt:lpstr>
      <vt:lpstr>Leadership </vt:lpstr>
      <vt:lpstr>What is a Leader?</vt:lpstr>
      <vt:lpstr>What is a Leader?</vt:lpstr>
      <vt:lpstr>What is a Leader?</vt:lpstr>
      <vt:lpstr>What is a Leader?</vt:lpstr>
      <vt:lpstr>What is a Leader?</vt:lpstr>
      <vt:lpstr>The Price of Leadership</vt:lpstr>
      <vt:lpstr>The Price of Leadership</vt:lpstr>
      <vt:lpstr>Leaders in the Bible</vt:lpstr>
      <vt:lpstr>Leaders in the Bible</vt:lpstr>
      <vt:lpstr>Leaders in the Bible</vt:lpstr>
      <vt:lpstr>Leaders in the Bible</vt:lpstr>
      <vt:lpstr>The Price of Leadership</vt:lpstr>
      <vt:lpstr>The Price of Leadership</vt:lpstr>
      <vt:lpstr>Numbers 11:11–15 (NASB95) </vt:lpstr>
      <vt:lpstr>1 Kings 19:1–4 (NASB95)</vt:lpstr>
      <vt:lpstr>1 Kings 19:1–4 (NASB95)</vt:lpstr>
      <vt:lpstr>God’s response to Moses and Elijah</vt:lpstr>
      <vt:lpstr>God’s response to Moses and Elijah</vt:lpstr>
      <vt:lpstr>The Price of Leadership</vt:lpstr>
      <vt:lpstr>The benefits of saying yes to God</vt:lpstr>
      <vt:lpstr>The benefits of saying yes to God</vt:lpstr>
      <vt:lpstr>The Benefits of saying yes to God</vt:lpstr>
      <vt:lpstr>The Benefits of saying yes to God</vt:lpstr>
      <vt:lpstr>The Benefits of saying yes to God</vt:lpstr>
      <vt:lpstr>Why Be a Leader for God?</vt:lpstr>
      <vt:lpstr>Why Be a Leader for God?</vt:lpstr>
      <vt:lpstr>Why Be a Leader for God?</vt:lpstr>
      <vt:lpstr>Conclusion</vt:lpstr>
      <vt:lpstr>Conclusion</vt:lpstr>
      <vt:lpstr>Dr. Martin Luther King</vt:lpstr>
      <vt:lpstr>At the end of your life?</vt:lpstr>
      <vt:lpstr>2 Timothy 4:6–8 (NASB95)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2022-07-17T02:29:52Z</dcterms:created>
  <dcterms:modified xsi:type="dcterms:W3CDTF">2022-07-17T02:30:40Z</dcterms:modified>
</cp:coreProperties>
</file>