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  <p:sldMasterId id="2147483660" r:id="rId2"/>
  </p:sldMasterIdLst>
  <p:notesMasterIdLst>
    <p:notesMasterId r:id="rId39"/>
  </p:notesMasterIdLst>
  <p:sldIdLst>
    <p:sldId id="1561" r:id="rId3"/>
    <p:sldId id="1546" r:id="rId4"/>
    <p:sldId id="1794" r:id="rId5"/>
    <p:sldId id="1797" r:id="rId6"/>
    <p:sldId id="1795" r:id="rId7"/>
    <p:sldId id="1747" r:id="rId8"/>
    <p:sldId id="1746" r:id="rId9"/>
    <p:sldId id="1748" r:id="rId10"/>
    <p:sldId id="1752" r:id="rId11"/>
    <p:sldId id="1753" r:id="rId12"/>
    <p:sldId id="1754" r:id="rId13"/>
    <p:sldId id="1799" r:id="rId14"/>
    <p:sldId id="1798" r:id="rId15"/>
    <p:sldId id="1757" r:id="rId16"/>
    <p:sldId id="1759" r:id="rId17"/>
    <p:sldId id="1761" r:id="rId18"/>
    <p:sldId id="1763" r:id="rId19"/>
    <p:sldId id="1783" r:id="rId20"/>
    <p:sldId id="1784" r:id="rId21"/>
    <p:sldId id="1785" r:id="rId22"/>
    <p:sldId id="1800" r:id="rId23"/>
    <p:sldId id="1765" r:id="rId24"/>
    <p:sldId id="1767" r:id="rId25"/>
    <p:sldId id="1770" r:id="rId26"/>
    <p:sldId id="1801" r:id="rId27"/>
    <p:sldId id="1771" r:id="rId28"/>
    <p:sldId id="1802" r:id="rId29"/>
    <p:sldId id="1803" r:id="rId30"/>
    <p:sldId id="1772" r:id="rId31"/>
    <p:sldId id="1745" r:id="rId32"/>
    <p:sldId id="1788" r:id="rId33"/>
    <p:sldId id="1773" r:id="rId34"/>
    <p:sldId id="1380" r:id="rId35"/>
    <p:sldId id="1774" r:id="rId36"/>
    <p:sldId id="1387" r:id="rId37"/>
    <p:sldId id="152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8097"/>
    <a:srgbClr val="A8BDC4"/>
    <a:srgbClr val="7796A5"/>
    <a:srgbClr val="6C7C8A"/>
    <a:srgbClr val="688598"/>
    <a:srgbClr val="658AA3"/>
    <a:srgbClr val="53748B"/>
    <a:srgbClr val="83A1B3"/>
    <a:srgbClr val="9DC7CF"/>
    <a:srgbClr val="345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25" autoAdjust="0"/>
    <p:restoredTop sz="86975" autoAdjust="0"/>
  </p:normalViewPr>
  <p:slideViewPr>
    <p:cSldViewPr>
      <p:cViewPr varScale="1">
        <p:scale>
          <a:sx n="66" d="100"/>
          <a:sy n="66" d="100"/>
        </p:scale>
        <p:origin x="64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644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8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8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57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93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91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7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09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16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03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69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256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235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614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566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21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738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002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976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454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265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4800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155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8034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4283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1067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6190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7484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12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851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42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50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70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03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7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300890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FEF0AC-57F3-46C3-A067-AF9767D0141E}"/>
              </a:ext>
            </a:extLst>
          </p:cNvPr>
          <p:cNvSpPr/>
          <p:nvPr userDrawn="1"/>
        </p:nvSpPr>
        <p:spPr>
          <a:xfrm>
            <a:off x="982436" y="2008415"/>
            <a:ext cx="7581900" cy="2906486"/>
          </a:xfrm>
          <a:prstGeom prst="rect">
            <a:avLst/>
          </a:prstGeom>
          <a:solidFill>
            <a:srgbClr val="000000">
              <a:alpha val="21176"/>
            </a:srgbClr>
          </a:solidFill>
          <a:ln>
            <a:solidFill>
              <a:srgbClr val="034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4E82F-64D4-4769-BE3C-6E5329F7A7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057" y="1231220"/>
            <a:ext cx="8599714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3C1D05-4FCF-4AE8-B4DD-1BA6EC2A19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057" y="3710895"/>
            <a:ext cx="85997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418782380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136525"/>
            <a:ext cx="115062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50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1597024"/>
            <a:ext cx="11506200" cy="4945289"/>
          </a:xfrm>
        </p:spPr>
        <p:txBody>
          <a:bodyPr/>
          <a:lstStyle>
            <a:lvl1pPr>
              <a:lnSpc>
                <a:spcPct val="100000"/>
              </a:lnSpc>
              <a:defRPr sz="46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4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  <a:lvl5pPr>
              <a:lnSpc>
                <a:spcPct val="100000"/>
              </a:lnSpc>
              <a:defRPr sz="38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12145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634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8FA486-34A9-4E49-AFC1-F0194D7C3E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8881" r="5270" b="6758"/>
          <a:stretch/>
        </p:blipFill>
        <p:spPr>
          <a:xfrm>
            <a:off x="5970696" y="3569649"/>
            <a:ext cx="5611703" cy="313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3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61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6F76C477-A782-4ED5-B084-0C38A66B953C}"/>
              </a:ext>
            </a:extLst>
          </p:cNvPr>
          <p:cNvSpPr/>
          <p:nvPr/>
        </p:nvSpPr>
        <p:spPr>
          <a:xfrm>
            <a:off x="1600200" y="2133600"/>
            <a:ext cx="8001000" cy="4419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degree or career?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Dating, marriage, kids?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Buying a house or renting?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Moving to a new city?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 should I spend my time and talent serving God?</a:t>
            </a:r>
          </a:p>
        </p:txBody>
      </p:sp>
    </p:spTree>
    <p:extLst>
      <p:ext uri="{BB962C8B-B14F-4D97-AF65-F5344CB8AC3E}">
        <p14:creationId xmlns:p14="http://schemas.microsoft.com/office/powerpoint/2010/main" val="382707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6F76C477-A782-4ED5-B084-0C38A66B953C}"/>
              </a:ext>
            </a:extLst>
          </p:cNvPr>
          <p:cNvSpPr/>
          <p:nvPr/>
        </p:nvSpPr>
        <p:spPr>
          <a:xfrm>
            <a:off x="1600200" y="2133600"/>
            <a:ext cx="8001000" cy="4419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degree or career?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Dating, marriage, kids?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Buying a house or renting?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Moving to a new city?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 should I spend my time and talent serving God?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060AF695-28CE-4ADC-AD8B-6736FF210FF3}"/>
              </a:ext>
            </a:extLst>
          </p:cNvPr>
          <p:cNvSpPr/>
          <p:nvPr/>
        </p:nvSpPr>
        <p:spPr>
          <a:xfrm>
            <a:off x="152400" y="152400"/>
            <a:ext cx="8229600" cy="509183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just feel a calling…”</a:t>
            </a:r>
          </a:p>
          <a:p>
            <a:pPr lvl="0"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just know that God would want this for me…”</a:t>
            </a:r>
          </a:p>
          <a:p>
            <a:pPr lvl="0"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“It’s too coincidental…”</a:t>
            </a:r>
          </a:p>
          <a:p>
            <a:pPr lvl="0"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“God told me to marry my girlfriend…”</a:t>
            </a:r>
          </a:p>
        </p:txBody>
      </p:sp>
    </p:spTree>
    <p:extLst>
      <p:ext uri="{BB962C8B-B14F-4D97-AF65-F5344CB8AC3E}">
        <p14:creationId xmlns:p14="http://schemas.microsoft.com/office/powerpoint/2010/main" val="303790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6F76C477-A782-4ED5-B084-0C38A66B953C}"/>
              </a:ext>
            </a:extLst>
          </p:cNvPr>
          <p:cNvSpPr/>
          <p:nvPr/>
        </p:nvSpPr>
        <p:spPr>
          <a:xfrm>
            <a:off x="1600200" y="2133600"/>
            <a:ext cx="8001000" cy="4419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degree or career?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Dating, marriage, kids?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Buying a house or renting?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Moving to a new city?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Where should I spend my time and talent serving God?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060AF695-28CE-4ADC-AD8B-6736FF210FF3}"/>
              </a:ext>
            </a:extLst>
          </p:cNvPr>
          <p:cNvSpPr/>
          <p:nvPr/>
        </p:nvSpPr>
        <p:spPr>
          <a:xfrm>
            <a:off x="152400" y="152400"/>
            <a:ext cx="8229600" cy="509183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68439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F0A68EAC-1DD1-49D0-A9E1-F9D251AC5014}"/>
              </a:ext>
            </a:extLst>
          </p:cNvPr>
          <p:cNvSpPr/>
          <p:nvPr/>
        </p:nvSpPr>
        <p:spPr>
          <a:xfrm>
            <a:off x="152400" y="1600200"/>
            <a:ext cx="7620000" cy="5257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city should I live in?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Jesus travelled around Israel.</a:t>
            </a:r>
          </a:p>
          <a:p>
            <a:pPr marL="914400" lvl="0">
              <a:defRPr/>
            </a:pP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Matthew 10:5-6</a:t>
            </a:r>
            <a:endParaRPr lang="en-US" sz="4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Paul made it to Italy and Spain.</a:t>
            </a:r>
          </a:p>
          <a:p>
            <a:pPr marL="914400" lvl="0">
              <a:defRPr/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Romans 15:24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Peter went to Greece.</a:t>
            </a:r>
          </a:p>
          <a:p>
            <a:pPr marL="914400" lvl="0">
              <a:defRPr/>
            </a:pPr>
            <a:r>
              <a:rPr lang="pt-BR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Corinthians 1:12; 3:22; 9:5</a:t>
            </a:r>
            <a:endParaRPr lang="en-US" sz="2800" b="1" dirty="0"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James stayed in Jerusalem.</a:t>
            </a:r>
          </a:p>
          <a:p>
            <a:pPr marL="914400" lvl="0">
              <a:defRPr/>
            </a:pPr>
            <a:r>
              <a:rPr lang="pt-BR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Acts 21:18; Josephus, </a:t>
            </a:r>
            <a:r>
              <a:rPr lang="pt-BR" sz="28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Antiquities</a:t>
            </a:r>
            <a:r>
              <a:rPr lang="pt-BR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endParaRPr lang="en-US" sz="2800" b="1" dirty="0"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6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B69E65A6-9D22-485F-9299-83709E46BC97}"/>
              </a:ext>
            </a:extLst>
          </p:cNvPr>
          <p:cNvSpPr/>
          <p:nvPr/>
        </p:nvSpPr>
        <p:spPr>
          <a:xfrm>
            <a:off x="3124200" y="1676400"/>
            <a:ext cx="8229600" cy="4038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“Super-Spiritual” Mentality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 is sovereign, and he chose to give us significance in our choices.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never seem to use this approach in any other area of life…</a:t>
            </a:r>
          </a:p>
          <a:p>
            <a:pPr marL="914400" lvl="0">
              <a:defRPr/>
            </a:pP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(e.g. exams, job search, dating, marriage).</a:t>
            </a:r>
          </a:p>
        </p:txBody>
      </p:sp>
    </p:spTree>
    <p:extLst>
      <p:ext uri="{BB962C8B-B14F-4D97-AF65-F5344CB8AC3E}">
        <p14:creationId xmlns:p14="http://schemas.microsoft.com/office/powerpoint/2010/main" val="250093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B1D7E011-7DF3-4E3E-9B4A-7365C16C11EC}"/>
              </a:ext>
            </a:extLst>
          </p:cNvPr>
          <p:cNvSpPr/>
          <p:nvPr/>
        </p:nvSpPr>
        <p:spPr>
          <a:xfrm>
            <a:off x="2971800" y="1828800"/>
            <a:ext cx="7772400" cy="3657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(Rom. 8:28) God causes all things to work together for good</a:t>
            </a:r>
          </a:p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those who </a:t>
            </a:r>
            <a:r>
              <a:rPr lang="en-US" sz="44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love God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those who are called according to </a:t>
            </a:r>
            <a:r>
              <a:rPr lang="en-US" sz="44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 purpose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5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6C7227-7B98-45F1-AE63-29CA94CC0A9D}"/>
              </a:ext>
            </a:extLst>
          </p:cNvPr>
          <p:cNvSpPr txBox="1"/>
          <p:nvPr/>
        </p:nvSpPr>
        <p:spPr>
          <a:xfrm>
            <a:off x="89769" y="1750542"/>
            <a:ext cx="77588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(James 4:13) Come now, you who say,</a:t>
            </a:r>
          </a:p>
          <a:p>
            <a:r>
              <a:rPr lang="en-US" sz="4000" b="1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“Today or tomorrow we will go to such and such a </a:t>
            </a:r>
            <a:r>
              <a:rPr lang="en-US" sz="4000" b="1" u="sng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</a:t>
            </a:r>
            <a:r>
              <a:rPr lang="en-US" sz="4000" b="1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and spend a year there and engage in </a:t>
            </a:r>
            <a:r>
              <a:rPr lang="en-US" sz="4000" b="1" u="sng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business</a:t>
            </a:r>
            <a:r>
              <a:rPr lang="en-US" sz="4000" b="1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make a </a:t>
            </a:r>
            <a:r>
              <a:rPr lang="en-US" sz="4000" b="1" u="sng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profit</a:t>
            </a:r>
            <a:r>
              <a:rPr lang="en-US" sz="4000" b="1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5285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6C7227-7B98-45F1-AE63-29CA94CC0A9D}"/>
              </a:ext>
            </a:extLst>
          </p:cNvPr>
          <p:cNvSpPr txBox="1"/>
          <p:nvPr/>
        </p:nvSpPr>
        <p:spPr>
          <a:xfrm>
            <a:off x="89769" y="1750542"/>
            <a:ext cx="77588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(James 4:14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Yet you do not know what your life will be like tomorrow.</a:t>
            </a:r>
          </a:p>
          <a:p>
            <a:pPr lvl="0"/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are just a </a:t>
            </a:r>
            <a:r>
              <a:rPr lang="en-US" sz="4000" b="1" u="sng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vapor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that appears for a </a:t>
            </a:r>
            <a:r>
              <a:rPr lang="en-US" sz="4000" b="1" u="sng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little while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then vanishes away.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srgbClr val="4F81B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2271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6C7227-7B98-45F1-AE63-29CA94CC0A9D}"/>
              </a:ext>
            </a:extLst>
          </p:cNvPr>
          <p:cNvSpPr txBox="1"/>
          <p:nvPr/>
        </p:nvSpPr>
        <p:spPr>
          <a:xfrm>
            <a:off x="89769" y="1750542"/>
            <a:ext cx="77588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James 4:15) You should say,</a:t>
            </a:r>
          </a:p>
          <a:p>
            <a:pPr lvl="0"/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u="sng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If the Lord wills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/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 will live and also do this or that.”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srgbClr val="4F81B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43459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89769" y="129324"/>
            <a:ext cx="77588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(Eph. 5:15) Be careful how you walk,</a:t>
            </a:r>
          </a:p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not as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unwise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men but as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wise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spc="-1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Make the most of your time, because the days are evil.</a:t>
            </a:r>
          </a:p>
          <a:p>
            <a:r>
              <a:rPr lang="en-US" sz="4000" b="1" spc="-1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then do not be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foolish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understand what the will of the Lord is.</a:t>
            </a:r>
          </a:p>
        </p:txBody>
      </p:sp>
    </p:spTree>
    <p:extLst>
      <p:ext uri="{BB962C8B-B14F-4D97-AF65-F5344CB8AC3E}">
        <p14:creationId xmlns:p14="http://schemas.microsoft.com/office/powerpoint/2010/main" val="33995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6C7227-7B98-45F1-AE63-29CA94CC0A9D}"/>
              </a:ext>
            </a:extLst>
          </p:cNvPr>
          <p:cNvSpPr txBox="1"/>
          <p:nvPr/>
        </p:nvSpPr>
        <p:spPr>
          <a:xfrm>
            <a:off x="89769" y="1750542"/>
            <a:ext cx="77588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(James 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4:16) But as it is, you boast in your </a:t>
            </a:r>
            <a:r>
              <a:rPr lang="en-US" sz="4000" b="1" u="sng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arrogance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All such boasting is </a:t>
            </a:r>
            <a:r>
              <a:rPr lang="en-US" sz="4000" b="1" u="sng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evil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4000" b="1" spc="-150" baseline="3000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Therefore, to one who knows the </a:t>
            </a:r>
            <a:r>
              <a:rPr lang="en-US" sz="4000" b="1" u="sng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right thing to do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does not do it,</a:t>
            </a:r>
          </a:p>
          <a:p>
            <a:pPr lvl="0"/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 him it is </a:t>
            </a:r>
            <a:r>
              <a:rPr lang="en-US" sz="4000" b="1" u="sng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srgbClr val="4F81B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6615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6C7227-7B98-45F1-AE63-29CA94CC0A9D}"/>
              </a:ext>
            </a:extLst>
          </p:cNvPr>
          <p:cNvSpPr txBox="1"/>
          <p:nvPr/>
        </p:nvSpPr>
        <p:spPr>
          <a:xfrm>
            <a:off x="89769" y="1750542"/>
            <a:ext cx="77588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(James 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4:16) But as it is, you boast in your </a:t>
            </a:r>
            <a:r>
              <a:rPr lang="en-US" sz="4000" b="1" u="sng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arrogance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All such boasting is </a:t>
            </a:r>
            <a:r>
              <a:rPr lang="en-US" sz="4000" b="1" u="sng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evil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4000" b="1" spc="-150" baseline="3000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Therefore, to one who knows the </a:t>
            </a:r>
            <a:r>
              <a:rPr lang="en-US" sz="4000" b="1" u="sng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right thing to do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does not do it,</a:t>
            </a:r>
          </a:p>
          <a:p>
            <a:pPr lvl="0"/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 him it is </a:t>
            </a:r>
            <a:r>
              <a:rPr lang="en-US" sz="4000" b="1" u="sng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4000" b="1" spc="-15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srgbClr val="4F81B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14BB4469-FFC1-468A-8642-A84471FB732A}"/>
              </a:ext>
            </a:extLst>
          </p:cNvPr>
          <p:cNvSpPr/>
          <p:nvPr/>
        </p:nvSpPr>
        <p:spPr>
          <a:xfrm>
            <a:off x="4495800" y="1128768"/>
            <a:ext cx="7010400" cy="2514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complex decision-making is morally neutral, why such strong language?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60DDE95F-02BB-46CE-8046-42425D11DD78}"/>
              </a:ext>
            </a:extLst>
          </p:cNvPr>
          <p:cNvSpPr/>
          <p:nvPr/>
        </p:nvSpPr>
        <p:spPr>
          <a:xfrm>
            <a:off x="2779295" y="3962400"/>
            <a:ext cx="8763000" cy="2514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6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 is leading your relationship with God?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7720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E6B3A46A-B3A4-4730-A862-DD36A19A84FE}"/>
              </a:ext>
            </a:extLst>
          </p:cNvPr>
          <p:cNvSpPr/>
          <p:nvPr/>
        </p:nvSpPr>
        <p:spPr>
          <a:xfrm>
            <a:off x="990600" y="2209800"/>
            <a:ext cx="9906000" cy="3657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5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true!</a:t>
            </a:r>
          </a:p>
          <a:p>
            <a:pPr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he never </a:t>
            </a:r>
            <a:r>
              <a:rPr 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promises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rescue us from foolish decisions (Heb. 12:16-17).</a:t>
            </a:r>
          </a:p>
        </p:txBody>
      </p:sp>
    </p:spTree>
    <p:extLst>
      <p:ext uri="{BB962C8B-B14F-4D97-AF65-F5344CB8AC3E}">
        <p14:creationId xmlns:p14="http://schemas.microsoft.com/office/powerpoint/2010/main" val="136128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41FE16DE-E0D7-46AD-BCB8-A53263DB2332}"/>
              </a:ext>
            </a:extLst>
          </p:cNvPr>
          <p:cNvSpPr/>
          <p:nvPr/>
        </p:nvSpPr>
        <p:spPr>
          <a:xfrm>
            <a:off x="838200" y="2286000"/>
            <a:ext cx="9372600" cy="1752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God’s word “is a </a:t>
            </a:r>
            <a:r>
              <a:rPr 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lamp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my feet and a </a:t>
            </a:r>
            <a:r>
              <a:rPr 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my path” (Ps. 119:105).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6B1E42-751A-401B-8258-CEA475BFDE21}"/>
              </a:ext>
            </a:extLst>
          </p:cNvPr>
          <p:cNvSpPr txBox="1"/>
          <p:nvPr/>
        </p:nvSpPr>
        <p:spPr>
          <a:xfrm>
            <a:off x="118345" y="2919948"/>
            <a:ext cx="7758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The Bible</a:t>
            </a:r>
          </a:p>
        </p:txBody>
      </p:sp>
    </p:spTree>
    <p:extLst>
      <p:ext uri="{BB962C8B-B14F-4D97-AF65-F5344CB8AC3E}">
        <p14:creationId xmlns:p14="http://schemas.microsoft.com/office/powerpoint/2010/main" val="211081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6B1E42-751A-401B-8258-CEA475BFDE21}"/>
              </a:ext>
            </a:extLst>
          </p:cNvPr>
          <p:cNvSpPr txBox="1"/>
          <p:nvPr/>
        </p:nvSpPr>
        <p:spPr>
          <a:xfrm>
            <a:off x="118345" y="2919948"/>
            <a:ext cx="7758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The Bible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3C0DECBE-4263-403E-A4C4-2CE366741D76}"/>
              </a:ext>
            </a:extLst>
          </p:cNvPr>
          <p:cNvSpPr/>
          <p:nvPr/>
        </p:nvSpPr>
        <p:spPr>
          <a:xfrm>
            <a:off x="3021228" y="205944"/>
            <a:ext cx="8966886" cy="337545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(Col. 1:9) We have not stopped praying for you and asking God to fill you with</a:t>
            </a:r>
          </a:p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knowledge of his will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through all</a:t>
            </a:r>
          </a:p>
          <a:p>
            <a:pPr lvl="0">
              <a:defRPr/>
            </a:pP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spiritual wisdom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lvl="0">
              <a:defRPr/>
            </a:pPr>
            <a:r>
              <a:rPr lang="en-US" sz="40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Growing in the </a:t>
            </a: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God.</a:t>
            </a:r>
          </a:p>
        </p:txBody>
      </p:sp>
    </p:spTree>
    <p:extLst>
      <p:ext uri="{BB962C8B-B14F-4D97-AF65-F5344CB8AC3E}">
        <p14:creationId xmlns:p14="http://schemas.microsoft.com/office/powerpoint/2010/main" val="176358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5E3B3A-D682-4652-95A9-C0F26DB5CD69}"/>
              </a:ext>
            </a:extLst>
          </p:cNvPr>
          <p:cNvSpPr txBox="1"/>
          <p:nvPr/>
        </p:nvSpPr>
        <p:spPr>
          <a:xfrm>
            <a:off x="118345" y="2919948"/>
            <a:ext cx="7758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The Bible</a:t>
            </a:r>
          </a:p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Prayer</a:t>
            </a:r>
          </a:p>
        </p:txBody>
      </p:sp>
    </p:spTree>
    <p:extLst>
      <p:ext uri="{BB962C8B-B14F-4D97-AF65-F5344CB8AC3E}">
        <p14:creationId xmlns:p14="http://schemas.microsoft.com/office/powerpoint/2010/main" val="248188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5E3B3A-D682-4652-95A9-C0F26DB5CD69}"/>
              </a:ext>
            </a:extLst>
          </p:cNvPr>
          <p:cNvSpPr txBox="1"/>
          <p:nvPr/>
        </p:nvSpPr>
        <p:spPr>
          <a:xfrm>
            <a:off x="118345" y="2919948"/>
            <a:ext cx="7758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The Bible</a:t>
            </a:r>
          </a:p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Prayer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FA603FEF-0D6C-451C-AF1C-B10A70A8CA6A}"/>
              </a:ext>
            </a:extLst>
          </p:cNvPr>
          <p:cNvSpPr/>
          <p:nvPr/>
        </p:nvSpPr>
        <p:spPr>
          <a:xfrm>
            <a:off x="3886199" y="329514"/>
            <a:ext cx="8089557" cy="622368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Gibeonites tricked the men of Israel into making a deal with them, and God allowed this to happen.</a:t>
            </a:r>
          </a:p>
          <a:p>
            <a:pPr lvl="0" algn="ctr">
              <a:defRPr/>
            </a:pPr>
            <a:endParaRPr lang="en-US" sz="1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Israelites “did not ask for the counsel of the Lord” (Josh. 9:14).</a:t>
            </a:r>
          </a:p>
          <a:p>
            <a:pPr lvl="0" algn="ctr">
              <a:defRPr/>
            </a:pPr>
            <a:endParaRPr lang="en-US" sz="1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(James 1:5) If any of you lacks wisdom, let him ask of God, who gives to all generously and without reproach, and it will be given to him</a:t>
            </a:r>
          </a:p>
        </p:txBody>
      </p:sp>
    </p:spTree>
    <p:extLst>
      <p:ext uri="{BB962C8B-B14F-4D97-AF65-F5344CB8AC3E}">
        <p14:creationId xmlns:p14="http://schemas.microsoft.com/office/powerpoint/2010/main" val="40117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5E3B3A-D682-4652-95A9-C0F26DB5CD69}"/>
              </a:ext>
            </a:extLst>
          </p:cNvPr>
          <p:cNvSpPr txBox="1"/>
          <p:nvPr/>
        </p:nvSpPr>
        <p:spPr>
          <a:xfrm>
            <a:off x="118345" y="2919948"/>
            <a:ext cx="7758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The Bible</a:t>
            </a:r>
          </a:p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Prayer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FA603FEF-0D6C-451C-AF1C-B10A70A8CA6A}"/>
              </a:ext>
            </a:extLst>
          </p:cNvPr>
          <p:cNvSpPr/>
          <p:nvPr/>
        </p:nvSpPr>
        <p:spPr>
          <a:xfrm>
            <a:off x="3886199" y="329514"/>
            <a:ext cx="8089557" cy="622368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Gibeonites tricked the men of Israel into making a deal with them, and God allowed this to happen.</a:t>
            </a:r>
          </a:p>
          <a:p>
            <a:pPr lvl="0" algn="ctr">
              <a:defRPr/>
            </a:pPr>
            <a:endParaRPr lang="en-US" sz="1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Israelites “did not ask for the counsel of the Lord” (Josh. 9:14).</a:t>
            </a:r>
          </a:p>
          <a:p>
            <a:pPr lvl="0" algn="ctr">
              <a:defRPr/>
            </a:pPr>
            <a:endParaRPr lang="en-US" sz="1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(James 1:5) If any of you lacks wisdom, let him ask of God, who gives to all generously and without reproach, and it will be given to him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34AE7953-DB1C-4C2F-936C-84E0FE515D52}"/>
              </a:ext>
            </a:extLst>
          </p:cNvPr>
          <p:cNvSpPr/>
          <p:nvPr/>
        </p:nvSpPr>
        <p:spPr>
          <a:xfrm>
            <a:off x="304800" y="159742"/>
            <a:ext cx="9982200" cy="3581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Generates new ideas/prompting</a:t>
            </a:r>
          </a:p>
          <a:p>
            <a:pPr marL="685800" lvl="0" indent="-685800">
              <a:buFont typeface="Wingdings" panose="05000000000000000000" pitchFamily="2" charset="2"/>
              <a:buChar char="ü"/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Opens doors</a:t>
            </a:r>
          </a:p>
          <a:p>
            <a:pPr marL="685800" lvl="0" indent="-685800">
              <a:buFont typeface="Wingdings" panose="05000000000000000000" pitchFamily="2" charset="2"/>
              <a:buChar char="ü"/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Experience correlated leadings</a:t>
            </a:r>
          </a:p>
          <a:p>
            <a:pPr marL="685800" lvl="0" indent="-685800">
              <a:buFont typeface="Wingdings" panose="05000000000000000000" pitchFamily="2" charset="2"/>
              <a:buChar char="ü"/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Gives encouragement</a:t>
            </a:r>
          </a:p>
        </p:txBody>
      </p:sp>
    </p:spTree>
    <p:extLst>
      <p:ext uri="{BB962C8B-B14F-4D97-AF65-F5344CB8AC3E}">
        <p14:creationId xmlns:p14="http://schemas.microsoft.com/office/powerpoint/2010/main" val="378447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2F640D-8F63-4E38-81C8-3975B25988FF}"/>
              </a:ext>
            </a:extLst>
          </p:cNvPr>
          <p:cNvSpPr txBox="1"/>
          <p:nvPr/>
        </p:nvSpPr>
        <p:spPr>
          <a:xfrm>
            <a:off x="118345" y="2919948"/>
            <a:ext cx="77588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The Bible</a:t>
            </a:r>
          </a:p>
          <a:p>
            <a:r>
              <a:rPr lang="en-US" sz="4800" b="1" spc="-150" dirty="0"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Prayer</a:t>
            </a:r>
          </a:p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Reason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F2AE5259-D243-4E23-B071-73CF90AD1B6E}"/>
              </a:ext>
            </a:extLst>
          </p:cNvPr>
          <p:cNvSpPr/>
          <p:nvPr/>
        </p:nvSpPr>
        <p:spPr>
          <a:xfrm>
            <a:off x="3505200" y="533400"/>
            <a:ext cx="8546757" cy="6172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 Cor. 16:5) I am coming to visit you after I have been to Macedonia,</a:t>
            </a:r>
          </a:p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am planning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travel through Macedonia.</a:t>
            </a:r>
          </a:p>
          <a:p>
            <a:pPr lvl="0">
              <a:defRPr/>
            </a:pPr>
            <a:r>
              <a:rPr lang="en-US" sz="40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meantime, I will be staying here at Ephesus until the Festival of Pentecost.</a:t>
            </a:r>
          </a:p>
          <a:p>
            <a:pPr lvl="0">
              <a:defRPr/>
            </a:pPr>
            <a:r>
              <a:rPr lang="en-US" sz="40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 is a </a:t>
            </a: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wide-open door for a great work here,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although many oppose me.</a:t>
            </a:r>
          </a:p>
        </p:txBody>
      </p:sp>
    </p:spTree>
    <p:extLst>
      <p:ext uri="{BB962C8B-B14F-4D97-AF65-F5344CB8AC3E}">
        <p14:creationId xmlns:p14="http://schemas.microsoft.com/office/powerpoint/2010/main" val="104441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89769" y="129324"/>
            <a:ext cx="77588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-150" normalizeH="0" baseline="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(Eph. 5:15) Be careful how you walk,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-150" normalizeH="0" baseline="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not as unwise men but as wise.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-150" normalizeH="0" baseline="3000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</a:t>
            </a:r>
            <a:r>
              <a:rPr kumimoji="0" lang="en-US" sz="4000" b="1" i="0" strike="noStrike" kern="1200" cap="none" spc="-150" normalizeH="0" baseline="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Make the most of your time, because the days are evil.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-150" normalizeH="0" baseline="3000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17 </a:t>
            </a:r>
            <a:r>
              <a:rPr kumimoji="0" lang="en-US" sz="4000" b="1" i="0" strike="noStrike" kern="1200" cap="none" spc="-150" normalizeH="0" baseline="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 then do not be foolish,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-150" normalizeH="0" baseline="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understand what the will of the Lord is.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4585484F-069F-414B-8DE3-0B57EE5FF505}"/>
              </a:ext>
            </a:extLst>
          </p:cNvPr>
          <p:cNvSpPr/>
          <p:nvPr/>
        </p:nvSpPr>
        <p:spPr>
          <a:xfrm>
            <a:off x="2209800" y="4038600"/>
            <a:ext cx="9753600" cy="259699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Have you ever felt that your life has a sense of purpose, or maybe fits into a larger plan or design?</a:t>
            </a:r>
            <a:endParaRPr lang="en-US" sz="24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0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Blaine Smith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(NT Scholar)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Blaine Smith, </a:t>
            </a:r>
            <a:r>
              <a:rPr lang="en-US" sz="2000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Knowing God’s Will: Finding Guidance for Personal Decisions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(Downers Grove, IL: InterVarsity, 1991), 61.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213" y="2195019"/>
            <a:ext cx="76447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 the overwhelming majority of decisions noted in the New Testament God’s will was discerned through a reasoned decision.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Blaine Smith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(NT Scholar)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Blaine Smith, </a:t>
            </a:r>
            <a:r>
              <a:rPr lang="en-US" sz="2000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Knowing God’s Will: Finding Guidance for Personal Decisions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(Downers Grove, IL: InterVarsity, 1991), 61.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213" y="2195019"/>
            <a:ext cx="76447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Human reason was the channel through which God’s will was normally known; discerning his will boiled down to a matter of making a sound, logical choice.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21739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4B6272-318A-4B39-8A76-B41193DD6587}"/>
              </a:ext>
            </a:extLst>
          </p:cNvPr>
          <p:cNvSpPr txBox="1"/>
          <p:nvPr/>
        </p:nvSpPr>
        <p:spPr>
          <a:xfrm>
            <a:off x="118345" y="2919948"/>
            <a:ext cx="77588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The Bible</a:t>
            </a:r>
          </a:p>
          <a:p>
            <a:r>
              <a:rPr lang="en-US" sz="4800" b="1" spc="-150" dirty="0"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Prayer</a:t>
            </a:r>
          </a:p>
          <a:p>
            <a:r>
              <a:rPr lang="en-US" sz="4800" b="1" spc="-150" dirty="0"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Reason</a:t>
            </a:r>
          </a:p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Mature advice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D6999673-82A6-4618-9EEC-DDC4374602D2}"/>
              </a:ext>
            </a:extLst>
          </p:cNvPr>
          <p:cNvSpPr/>
          <p:nvPr/>
        </p:nvSpPr>
        <p:spPr>
          <a:xfrm>
            <a:off x="1066800" y="228600"/>
            <a:ext cx="10527958" cy="4495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(Prov. 11:14) In an abundance of counselors there is safety.</a:t>
            </a:r>
          </a:p>
          <a:p>
            <a:pPr lvl="0"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(Prov. 12:15) The way of a fool is right in his own eyes, but a wise man listens to advice.</a:t>
            </a:r>
          </a:p>
          <a:p>
            <a:pPr lvl="0"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(Prov. 15:22) Without counsel plans go wrong, but with many advisers they succeed.</a:t>
            </a:r>
          </a:p>
        </p:txBody>
      </p:sp>
    </p:spTree>
    <p:extLst>
      <p:ext uri="{BB962C8B-B14F-4D97-AF65-F5344CB8AC3E}">
        <p14:creationId xmlns:p14="http://schemas.microsoft.com/office/powerpoint/2010/main" val="22906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8A6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Oswald Sanders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8A6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(Christian author, pastor)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8A6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8A6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J. Oswald Sanders,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8A6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Spiritual Problems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8A6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(Chicago: Moody, 1971), 19.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209800"/>
            <a:ext cx="77723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We should never allow others, however much we respect their counsel, to make our decisions for us. It is our future which is involved, and we must take the responsibility.</a:t>
            </a:r>
          </a:p>
        </p:txBody>
      </p:sp>
    </p:spTree>
    <p:extLst>
      <p:ext uri="{BB962C8B-B14F-4D97-AF65-F5344CB8AC3E}">
        <p14:creationId xmlns:p14="http://schemas.microsoft.com/office/powerpoint/2010/main" val="10283586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3FEF86-C912-4DB8-8964-3DB2B2F4A424}"/>
              </a:ext>
            </a:extLst>
          </p:cNvPr>
          <p:cNvSpPr txBox="1"/>
          <p:nvPr/>
        </p:nvSpPr>
        <p:spPr>
          <a:xfrm>
            <a:off x="118345" y="2919948"/>
            <a:ext cx="77588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The Bible</a:t>
            </a:r>
          </a:p>
          <a:p>
            <a:r>
              <a:rPr lang="en-US" sz="4800" b="1" spc="-150" dirty="0"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Prayer</a:t>
            </a:r>
          </a:p>
          <a:p>
            <a:r>
              <a:rPr lang="en-US" sz="4800" b="1" spc="-150" dirty="0"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Reason</a:t>
            </a:r>
          </a:p>
          <a:p>
            <a:r>
              <a:rPr lang="en-US" sz="4800" b="1" spc="-150" dirty="0"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Mature advice</a:t>
            </a:r>
          </a:p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Personal desire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DCCB5BE9-F3F9-4DD1-8B69-5897AAC56525}"/>
              </a:ext>
            </a:extLst>
          </p:cNvPr>
          <p:cNvSpPr/>
          <p:nvPr/>
        </p:nvSpPr>
        <p:spPr>
          <a:xfrm>
            <a:off x="1371600" y="3657600"/>
            <a:ext cx="10527958" cy="1905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(Ps. 37:4) Take delight in the LORD,</a:t>
            </a:r>
          </a:p>
          <a:p>
            <a:pPr lvl="0">
              <a:defRPr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he will give you your heart’s desires.</a:t>
            </a:r>
          </a:p>
        </p:txBody>
      </p:sp>
    </p:spTree>
    <p:extLst>
      <p:ext uri="{BB962C8B-B14F-4D97-AF65-F5344CB8AC3E}">
        <p14:creationId xmlns:p14="http://schemas.microsoft.com/office/powerpoint/2010/main" val="81262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120" y="1647885"/>
            <a:ext cx="119965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600" b="1" kern="0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biggest problem is not </a:t>
            </a:r>
            <a:r>
              <a:rPr lang="en-US" sz="9600" b="1" i="1" kern="0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finding</a:t>
            </a:r>
            <a:r>
              <a:rPr lang="en-US" sz="9600" b="1" kern="0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God’s will,</a:t>
            </a:r>
          </a:p>
          <a:p>
            <a:pPr lvl="0" algn="ctr">
              <a:defRPr/>
            </a:pPr>
            <a:r>
              <a:rPr lang="en-US" sz="9600" b="1" kern="0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en-US" sz="9600" b="1" i="1" kern="0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following</a:t>
            </a:r>
            <a:r>
              <a:rPr lang="en-US" sz="9600" b="1" kern="0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his will!</a:t>
            </a:r>
          </a:p>
        </p:txBody>
      </p:sp>
    </p:spTree>
    <p:extLst>
      <p:ext uri="{BB962C8B-B14F-4D97-AF65-F5344CB8AC3E}">
        <p14:creationId xmlns:p14="http://schemas.microsoft.com/office/powerpoint/2010/main" val="232484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F9AE6C-ABDA-4962-8A8F-1BDCFE470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8" y="777437"/>
            <a:ext cx="6263952" cy="530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9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89769" y="129324"/>
            <a:ext cx="77588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(Eph. 5:15) Be careful how you walk,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not as unwise men but as wise.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3000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Make the most of your time, because the days are evil.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3000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17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 then do not be foolish,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understand what the will of the Lord is.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172F2605-E504-4B9D-AC32-154A50E61C12}"/>
              </a:ext>
            </a:extLst>
          </p:cNvPr>
          <p:cNvSpPr/>
          <p:nvPr/>
        </p:nvSpPr>
        <p:spPr>
          <a:xfrm>
            <a:off x="2209800" y="4038600"/>
            <a:ext cx="9753600" cy="259699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 does!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God</a:t>
            </a:r>
            <a:r>
              <a:rPr kumimoji="0" lang="en-US" sz="66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wants to know you.</a:t>
            </a:r>
            <a:endParaRPr kumimoji="0" lang="en-US" sz="3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xmlns="" id="{A156FA4F-2D9C-4F89-8A4D-15E28E6D1E83}"/>
              </a:ext>
            </a:extLst>
          </p:cNvPr>
          <p:cNvSpPr/>
          <p:nvPr/>
        </p:nvSpPr>
        <p:spPr>
          <a:xfrm>
            <a:off x="304800" y="1289209"/>
            <a:ext cx="11506200" cy="259699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(Jn. 6:40) 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Jesus said, “This is my Father’s will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that </a:t>
            </a:r>
            <a:r>
              <a:rPr kumimoji="0" lang="en-US" sz="48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who </a:t>
            </a:r>
            <a:r>
              <a:rPr kumimoji="0" lang="en-US" sz="4800" b="1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see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his Son and </a:t>
            </a:r>
            <a:r>
              <a:rPr kumimoji="0" lang="en-US" sz="48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believe in him</a:t>
            </a:r>
            <a:endParaRPr lang="en-US" sz="48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should have </a:t>
            </a:r>
            <a:r>
              <a:rPr kumimoji="0" lang="en-US" sz="48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eternal life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83725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89769" y="129324"/>
            <a:ext cx="77588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(Eph. 5:15) Be careful how you walk,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not as unwise men but as wise.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3000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Make the most of your time, because the days are evil.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3000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17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 then do not be foolish,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5F8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understand what the will of the Lord is.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172F2605-E504-4B9D-AC32-154A50E61C12}"/>
              </a:ext>
            </a:extLst>
          </p:cNvPr>
          <p:cNvSpPr/>
          <p:nvPr/>
        </p:nvSpPr>
        <p:spPr>
          <a:xfrm>
            <a:off x="2209800" y="4038600"/>
            <a:ext cx="9753600" cy="259699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do we discover God’s will in other areas of life?</a:t>
            </a:r>
            <a:endParaRPr kumimoji="0" lang="en-US" sz="3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5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60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20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76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69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wellDar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dark16x9.potx" id="{77470787-3BA3-4BA9-93AB-3419747B99F4}" vid="{A57E8D5C-484E-4496-B0FE-81ED5C5444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1403</Words>
  <Application>Microsoft Office PowerPoint</Application>
  <PresentationFormat>Widescreen</PresentationFormat>
  <Paragraphs>183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Lao UI</vt:lpstr>
      <vt:lpstr>Times New Roman</vt:lpstr>
      <vt:lpstr>Wingdings</vt:lpstr>
      <vt:lpstr>Office Theme</vt:lpstr>
      <vt:lpstr>DwellDark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2022-10-24T20:58:19Z</dcterms:created>
  <dcterms:modified xsi:type="dcterms:W3CDTF">2022-10-24T20:58:41Z</dcterms:modified>
</cp:coreProperties>
</file>