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9" r:id="rId1"/>
  </p:sldMasterIdLst>
  <p:notesMasterIdLst>
    <p:notesMasterId r:id="rId56"/>
  </p:notesMasterIdLst>
  <p:handoutMasterIdLst>
    <p:handoutMasterId r:id="rId57"/>
  </p:handoutMasterIdLst>
  <p:sldIdLst>
    <p:sldId id="257" r:id="rId2"/>
    <p:sldId id="972" r:id="rId3"/>
    <p:sldId id="973" r:id="rId4"/>
    <p:sldId id="975" r:id="rId5"/>
    <p:sldId id="974" r:id="rId6"/>
    <p:sldId id="915" r:id="rId7"/>
    <p:sldId id="919" r:id="rId8"/>
    <p:sldId id="920" r:id="rId9"/>
    <p:sldId id="921" r:id="rId10"/>
    <p:sldId id="922" r:id="rId11"/>
    <p:sldId id="923" r:id="rId12"/>
    <p:sldId id="783" r:id="rId13"/>
    <p:sldId id="900" r:id="rId14"/>
    <p:sldId id="953" r:id="rId15"/>
    <p:sldId id="966" r:id="rId16"/>
    <p:sldId id="954" r:id="rId17"/>
    <p:sldId id="955" r:id="rId18"/>
    <p:sldId id="967" r:id="rId19"/>
    <p:sldId id="956" r:id="rId20"/>
    <p:sldId id="957" r:id="rId21"/>
    <p:sldId id="960" r:id="rId22"/>
    <p:sldId id="958" r:id="rId23"/>
    <p:sldId id="959" r:id="rId24"/>
    <p:sldId id="821" r:id="rId25"/>
    <p:sldId id="822" r:id="rId26"/>
    <p:sldId id="932" r:id="rId27"/>
    <p:sldId id="935" r:id="rId28"/>
    <p:sldId id="931" r:id="rId29"/>
    <p:sldId id="961" r:id="rId30"/>
    <p:sldId id="937" r:id="rId31"/>
    <p:sldId id="968" r:id="rId32"/>
    <p:sldId id="976" r:id="rId33"/>
    <p:sldId id="938" r:id="rId34"/>
    <p:sldId id="934" r:id="rId35"/>
    <p:sldId id="962" r:id="rId36"/>
    <p:sldId id="965" r:id="rId37"/>
    <p:sldId id="963" r:id="rId38"/>
    <p:sldId id="970" r:id="rId39"/>
    <p:sldId id="971" r:id="rId40"/>
    <p:sldId id="964" r:id="rId41"/>
    <p:sldId id="979" r:id="rId42"/>
    <p:sldId id="978" r:id="rId43"/>
    <p:sldId id="980" r:id="rId44"/>
    <p:sldId id="949" r:id="rId45"/>
    <p:sldId id="940" r:id="rId46"/>
    <p:sldId id="941" r:id="rId47"/>
    <p:sldId id="942" r:id="rId48"/>
    <p:sldId id="943" r:id="rId49"/>
    <p:sldId id="944" r:id="rId50"/>
    <p:sldId id="945" r:id="rId51"/>
    <p:sldId id="946" r:id="rId52"/>
    <p:sldId id="947" r:id="rId53"/>
    <p:sldId id="950" r:id="rId54"/>
    <p:sldId id="951" r:id="rId55"/>
  </p:sldIdLst>
  <p:sldSz cx="9144000" cy="6858000" type="letter"/>
  <p:notesSz cx="6858000" cy="9144000"/>
  <p:kinsoku lang="ja-JP" invalStChars="" invalEndChars=""/>
  <p:defaultTextStyle>
    <a:defPPr>
      <a:defRPr lang="en-US"/>
    </a:defPPr>
    <a:lvl1pPr algn="l" rtl="0" eaLnBrk="0" fontAlgn="base" hangingPunct="0">
      <a:spcBef>
        <a:spcPct val="0"/>
      </a:spcBef>
      <a:spcAft>
        <a:spcPct val="0"/>
      </a:spcAft>
      <a:defRPr sz="1400" b="1" kern="1200">
        <a:solidFill>
          <a:schemeClr val="tx1"/>
        </a:solidFill>
        <a:latin typeface="Arial" charset="0"/>
        <a:ea typeface="+mn-ea"/>
        <a:cs typeface="+mn-cs"/>
      </a:defRPr>
    </a:lvl1pPr>
    <a:lvl2pPr marL="457200" algn="l" rtl="0" eaLnBrk="0" fontAlgn="base" hangingPunct="0">
      <a:spcBef>
        <a:spcPct val="0"/>
      </a:spcBef>
      <a:spcAft>
        <a:spcPct val="0"/>
      </a:spcAft>
      <a:defRPr sz="1400" b="1" kern="1200">
        <a:solidFill>
          <a:schemeClr val="tx1"/>
        </a:solidFill>
        <a:latin typeface="Arial" charset="0"/>
        <a:ea typeface="+mn-ea"/>
        <a:cs typeface="+mn-cs"/>
      </a:defRPr>
    </a:lvl2pPr>
    <a:lvl3pPr marL="914400" algn="l" rtl="0" eaLnBrk="0" fontAlgn="base" hangingPunct="0">
      <a:spcBef>
        <a:spcPct val="0"/>
      </a:spcBef>
      <a:spcAft>
        <a:spcPct val="0"/>
      </a:spcAft>
      <a:defRPr sz="1400" b="1" kern="1200">
        <a:solidFill>
          <a:schemeClr val="tx1"/>
        </a:solidFill>
        <a:latin typeface="Arial" charset="0"/>
        <a:ea typeface="+mn-ea"/>
        <a:cs typeface="+mn-cs"/>
      </a:defRPr>
    </a:lvl3pPr>
    <a:lvl4pPr marL="1371600" algn="l" rtl="0" eaLnBrk="0" fontAlgn="base" hangingPunct="0">
      <a:spcBef>
        <a:spcPct val="0"/>
      </a:spcBef>
      <a:spcAft>
        <a:spcPct val="0"/>
      </a:spcAft>
      <a:defRPr sz="1400" b="1" kern="1200">
        <a:solidFill>
          <a:schemeClr val="tx1"/>
        </a:solidFill>
        <a:latin typeface="Arial" charset="0"/>
        <a:ea typeface="+mn-ea"/>
        <a:cs typeface="+mn-cs"/>
      </a:defRPr>
    </a:lvl4pPr>
    <a:lvl5pPr marL="1828800" algn="l" rtl="0" eaLnBrk="0" fontAlgn="base" hangingPunct="0">
      <a:spcBef>
        <a:spcPct val="0"/>
      </a:spcBef>
      <a:spcAft>
        <a:spcPct val="0"/>
      </a:spcAft>
      <a:defRPr sz="1400" b="1" kern="1200">
        <a:solidFill>
          <a:schemeClr val="tx1"/>
        </a:solidFill>
        <a:latin typeface="Arial" charset="0"/>
        <a:ea typeface="+mn-ea"/>
        <a:cs typeface="+mn-cs"/>
      </a:defRPr>
    </a:lvl5pPr>
    <a:lvl6pPr marL="2286000" algn="l" defTabSz="914400" rtl="0" eaLnBrk="1" latinLnBrk="0" hangingPunct="1">
      <a:defRPr sz="1400" b="1" kern="1200">
        <a:solidFill>
          <a:schemeClr val="tx1"/>
        </a:solidFill>
        <a:latin typeface="Arial" charset="0"/>
        <a:ea typeface="+mn-ea"/>
        <a:cs typeface="+mn-cs"/>
      </a:defRPr>
    </a:lvl6pPr>
    <a:lvl7pPr marL="2743200" algn="l" defTabSz="914400" rtl="0" eaLnBrk="1" latinLnBrk="0" hangingPunct="1">
      <a:defRPr sz="1400" b="1" kern="1200">
        <a:solidFill>
          <a:schemeClr val="tx1"/>
        </a:solidFill>
        <a:latin typeface="Arial" charset="0"/>
        <a:ea typeface="+mn-ea"/>
        <a:cs typeface="+mn-cs"/>
      </a:defRPr>
    </a:lvl7pPr>
    <a:lvl8pPr marL="3200400" algn="l" defTabSz="914400" rtl="0" eaLnBrk="1" latinLnBrk="0" hangingPunct="1">
      <a:defRPr sz="1400" b="1" kern="1200">
        <a:solidFill>
          <a:schemeClr val="tx1"/>
        </a:solidFill>
        <a:latin typeface="Arial" charset="0"/>
        <a:ea typeface="+mn-ea"/>
        <a:cs typeface="+mn-cs"/>
      </a:defRPr>
    </a:lvl8pPr>
    <a:lvl9pPr marL="3657600" algn="l" defTabSz="914400" rtl="0" eaLnBrk="1" latinLnBrk="0" hangingPunct="1">
      <a:defRPr sz="14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6080C"/>
    <a:srgbClr val="D3F3F9"/>
    <a:srgbClr val="3B3B3B"/>
    <a:srgbClr val="6B6B6B"/>
    <a:srgbClr val="0000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914" autoAdjust="0"/>
    <p:restoredTop sz="94660"/>
  </p:normalViewPr>
  <p:slideViewPr>
    <p:cSldViewPr>
      <p:cViewPr varScale="1">
        <p:scale>
          <a:sx n="83" d="100"/>
          <a:sy n="83" d="100"/>
        </p:scale>
        <p:origin x="476" y="192"/>
      </p:cViewPr>
      <p:guideLst>
        <p:guide orient="horz" pos="2160"/>
        <p:guide pos="2880"/>
      </p:guideLst>
    </p:cSldViewPr>
  </p:slideViewPr>
  <p:notesTextViewPr>
    <p:cViewPr>
      <p:scale>
        <a:sx n="100" d="100"/>
        <a:sy n="100" d="100"/>
      </p:scale>
      <p:origin x="0" y="0"/>
    </p:cViewPr>
  </p:notesTextViewPr>
  <p:sorterViewPr>
    <p:cViewPr>
      <p:scale>
        <a:sx n="75" d="100"/>
        <a:sy n="75" d="100"/>
      </p:scale>
      <p:origin x="0" y="56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w="12699">
            <a:noFill/>
            <a:miter lim="800000"/>
            <a:headEnd/>
            <a:tailEnd/>
          </a:ln>
          <a:effectLst/>
        </p:spPr>
        <p:txBody>
          <a:bodyPr wrap="none" lIns="87312" tIns="44450" rIns="87312" bIns="44450">
            <a:spAutoFit/>
          </a:bodyPr>
          <a:lstStyle/>
          <a:p>
            <a:pPr algn="ctr" defTabSz="868363">
              <a:lnSpc>
                <a:spcPct val="90000"/>
              </a:lnSpc>
              <a:defRPr/>
            </a:pPr>
            <a:r>
              <a:rPr lang="en-US" sz="1200" b="0"/>
              <a:t>Page </a:t>
            </a:r>
            <a:fld id="{A66DF8EC-0475-4B38-8379-0AF76E2CDFB2}" type="slidenum">
              <a:rPr lang="en-US" sz="1200" b="0"/>
              <a:pPr algn="ctr" defTabSz="868363">
                <a:lnSpc>
                  <a:spcPct val="90000"/>
                </a:lnSpc>
                <a:defRPr/>
              </a:pPr>
              <a:t>‹#›</a:t>
            </a:fld>
            <a:endParaRPr lang="en-US" sz="1200" b="0"/>
          </a:p>
        </p:txBody>
      </p:sp>
    </p:spTree>
    <p:extLst>
      <p:ext uri="{BB962C8B-B14F-4D97-AF65-F5344CB8AC3E}">
        <p14:creationId xmlns:p14="http://schemas.microsoft.com/office/powerpoint/2010/main" val="36679050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w="12699">
            <a:noFill/>
            <a:miter lim="800000"/>
            <a:headEnd/>
            <a:tailEnd/>
          </a:ln>
          <a:effectLst/>
        </p:spPr>
        <p:txBody>
          <a:bodyPr wrap="none" lIns="87312" tIns="44450" rIns="87312" bIns="44450">
            <a:spAutoFit/>
          </a:bodyPr>
          <a:lstStyle/>
          <a:p>
            <a:pPr algn="ctr" defTabSz="868363">
              <a:lnSpc>
                <a:spcPct val="90000"/>
              </a:lnSpc>
              <a:defRPr/>
            </a:pPr>
            <a:r>
              <a:rPr lang="en-US" sz="1200" b="0"/>
              <a:t>Page </a:t>
            </a:r>
            <a:fld id="{96741F83-E6B3-4788-85DC-F7DB383DEC35}" type="slidenum">
              <a:rPr lang="en-US" sz="1200" b="0"/>
              <a:pPr algn="ctr" defTabSz="868363">
                <a:lnSpc>
                  <a:spcPct val="90000"/>
                </a:lnSpc>
                <a:defRPr/>
              </a:pPr>
              <a:t>‹#›</a:t>
            </a:fld>
            <a:endParaRPr lang="en-US" sz="1200" b="0"/>
          </a:p>
        </p:txBody>
      </p:sp>
      <p:sp>
        <p:nvSpPr>
          <p:cNvPr id="91139" name="Rectangle 3"/>
          <p:cNvSpPr>
            <a:spLocks noGrp="1" noRot="1" noChangeAspect="1" noChangeArrowheads="1" noTextEdit="1"/>
          </p:cNvSpPr>
          <p:nvPr>
            <p:ph type="sldImg" idx="2"/>
          </p:nvPr>
        </p:nvSpPr>
        <p:spPr bwMode="auto">
          <a:xfrm>
            <a:off x="1149350" y="692150"/>
            <a:ext cx="4559300" cy="3416300"/>
          </a:xfrm>
          <a:prstGeom prst="rect">
            <a:avLst/>
          </a:prstGeom>
          <a:noFill/>
          <a:ln w="12699">
            <a:solidFill>
              <a:schemeClr val="tx1"/>
            </a:solidFill>
            <a:miter lim="800000"/>
            <a:headEnd/>
            <a:tailEnd/>
          </a:ln>
        </p:spPr>
      </p:sp>
      <p:sp>
        <p:nvSpPr>
          <p:cNvPr id="2052" name="Rectangle 4"/>
          <p:cNvSpPr>
            <a:spLocks noGrp="1" noChangeArrowheads="1"/>
          </p:cNvSpPr>
          <p:nvPr>
            <p:ph type="body" sz="quarter" idx="3"/>
          </p:nvPr>
        </p:nvSpPr>
        <p:spPr bwMode="auto">
          <a:xfrm>
            <a:off x="914400" y="4343400"/>
            <a:ext cx="5029200" cy="4114800"/>
          </a:xfrm>
          <a:prstGeom prst="rect">
            <a:avLst/>
          </a:prstGeom>
          <a:noFill/>
          <a:ln w="12699">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2997195428"/>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0145071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035545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7920340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570924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4455709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6078322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6941946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447615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0406659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58373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99500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83896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825403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165306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673441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82966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92743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050049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988142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142079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674034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256189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827328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9636724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58752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734194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1982665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5154256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95873785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7545694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13984410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5799832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185393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8709939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2878065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92781631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571622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943800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1087192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1461778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9981153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1607843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7666689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5815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9970533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709583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2368836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17833974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00562967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952952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885270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711986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63672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128486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524000"/>
            <a:ext cx="4495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495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004A"/>
            </a:gs>
          </a:gsLst>
          <a:lin ang="54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0" y="0"/>
            <a:ext cx="9144000" cy="1524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Slide Title</a:t>
            </a:r>
          </a:p>
        </p:txBody>
      </p:sp>
      <p:sp>
        <p:nvSpPr>
          <p:cNvPr id="63491" name="Rectangle 3"/>
          <p:cNvSpPr>
            <a:spLocks noGrp="1" noChangeArrowheads="1"/>
          </p:cNvSpPr>
          <p:nvPr>
            <p:ph type="body" idx="1"/>
          </p:nvPr>
        </p:nvSpPr>
        <p:spPr bwMode="auto">
          <a:xfrm>
            <a:off x="0" y="1524000"/>
            <a:ext cx="9144000" cy="4876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wipe dir="r"/>
  </p:transition>
  <p:txStyles>
    <p:titleStyle>
      <a:lvl1pPr algn="ctr" rtl="0" eaLnBrk="0" fontAlgn="base" hangingPunct="0">
        <a:lnSpc>
          <a:spcPct val="80000"/>
        </a:lnSpc>
        <a:spcBef>
          <a:spcPct val="0"/>
        </a:spcBef>
        <a:spcAft>
          <a:spcPct val="0"/>
        </a:spcAft>
        <a:defRPr sz="6000" b="0">
          <a:solidFill>
            <a:srgbClr val="D3F3F9"/>
          </a:solidFill>
          <a:effectLst>
            <a:outerShdw blurRad="38100" dist="38100" dir="2700000" algn="tl">
              <a:srgbClr val="000000"/>
            </a:outerShdw>
          </a:effectLst>
          <a:latin typeface="+mj-lt"/>
          <a:ea typeface="+mj-ea"/>
          <a:cs typeface="+mj-cs"/>
        </a:defRPr>
      </a:lvl1pPr>
      <a:lvl2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2pPr>
      <a:lvl3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3pPr>
      <a:lvl4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4pPr>
      <a:lvl5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5pPr>
      <a:lvl6pPr marL="4572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6pPr>
      <a:lvl7pPr marL="9144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7pPr>
      <a:lvl8pPr marL="13716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8pPr>
      <a:lvl9pPr marL="18288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9pPr>
    </p:titleStyle>
    <p:bodyStyle>
      <a:lvl1pPr marL="285750" indent="-285750" algn="l" rtl="0" eaLnBrk="0" fontAlgn="base" hangingPunct="0">
        <a:lnSpc>
          <a:spcPct val="70000"/>
        </a:lnSpc>
        <a:spcBef>
          <a:spcPct val="15000"/>
        </a:spcBef>
        <a:spcAft>
          <a:spcPct val="0"/>
        </a:spcAft>
        <a:buClr>
          <a:schemeClr val="tx2"/>
        </a:buClr>
        <a:buSzPct val="100000"/>
        <a:buFont typeface="Wingdings" pitchFamily="2" charset="2"/>
        <a:buChar char="Ø"/>
        <a:defRPr sz="4400" b="0">
          <a:solidFill>
            <a:schemeClr val="tx1"/>
          </a:solidFill>
          <a:effectLst>
            <a:outerShdw blurRad="38100" dist="38100" dir="2700000" algn="tl">
              <a:srgbClr val="000000"/>
            </a:outerShdw>
          </a:effectLst>
          <a:latin typeface="+mn-lt"/>
          <a:ea typeface="+mn-ea"/>
          <a:cs typeface="+mn-cs"/>
        </a:defRPr>
      </a:lvl1pPr>
      <a:lvl2pPr marL="685800" indent="-228600" algn="l" rtl="0" eaLnBrk="0" fontAlgn="base" hangingPunct="0">
        <a:lnSpc>
          <a:spcPct val="70000"/>
        </a:lnSpc>
        <a:spcBef>
          <a:spcPct val="15000"/>
        </a:spcBef>
        <a:spcAft>
          <a:spcPct val="0"/>
        </a:spcAft>
        <a:buSzPct val="100000"/>
        <a:buChar char="–"/>
        <a:defRPr sz="3600" b="0">
          <a:solidFill>
            <a:schemeClr val="tx1"/>
          </a:solidFill>
          <a:effectLst>
            <a:outerShdw blurRad="38100" dist="38100" dir="2700000" algn="tl">
              <a:srgbClr val="000000"/>
            </a:outerShdw>
          </a:effectLst>
          <a:latin typeface="+mn-lt"/>
        </a:defRPr>
      </a:lvl2pPr>
      <a:lvl3pPr marL="1143000" indent="-228600" algn="l" rtl="0" eaLnBrk="0" fontAlgn="base" hangingPunct="0">
        <a:lnSpc>
          <a:spcPct val="70000"/>
        </a:lnSpc>
        <a:spcBef>
          <a:spcPct val="15000"/>
        </a:spcBef>
        <a:spcAft>
          <a:spcPct val="0"/>
        </a:spcAft>
        <a:buSzPct val="100000"/>
        <a:buChar char="»"/>
        <a:defRPr b="0">
          <a:solidFill>
            <a:schemeClr val="tx1"/>
          </a:solidFill>
          <a:effectLst>
            <a:outerShdw blurRad="38100" dist="38100" dir="2700000" algn="tl">
              <a:srgbClr val="000000"/>
            </a:outerShdw>
          </a:effectLst>
          <a:latin typeface="+mn-lt"/>
        </a:defRPr>
      </a:lvl3pPr>
      <a:lvl4pPr marL="1543050" indent="-171450" algn="l" rtl="0" eaLnBrk="0" fontAlgn="base" hangingPunct="0">
        <a:lnSpc>
          <a:spcPct val="70000"/>
        </a:lnSpc>
        <a:spcBef>
          <a:spcPct val="15000"/>
        </a:spcBef>
        <a:spcAft>
          <a:spcPct val="0"/>
        </a:spcAft>
        <a:buSzPct val="100000"/>
        <a:buChar char="•"/>
        <a:defRPr sz="1400" b="0">
          <a:solidFill>
            <a:schemeClr val="tx1"/>
          </a:solidFill>
          <a:effectLst>
            <a:outerShdw blurRad="38100" dist="38100" dir="2700000" algn="tl">
              <a:srgbClr val="000000"/>
            </a:outerShdw>
          </a:effectLst>
          <a:latin typeface="+mn-lt"/>
        </a:defRPr>
      </a:lvl4pPr>
      <a:lvl5pPr marL="2000250" indent="-171450" algn="l" rtl="0" eaLnBrk="0" fontAlgn="base" hangingPunct="0">
        <a:lnSpc>
          <a:spcPct val="70000"/>
        </a:lnSpc>
        <a:spcBef>
          <a:spcPct val="15000"/>
        </a:spcBef>
        <a:spcAft>
          <a:spcPct val="0"/>
        </a:spcAft>
        <a:buSzPct val="100000"/>
        <a:buChar char="–"/>
        <a:defRPr sz="1400" b="0">
          <a:solidFill>
            <a:schemeClr val="tx1"/>
          </a:solidFill>
          <a:effectLst>
            <a:outerShdw blurRad="38100" dist="38100" dir="2700000" algn="tl">
              <a:srgbClr val="000000"/>
            </a:outerShdw>
          </a:effectLst>
          <a:latin typeface="+mn-lt"/>
        </a:defRPr>
      </a:lvl5pPr>
      <a:lvl6pPr marL="24574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6pPr>
      <a:lvl7pPr marL="29146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7pPr>
      <a:lvl8pPr marL="33718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8pPr>
      <a:lvl9pPr marL="38290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lIns="90488" tIns="44450" rIns="90488" bIns="44450"/>
          <a:lstStyle/>
          <a:p>
            <a:pPr>
              <a:defRPr/>
            </a:pPr>
            <a:r>
              <a:rPr lang="en-US" sz="9600" dirty="0" smtClean="0"/>
              <a:t>1 Thessalonians 4</a:t>
            </a:r>
          </a:p>
        </p:txBody>
      </p:sp>
      <p:sp>
        <p:nvSpPr>
          <p:cNvPr id="5123" name="Rectangle 3"/>
          <p:cNvSpPr>
            <a:spLocks noGrp="1" noChangeArrowheads="1"/>
          </p:cNvSpPr>
          <p:nvPr>
            <p:ph type="body" idx="1"/>
          </p:nvPr>
        </p:nvSpPr>
        <p:spPr>
          <a:xfrm>
            <a:off x="76200" y="2895600"/>
            <a:ext cx="8382000" cy="2514600"/>
          </a:xfrm>
        </p:spPr>
        <p:txBody>
          <a:bodyPr lIns="90488" tIns="44450" rIns="90488" bIns="44450"/>
          <a:lstStyle/>
          <a:p>
            <a:pPr>
              <a:defRPr/>
            </a:pPr>
            <a:r>
              <a:rPr lang="en-US" sz="6600" dirty="0" smtClean="0"/>
              <a:t>Is The Afterlife Real?</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left)">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None/>
              <a:defRPr/>
            </a:pPr>
            <a:r>
              <a:rPr lang="en-US" sz="4800" dirty="0" smtClean="0"/>
              <a:t>4:12 Then people who are not believers will respect the way you live, and you will not need to depend on others. </a:t>
            </a:r>
          </a:p>
        </p:txBody>
      </p:sp>
      <p:sp>
        <p:nvSpPr>
          <p:cNvPr id="4" name="Rectangle 4"/>
          <p:cNvSpPr>
            <a:spLocks noChangeArrowheads="1"/>
          </p:cNvSpPr>
          <p:nvPr/>
        </p:nvSpPr>
        <p:spPr bwMode="auto">
          <a:xfrm>
            <a:off x="1295400" y="4419600"/>
            <a:ext cx="59436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6000" b="0" dirty="0" smtClean="0">
                <a:latin typeface="Times New Roman" pitchFamily="18" charset="0"/>
              </a:rPr>
              <a:t>Evidence of lazy goof-offs in Thess.</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dirty="0" smtClean="0"/>
              <a:t>4:13 And now, brothers and sisters, I want you to know what will happen </a:t>
            </a:r>
            <a:r>
              <a:rPr lang="en-US" sz="4800" u="sng" dirty="0" smtClean="0"/>
              <a:t>to the believers who have died</a:t>
            </a:r>
            <a:r>
              <a:rPr lang="en-US" sz="4800" dirty="0" smtClean="0"/>
              <a:t> so you will not be full of sorrow like people who have no hope. </a:t>
            </a: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dirty="0" smtClean="0"/>
              <a:t>4:13 And now, brothers and sisters, I want you to know what will happen to the believers who have died </a:t>
            </a:r>
            <a:r>
              <a:rPr lang="en-US" sz="4800" u="sng" dirty="0" smtClean="0"/>
              <a:t>so you will not be full of sorrow like people who </a:t>
            </a:r>
            <a:br>
              <a:rPr lang="en-US" sz="4800" u="sng" dirty="0" smtClean="0"/>
            </a:br>
            <a:r>
              <a:rPr lang="en-US" sz="4800" u="sng" dirty="0" smtClean="0"/>
              <a:t>have no hope</a:t>
            </a:r>
            <a:r>
              <a:rPr lang="en-US" sz="4800" dirty="0" smtClean="0"/>
              <a:t>. </a:t>
            </a: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4:13 And now, brothers and sisters, I want you to know what will happen to the believers who have died </a:t>
            </a:r>
            <a:r>
              <a:rPr lang="en-US" sz="4800" u="sng" dirty="0" smtClean="0"/>
              <a:t>so you will not be full of sorrow like people who </a:t>
            </a:r>
            <a:br>
              <a:rPr lang="en-US" sz="4800" u="sng" dirty="0" smtClean="0"/>
            </a:br>
            <a:r>
              <a:rPr lang="en-US" sz="4800" u="sng" dirty="0" smtClean="0"/>
              <a:t>have no hope</a:t>
            </a:r>
            <a:r>
              <a:rPr lang="en-US" sz="4800" dirty="0" smtClean="0"/>
              <a:t>. </a:t>
            </a:r>
          </a:p>
        </p:txBody>
      </p:sp>
      <p:sp>
        <p:nvSpPr>
          <p:cNvPr id="12293" name="Oval 5"/>
          <p:cNvSpPr>
            <a:spLocks noChangeArrowheads="1"/>
          </p:cNvSpPr>
          <p:nvPr/>
        </p:nvSpPr>
        <p:spPr bwMode="auto">
          <a:xfrm>
            <a:off x="762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4" name="Rectangle 6"/>
          <p:cNvSpPr>
            <a:spLocks noChangeArrowheads="1"/>
          </p:cNvSpPr>
          <p:nvPr/>
        </p:nvSpPr>
        <p:spPr bwMode="auto">
          <a:xfrm>
            <a:off x="4038600" y="4191000"/>
            <a:ext cx="4953000" cy="2286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6000" b="0" dirty="0" smtClean="0">
                <a:latin typeface="Times New Roman" pitchFamily="18" charset="0"/>
              </a:rPr>
              <a:t>Why would some people have no hope?</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4:13 And now, brothers and sisters, I want you to know what will happen to the believers who have died </a:t>
            </a:r>
            <a:r>
              <a:rPr lang="en-US" sz="4800" u="sng" dirty="0" smtClean="0"/>
              <a:t>so you will not be full of sorrow like people who </a:t>
            </a:r>
            <a:br>
              <a:rPr lang="en-US" sz="4800" u="sng" dirty="0" smtClean="0"/>
            </a:br>
            <a:r>
              <a:rPr lang="en-US" sz="4800" u="sng" dirty="0" smtClean="0"/>
              <a:t>have no hope</a:t>
            </a:r>
            <a:r>
              <a:rPr lang="en-US" sz="4800" dirty="0" smtClean="0"/>
              <a:t>. </a:t>
            </a:r>
          </a:p>
        </p:txBody>
      </p:sp>
      <p:sp>
        <p:nvSpPr>
          <p:cNvPr id="12293" name="Oval 5"/>
          <p:cNvSpPr>
            <a:spLocks noChangeArrowheads="1"/>
          </p:cNvSpPr>
          <p:nvPr/>
        </p:nvSpPr>
        <p:spPr bwMode="auto">
          <a:xfrm>
            <a:off x="762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4" name="Rectangle 6"/>
          <p:cNvSpPr>
            <a:spLocks noChangeArrowheads="1"/>
          </p:cNvSpPr>
          <p:nvPr/>
        </p:nvSpPr>
        <p:spPr bwMode="auto">
          <a:xfrm>
            <a:off x="4038600" y="3886200"/>
            <a:ext cx="4800600" cy="2743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6000" b="0" dirty="0" smtClean="0">
                <a:latin typeface="Times New Roman" pitchFamily="18" charset="0"/>
              </a:rPr>
              <a:t>Because they don’t know or believe in an afterlife</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12293"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5" name="Rectangle 6"/>
          <p:cNvSpPr>
            <a:spLocks noChangeArrowheads="1"/>
          </p:cNvSpPr>
          <p:nvPr/>
        </p:nvSpPr>
        <p:spPr bwMode="auto">
          <a:xfrm>
            <a:off x="533400" y="76200"/>
            <a:ext cx="8458200" cy="5791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dirty="0" smtClean="0">
                <a:latin typeface="Times New Roman" pitchFamily="18" charset="0"/>
              </a:rPr>
              <a:t>Woody Allen – The atheist predicament:</a:t>
            </a:r>
            <a:br>
              <a:rPr lang="en-US" sz="4000" b="0" dirty="0" smtClean="0">
                <a:latin typeface="Times New Roman" pitchFamily="18" charset="0"/>
              </a:rPr>
            </a:br>
            <a:r>
              <a:rPr lang="en-US" sz="4000" b="0" dirty="0" smtClean="0">
                <a:latin typeface="Times New Roman" pitchFamily="18" charset="0"/>
              </a:rPr>
              <a:t> </a:t>
            </a:r>
            <a:br>
              <a:rPr lang="en-US" sz="4000" b="0" dirty="0" smtClean="0">
                <a:latin typeface="Times New Roman" pitchFamily="18" charset="0"/>
              </a:rPr>
            </a:br>
            <a:r>
              <a:rPr lang="en-US" sz="4000" b="0" dirty="0" smtClean="0">
                <a:latin typeface="Times New Roman" pitchFamily="18" charset="0"/>
              </a:rPr>
              <a:t> “I’m left with alienation, loneliness, and emptiness verging on madness.</a:t>
            </a:r>
            <a:endParaRPr lang="en-US" sz="4000" b="0" i="1"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12293"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5" name="Rectangle 6"/>
          <p:cNvSpPr>
            <a:spLocks noChangeArrowheads="1"/>
          </p:cNvSpPr>
          <p:nvPr/>
        </p:nvSpPr>
        <p:spPr bwMode="auto">
          <a:xfrm>
            <a:off x="533400" y="76200"/>
            <a:ext cx="8458200" cy="5791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dirty="0" smtClean="0">
                <a:latin typeface="Times New Roman" pitchFamily="18" charset="0"/>
              </a:rPr>
              <a:t>Woody Allen – The atheist predicament:</a:t>
            </a:r>
            <a:br>
              <a:rPr lang="en-US" sz="4000" b="0" dirty="0" smtClean="0">
                <a:latin typeface="Times New Roman" pitchFamily="18" charset="0"/>
              </a:rPr>
            </a:br>
            <a:r>
              <a:rPr lang="en-US" sz="4000" b="0" dirty="0" smtClean="0">
                <a:latin typeface="Times New Roman" pitchFamily="18" charset="0"/>
              </a:rPr>
              <a:t> </a:t>
            </a:r>
            <a:br>
              <a:rPr lang="en-US" sz="4000" b="0" dirty="0" smtClean="0">
                <a:latin typeface="Times New Roman" pitchFamily="18" charset="0"/>
              </a:rPr>
            </a:br>
            <a:r>
              <a:rPr lang="en-US" sz="4000" b="0" dirty="0" smtClean="0">
                <a:latin typeface="Times New Roman" pitchFamily="18" charset="0"/>
              </a:rPr>
              <a:t> “I’m left with alienation, loneliness, and emptiness verging on madness. </a:t>
            </a:r>
            <a:br>
              <a:rPr lang="en-US" sz="4000" b="0" dirty="0" smtClean="0">
                <a:latin typeface="Times New Roman" pitchFamily="18" charset="0"/>
              </a:rPr>
            </a:br>
            <a:r>
              <a:rPr lang="en-US" sz="4000" b="0" dirty="0" smtClean="0">
                <a:latin typeface="Times New Roman" pitchFamily="18" charset="0"/>
              </a:rPr>
              <a:t>The fundamental things behind all motivation and all activity is the constant struggle against annihilation and against death. </a:t>
            </a:r>
            <a:endParaRPr lang="en-US" sz="4000" b="0" i="1"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12293"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5" name="Rectangle 6"/>
          <p:cNvSpPr>
            <a:spLocks noChangeArrowheads="1"/>
          </p:cNvSpPr>
          <p:nvPr/>
        </p:nvSpPr>
        <p:spPr bwMode="auto">
          <a:xfrm>
            <a:off x="533400" y="76200"/>
            <a:ext cx="8458200" cy="5791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dirty="0" smtClean="0">
                <a:latin typeface="Times New Roman" pitchFamily="18" charset="0"/>
              </a:rPr>
              <a:t>Woody Allen – The atheist predicament:</a:t>
            </a:r>
            <a:br>
              <a:rPr lang="en-US" sz="4000" b="0" dirty="0" smtClean="0">
                <a:latin typeface="Times New Roman" pitchFamily="18" charset="0"/>
              </a:rPr>
            </a:br>
            <a:r>
              <a:rPr lang="en-US" sz="4000" b="0" dirty="0" smtClean="0">
                <a:latin typeface="Times New Roman" pitchFamily="18" charset="0"/>
              </a:rPr>
              <a:t> </a:t>
            </a:r>
            <a:br>
              <a:rPr lang="en-US" sz="4000" b="0" dirty="0" smtClean="0">
                <a:latin typeface="Times New Roman" pitchFamily="18" charset="0"/>
              </a:rPr>
            </a:br>
            <a:r>
              <a:rPr lang="en-US" sz="4000" b="0" dirty="0" smtClean="0">
                <a:latin typeface="Times New Roman" pitchFamily="18" charset="0"/>
              </a:rPr>
              <a:t> “I’m left with alienation, loneliness, and emptiness verging on madness. </a:t>
            </a:r>
            <a:br>
              <a:rPr lang="en-US" sz="4000" b="0" dirty="0" smtClean="0">
                <a:latin typeface="Times New Roman" pitchFamily="18" charset="0"/>
              </a:rPr>
            </a:br>
            <a:r>
              <a:rPr lang="en-US" sz="4000" b="0" dirty="0" smtClean="0">
                <a:latin typeface="Times New Roman" pitchFamily="18" charset="0"/>
              </a:rPr>
              <a:t>The fundamental things behind all motivation and all activity is the constant struggle against annihilation and against death. </a:t>
            </a:r>
          </a:p>
          <a:p>
            <a:pPr>
              <a:lnSpc>
                <a:spcPct val="77000"/>
              </a:lnSpc>
              <a:spcBef>
                <a:spcPct val="5000"/>
              </a:spcBef>
            </a:pPr>
            <a:r>
              <a:rPr lang="en-US" sz="4000" b="0" dirty="0" smtClean="0">
                <a:latin typeface="Times New Roman" pitchFamily="18" charset="0"/>
              </a:rPr>
              <a:t>It’s absolutely stupefying in its terror, and renders anyone’s accomplishments meaningless.” </a:t>
            </a:r>
            <a:r>
              <a:rPr lang="en-US" sz="4000" b="0" i="1" dirty="0" smtClean="0">
                <a:latin typeface="Times New Roman" pitchFamily="18" charset="0"/>
              </a:rPr>
              <a:t>Interview in Esquire</a:t>
            </a:r>
            <a:endParaRPr lang="en-US" sz="4000" b="0" i="1"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12293"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5" name="Rectangle 6"/>
          <p:cNvSpPr>
            <a:spLocks noChangeArrowheads="1"/>
          </p:cNvSpPr>
          <p:nvPr/>
        </p:nvSpPr>
        <p:spPr bwMode="auto">
          <a:xfrm>
            <a:off x="533400" y="76200"/>
            <a:ext cx="8458200" cy="5791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dirty="0" smtClean="0">
                <a:latin typeface="Times New Roman" pitchFamily="18" charset="0"/>
              </a:rPr>
              <a:t>-Richard Simmons </a:t>
            </a:r>
            <a:r>
              <a:rPr lang="en-US" sz="4000" b="0" i="1" dirty="0" smtClean="0">
                <a:latin typeface="Times New Roman" pitchFamily="18" charset="0"/>
              </a:rPr>
              <a:t>Essays OEG </a:t>
            </a:r>
            <a:r>
              <a:rPr lang="en-US" sz="4000" b="0" dirty="0" smtClean="0">
                <a:latin typeface="Times New Roman" pitchFamily="18" charset="0"/>
              </a:rPr>
              <a:t>83</a:t>
            </a:r>
          </a:p>
          <a:p>
            <a:pPr>
              <a:lnSpc>
                <a:spcPct val="77000"/>
              </a:lnSpc>
              <a:spcBef>
                <a:spcPct val="5000"/>
              </a:spcBef>
            </a:pPr>
            <a:r>
              <a:rPr lang="en-US" sz="4000" b="0" dirty="0" smtClean="0">
                <a:latin typeface="Times New Roman" pitchFamily="18" charset="0"/>
              </a:rPr>
              <a:t>It is somewhat apparent that as we become more secular and godless, our outlook on the future becomes gloomier and more bleak, because there is no meaning in life. </a:t>
            </a: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12293"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5" name="Rectangle 6"/>
          <p:cNvSpPr>
            <a:spLocks noChangeArrowheads="1"/>
          </p:cNvSpPr>
          <p:nvPr/>
        </p:nvSpPr>
        <p:spPr bwMode="auto">
          <a:xfrm>
            <a:off x="533400" y="76200"/>
            <a:ext cx="8458200" cy="5791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dirty="0" smtClean="0">
                <a:latin typeface="Times New Roman" pitchFamily="18" charset="0"/>
              </a:rPr>
              <a:t>-Richard Simmons </a:t>
            </a:r>
            <a:r>
              <a:rPr lang="en-US" sz="4000" b="0" i="1" dirty="0" smtClean="0">
                <a:latin typeface="Times New Roman" pitchFamily="18" charset="0"/>
              </a:rPr>
              <a:t>Essays OEG </a:t>
            </a:r>
            <a:r>
              <a:rPr lang="en-US" sz="4000" b="0" dirty="0" smtClean="0">
                <a:latin typeface="Times New Roman" pitchFamily="18" charset="0"/>
              </a:rPr>
              <a:t>83</a:t>
            </a:r>
          </a:p>
          <a:p>
            <a:pPr>
              <a:lnSpc>
                <a:spcPct val="77000"/>
              </a:lnSpc>
              <a:spcBef>
                <a:spcPct val="5000"/>
              </a:spcBef>
            </a:pPr>
            <a:r>
              <a:rPr lang="en-US" sz="4000" b="0" dirty="0" smtClean="0">
                <a:latin typeface="Times New Roman" pitchFamily="18" charset="0"/>
              </a:rPr>
              <a:t>It is somewhat apparent that as we become more secular and godless, our outlook on the future becomes gloomier and more bleak, because there is no meaning in life. </a:t>
            </a:r>
          </a:p>
          <a:p>
            <a:pPr>
              <a:lnSpc>
                <a:spcPct val="77000"/>
              </a:lnSpc>
              <a:spcBef>
                <a:spcPct val="5000"/>
              </a:spcBef>
            </a:pPr>
            <a:r>
              <a:rPr lang="en-US" sz="4000" b="0" dirty="0" smtClean="0">
                <a:latin typeface="Times New Roman" pitchFamily="18" charset="0"/>
              </a:rPr>
              <a:t>This explains why the depression rate is 10 times higher today than it was 50 years ago.</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685800" y="2133600"/>
            <a:ext cx="8458200" cy="4038600"/>
          </a:xfrm>
        </p:spPr>
        <p:txBody>
          <a:bodyPr lIns="90488" tIns="44450" rIns="90488" bIns="44450"/>
          <a:lstStyle/>
          <a:p>
            <a:pPr>
              <a:spcBef>
                <a:spcPct val="5000"/>
              </a:spcBef>
              <a:buNone/>
              <a:defRPr/>
            </a:pPr>
            <a:r>
              <a:rPr lang="en-US" sz="6000" dirty="0" smtClean="0"/>
              <a:t>The Bible declares that the afterlife is real. </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12293"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12295" name="Rectangle 6"/>
          <p:cNvSpPr>
            <a:spLocks noChangeArrowheads="1"/>
          </p:cNvSpPr>
          <p:nvPr/>
        </p:nvSpPr>
        <p:spPr bwMode="auto">
          <a:xfrm>
            <a:off x="533400" y="76200"/>
            <a:ext cx="8458200" cy="5791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dirty="0" smtClean="0">
                <a:latin typeface="Times New Roman" pitchFamily="18" charset="0"/>
              </a:rPr>
              <a:t>-Richard Simmons </a:t>
            </a:r>
            <a:r>
              <a:rPr lang="en-US" sz="4000" b="0" i="1" dirty="0" smtClean="0">
                <a:latin typeface="Times New Roman" pitchFamily="18" charset="0"/>
              </a:rPr>
              <a:t>Essays OEG </a:t>
            </a:r>
            <a:r>
              <a:rPr lang="en-US" sz="4000" b="0" dirty="0" smtClean="0">
                <a:latin typeface="Times New Roman" pitchFamily="18" charset="0"/>
              </a:rPr>
              <a:t>83</a:t>
            </a:r>
          </a:p>
          <a:p>
            <a:pPr>
              <a:lnSpc>
                <a:spcPct val="77000"/>
              </a:lnSpc>
              <a:spcBef>
                <a:spcPct val="5000"/>
              </a:spcBef>
            </a:pPr>
            <a:r>
              <a:rPr lang="en-US" sz="4000" b="0" dirty="0" smtClean="0">
                <a:latin typeface="Times New Roman" pitchFamily="18" charset="0"/>
              </a:rPr>
              <a:t>It is somewhat apparent that as we become more secular and godless, our outlook on the future becomes gloomier and more bleak, because there is no meaning in life. </a:t>
            </a:r>
          </a:p>
          <a:p>
            <a:pPr>
              <a:lnSpc>
                <a:spcPct val="77000"/>
              </a:lnSpc>
              <a:spcBef>
                <a:spcPct val="5000"/>
              </a:spcBef>
            </a:pPr>
            <a:r>
              <a:rPr lang="en-US" sz="4000" b="0" dirty="0" smtClean="0">
                <a:latin typeface="Times New Roman" pitchFamily="18" charset="0"/>
              </a:rPr>
              <a:t>This explains why the depression rate is 10 times higher today than it was 50 years ago.</a:t>
            </a:r>
          </a:p>
          <a:p>
            <a:pPr>
              <a:lnSpc>
                <a:spcPct val="77000"/>
              </a:lnSpc>
              <a:spcBef>
                <a:spcPct val="5000"/>
              </a:spcBef>
            </a:pPr>
            <a:r>
              <a:rPr lang="en-US" sz="4000" b="0" dirty="0" smtClean="0">
                <a:latin typeface="Times New Roman" pitchFamily="18" charset="0"/>
              </a:rPr>
              <a:t>And why suicide has surpassed car crashes as the leading cause of death due to injury. </a:t>
            </a: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46084"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46085" name="Rectangle 6"/>
          <p:cNvSpPr>
            <a:spLocks noChangeArrowheads="1"/>
          </p:cNvSpPr>
          <p:nvPr/>
        </p:nvSpPr>
        <p:spPr bwMode="auto">
          <a:xfrm>
            <a:off x="76200" y="76200"/>
            <a:ext cx="7620000" cy="624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i="1" dirty="0" smtClean="0">
                <a:latin typeface="Times New Roman" pitchFamily="18" charset="0"/>
              </a:rPr>
              <a:t>Breath, </a:t>
            </a:r>
            <a:r>
              <a:rPr lang="en-US" sz="4000" b="0" dirty="0" smtClean="0">
                <a:latin typeface="Times New Roman" pitchFamily="18" charset="0"/>
              </a:rPr>
              <a:t>by </a:t>
            </a:r>
            <a:r>
              <a:rPr lang="en-US" sz="4000" b="0" dirty="0">
                <a:latin typeface="Times New Roman" pitchFamily="18" charset="0"/>
              </a:rPr>
              <a:t>Samuel Beckett</a:t>
            </a:r>
          </a:p>
          <a:p>
            <a:pPr>
              <a:lnSpc>
                <a:spcPct val="70000"/>
              </a:lnSpc>
              <a:spcBef>
                <a:spcPct val="5000"/>
              </a:spcBef>
            </a:pPr>
            <a:r>
              <a:rPr lang="en-US" sz="4000" b="0" dirty="0" smtClean="0">
                <a:latin typeface="Times New Roman" pitchFamily="18" charset="0"/>
              </a:rPr>
              <a:t>The </a:t>
            </a:r>
            <a:r>
              <a:rPr lang="en-US" sz="4000" b="0" dirty="0">
                <a:latin typeface="Times New Roman" pitchFamily="18" charset="0"/>
              </a:rPr>
              <a:t>stage before you is cluttered with junk. Garbage of every kind is strewn about the stage. There is a period of roughly ten seconds where you’re just staring at the junk. </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46084"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46085" name="Rectangle 6"/>
          <p:cNvSpPr>
            <a:spLocks noChangeArrowheads="1"/>
          </p:cNvSpPr>
          <p:nvPr/>
        </p:nvSpPr>
        <p:spPr bwMode="auto">
          <a:xfrm>
            <a:off x="76200" y="76200"/>
            <a:ext cx="7620000" cy="624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i="1" dirty="0" smtClean="0">
                <a:latin typeface="Times New Roman" pitchFamily="18" charset="0"/>
              </a:rPr>
              <a:t>Breath, </a:t>
            </a:r>
            <a:r>
              <a:rPr lang="en-US" sz="4000" b="0" dirty="0" smtClean="0">
                <a:latin typeface="Times New Roman" pitchFamily="18" charset="0"/>
              </a:rPr>
              <a:t>by </a:t>
            </a:r>
            <a:r>
              <a:rPr lang="en-US" sz="4000" b="0" dirty="0">
                <a:latin typeface="Times New Roman" pitchFamily="18" charset="0"/>
              </a:rPr>
              <a:t>Samuel Beckett</a:t>
            </a:r>
          </a:p>
          <a:p>
            <a:pPr>
              <a:lnSpc>
                <a:spcPct val="70000"/>
              </a:lnSpc>
              <a:spcBef>
                <a:spcPct val="5000"/>
              </a:spcBef>
            </a:pPr>
            <a:r>
              <a:rPr lang="en-US" sz="4000" b="0" dirty="0" smtClean="0">
                <a:latin typeface="Times New Roman" pitchFamily="18" charset="0"/>
              </a:rPr>
              <a:t>The </a:t>
            </a:r>
            <a:r>
              <a:rPr lang="en-US" sz="4000" b="0" dirty="0">
                <a:latin typeface="Times New Roman" pitchFamily="18" charset="0"/>
              </a:rPr>
              <a:t>stage before you is cluttered with junk. Garbage of every kind is strewn about the stage. There is a period of roughly ten seconds where you’re just staring at the junk. </a:t>
            </a:r>
            <a:endParaRPr lang="en-US" sz="4000" b="0" dirty="0" smtClean="0">
              <a:latin typeface="Times New Roman" pitchFamily="18" charset="0"/>
            </a:endParaRPr>
          </a:p>
          <a:p>
            <a:pPr>
              <a:lnSpc>
                <a:spcPct val="70000"/>
              </a:lnSpc>
              <a:spcBef>
                <a:spcPct val="5000"/>
              </a:spcBef>
            </a:pPr>
            <a:r>
              <a:rPr lang="en-US" sz="4000" b="0" dirty="0" smtClean="0">
                <a:latin typeface="Times New Roman" pitchFamily="18" charset="0"/>
              </a:rPr>
              <a:t>You </a:t>
            </a:r>
            <a:r>
              <a:rPr lang="en-US" sz="4000" b="0" dirty="0">
                <a:latin typeface="Times New Roman" pitchFamily="18" charset="0"/>
              </a:rPr>
              <a:t>then hear someone inhale, very loudly. That person, whom you don’t see, holds his breath for about five seconds, then exhales, again very loudly. </a:t>
            </a:r>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6690"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626691"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smtClean="0"/>
              <a:t>4:13 And now, brothers and sisters, I want you to know what will happen to the Christians who have died </a:t>
            </a:r>
            <a:r>
              <a:rPr lang="en-US" sz="4800" u="sng" smtClean="0"/>
              <a:t>so you will not be full of sorrow like people who have no hope</a:t>
            </a:r>
            <a:r>
              <a:rPr lang="en-US" sz="4800" smtClean="0"/>
              <a:t>. </a:t>
            </a:r>
          </a:p>
        </p:txBody>
      </p:sp>
      <p:sp>
        <p:nvSpPr>
          <p:cNvPr id="46084" name="Oval 5"/>
          <p:cNvSpPr>
            <a:spLocks noChangeArrowheads="1"/>
          </p:cNvSpPr>
          <p:nvPr/>
        </p:nvSpPr>
        <p:spPr bwMode="auto">
          <a:xfrm>
            <a:off x="1524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
        <p:nvSpPr>
          <p:cNvPr id="46085" name="Rectangle 6"/>
          <p:cNvSpPr>
            <a:spLocks noChangeArrowheads="1"/>
          </p:cNvSpPr>
          <p:nvPr/>
        </p:nvSpPr>
        <p:spPr bwMode="auto">
          <a:xfrm>
            <a:off x="76200" y="76200"/>
            <a:ext cx="7620000" cy="624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5000"/>
              </a:spcBef>
            </a:pPr>
            <a:r>
              <a:rPr lang="en-US" sz="4000" b="0" i="1" dirty="0" smtClean="0">
                <a:latin typeface="Times New Roman" pitchFamily="18" charset="0"/>
              </a:rPr>
              <a:t>Breath, </a:t>
            </a:r>
            <a:r>
              <a:rPr lang="en-US" sz="4000" b="0" dirty="0" smtClean="0">
                <a:latin typeface="Times New Roman" pitchFamily="18" charset="0"/>
              </a:rPr>
              <a:t>by </a:t>
            </a:r>
            <a:r>
              <a:rPr lang="en-US" sz="4000" b="0" dirty="0">
                <a:latin typeface="Times New Roman" pitchFamily="18" charset="0"/>
              </a:rPr>
              <a:t>Samuel Beckett</a:t>
            </a:r>
          </a:p>
          <a:p>
            <a:pPr>
              <a:lnSpc>
                <a:spcPct val="70000"/>
              </a:lnSpc>
              <a:spcBef>
                <a:spcPct val="5000"/>
              </a:spcBef>
            </a:pPr>
            <a:r>
              <a:rPr lang="en-US" sz="4000" b="0" dirty="0" smtClean="0">
                <a:latin typeface="Times New Roman" pitchFamily="18" charset="0"/>
              </a:rPr>
              <a:t>The </a:t>
            </a:r>
            <a:r>
              <a:rPr lang="en-US" sz="4000" b="0" dirty="0">
                <a:latin typeface="Times New Roman" pitchFamily="18" charset="0"/>
              </a:rPr>
              <a:t>stage before you is cluttered with junk. Garbage of every kind is strewn about the stage. There is a period of roughly ten seconds where you’re just staring at the junk. </a:t>
            </a:r>
            <a:endParaRPr lang="en-US" sz="4000" b="0" dirty="0" smtClean="0">
              <a:latin typeface="Times New Roman" pitchFamily="18" charset="0"/>
            </a:endParaRPr>
          </a:p>
          <a:p>
            <a:pPr>
              <a:lnSpc>
                <a:spcPct val="70000"/>
              </a:lnSpc>
              <a:spcBef>
                <a:spcPct val="5000"/>
              </a:spcBef>
            </a:pPr>
            <a:r>
              <a:rPr lang="en-US" sz="4000" b="0" dirty="0" smtClean="0">
                <a:latin typeface="Times New Roman" pitchFamily="18" charset="0"/>
              </a:rPr>
              <a:t>You </a:t>
            </a:r>
            <a:r>
              <a:rPr lang="en-US" sz="4000" b="0" dirty="0">
                <a:latin typeface="Times New Roman" pitchFamily="18" charset="0"/>
              </a:rPr>
              <a:t>then hear someone inhale, very loudly. That person, whom you don’t see, holds his breath for about five seconds, then exhales, again very loudly. Then you stare again at the junk on the stage for about another ten seconds. And </a:t>
            </a:r>
            <a:r>
              <a:rPr lang="en-US" sz="4000" b="0" dirty="0" smtClean="0">
                <a:latin typeface="Times New Roman" pitchFamily="18" charset="0"/>
              </a:rPr>
              <a:t>finally, </a:t>
            </a:r>
            <a:r>
              <a:rPr lang="en-US" sz="4000" b="0" dirty="0">
                <a:latin typeface="Times New Roman" pitchFamily="18" charset="0"/>
              </a:rPr>
              <a:t>the curtain closes. </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771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dirty="0" smtClean="0"/>
              <a:t>4:13 And now, brothers and sisters, I want you to know what will happen to the Christians who have died </a:t>
            </a:r>
            <a:r>
              <a:rPr lang="en-US" sz="4800" u="sng" dirty="0" smtClean="0"/>
              <a:t>so you will not be full of sorrow like people who </a:t>
            </a:r>
            <a:br>
              <a:rPr lang="en-US" sz="4800" u="sng" dirty="0" smtClean="0"/>
            </a:br>
            <a:r>
              <a:rPr lang="en-US" sz="4800" u="sng" dirty="0" smtClean="0"/>
              <a:t>have no hope</a:t>
            </a:r>
            <a:r>
              <a:rPr lang="en-US" sz="4800" dirty="0" smtClean="0"/>
              <a:t>. </a:t>
            </a:r>
          </a:p>
        </p:txBody>
      </p:sp>
      <p:sp>
        <p:nvSpPr>
          <p:cNvPr id="47109" name="Oval 5"/>
          <p:cNvSpPr>
            <a:spLocks noChangeArrowheads="1"/>
          </p:cNvSpPr>
          <p:nvPr/>
        </p:nvSpPr>
        <p:spPr bwMode="auto">
          <a:xfrm>
            <a:off x="76200" y="3733800"/>
            <a:ext cx="3962400" cy="762000"/>
          </a:xfrm>
          <a:prstGeom prst="ellipse">
            <a:avLst/>
          </a:prstGeom>
          <a:noFill/>
          <a:ln w="57150">
            <a:solidFill>
              <a:schemeClr val="tx1"/>
            </a:solidFill>
            <a:round/>
            <a:headEnd type="none" w="sm" len="sm"/>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8739"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14 For </a:t>
            </a:r>
            <a:r>
              <a:rPr lang="en-US" sz="4800" u="sng" dirty="0" smtClean="0"/>
              <a:t>since we believe that Jesus died and was raised to life again</a:t>
            </a:r>
            <a:r>
              <a:rPr lang="en-US" sz="4800" dirty="0" smtClean="0"/>
              <a:t>, we also believe that when Jesus comes, God will bring back with Jesus all those who have died. </a:t>
            </a:r>
          </a:p>
        </p:txBody>
      </p:sp>
      <p:sp>
        <p:nvSpPr>
          <p:cNvPr id="49156" name="Rectangle 4"/>
          <p:cNvSpPr>
            <a:spLocks noChangeArrowheads="1"/>
          </p:cNvSpPr>
          <p:nvPr/>
        </p:nvSpPr>
        <p:spPr bwMode="auto">
          <a:xfrm>
            <a:off x="304800" y="4419600"/>
            <a:ext cx="7239000" cy="2209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6000" b="0" dirty="0">
                <a:latin typeface="Times New Roman" pitchFamily="18" charset="0"/>
              </a:rPr>
              <a:t>All the evidence for </a:t>
            </a:r>
            <a:r>
              <a:rPr lang="en-US" sz="6000" b="0" dirty="0" smtClean="0">
                <a:latin typeface="Times New Roman" pitchFamily="18" charset="0"/>
              </a:rPr>
              <a:t>Jesus’ </a:t>
            </a:r>
            <a:r>
              <a:rPr lang="en-US" sz="6000" b="0" dirty="0">
                <a:latin typeface="Times New Roman" pitchFamily="18" charset="0"/>
              </a:rPr>
              <a:t>resurrection also applies to ours</a:t>
            </a: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8739"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14 For </a:t>
            </a:r>
            <a:r>
              <a:rPr lang="en-US" sz="4800" u="sng" dirty="0" smtClean="0"/>
              <a:t>since we believe that Jesus died and was raised to life again</a:t>
            </a:r>
            <a:r>
              <a:rPr lang="en-US" sz="4800" dirty="0" smtClean="0"/>
              <a:t>, we also believe that when Jesus comes, God will bring back with Jesus all those who have died. </a:t>
            </a:r>
          </a:p>
        </p:txBody>
      </p:sp>
      <p:sp>
        <p:nvSpPr>
          <p:cNvPr id="49156" name="Rectangle 4"/>
          <p:cNvSpPr>
            <a:spLocks noChangeArrowheads="1"/>
          </p:cNvSpPr>
          <p:nvPr/>
        </p:nvSpPr>
        <p:spPr bwMode="auto">
          <a:xfrm>
            <a:off x="304800" y="4419600"/>
            <a:ext cx="7239000" cy="2209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6000" b="0" dirty="0">
                <a:latin typeface="Times New Roman" pitchFamily="18" charset="0"/>
              </a:rPr>
              <a:t>All the evidence for </a:t>
            </a:r>
            <a:r>
              <a:rPr lang="en-US" sz="6000" b="0" dirty="0" smtClean="0">
                <a:latin typeface="Times New Roman" pitchFamily="18" charset="0"/>
              </a:rPr>
              <a:t>Jesus’ </a:t>
            </a:r>
            <a:r>
              <a:rPr lang="en-US" sz="6000" b="0" dirty="0">
                <a:latin typeface="Times New Roman" pitchFamily="18" charset="0"/>
              </a:rPr>
              <a:t>resurrection also applies to ours</a:t>
            </a:r>
          </a:p>
        </p:txBody>
      </p:sp>
      <p:sp>
        <p:nvSpPr>
          <p:cNvPr id="5" name="Rectangle 4"/>
          <p:cNvSpPr>
            <a:spLocks noChangeArrowheads="1"/>
          </p:cNvSpPr>
          <p:nvPr/>
        </p:nvSpPr>
        <p:spPr bwMode="auto">
          <a:xfrm>
            <a:off x="1219200" y="3276600"/>
            <a:ext cx="7239000" cy="2362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4800" b="0" dirty="0" smtClean="0">
                <a:latin typeface="Times New Roman" pitchFamily="18" charset="0"/>
              </a:rPr>
              <a:t>1 Cor. 15:20 But now Christ has been raised from the dead, the first fruits of those who are asleep.</a:t>
            </a:r>
            <a:endParaRPr lang="en-US" sz="48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8739"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14 For </a:t>
            </a:r>
            <a:r>
              <a:rPr lang="en-US" sz="4800" u="sng" dirty="0" smtClean="0"/>
              <a:t>since we believe that Jesus died and was raised to life again</a:t>
            </a:r>
            <a:r>
              <a:rPr lang="en-US" sz="4800" dirty="0" smtClean="0"/>
              <a:t>, we also believe that when Jesus comes, God will bring back with Jesus all those who have died. </a:t>
            </a:r>
          </a:p>
        </p:txBody>
      </p:sp>
      <p:sp>
        <p:nvSpPr>
          <p:cNvPr id="49156" name="Rectangle 4"/>
          <p:cNvSpPr>
            <a:spLocks noChangeArrowheads="1"/>
          </p:cNvSpPr>
          <p:nvPr/>
        </p:nvSpPr>
        <p:spPr bwMode="auto">
          <a:xfrm>
            <a:off x="304800" y="4419600"/>
            <a:ext cx="7239000" cy="2209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6000" b="0" dirty="0">
                <a:latin typeface="Times New Roman" pitchFamily="18" charset="0"/>
              </a:rPr>
              <a:t>All the evidence for </a:t>
            </a:r>
            <a:r>
              <a:rPr lang="en-US" sz="6000" b="0" dirty="0" smtClean="0">
                <a:latin typeface="Times New Roman" pitchFamily="18" charset="0"/>
              </a:rPr>
              <a:t>Jesus’ </a:t>
            </a:r>
            <a:r>
              <a:rPr lang="en-US" sz="6000" b="0" dirty="0">
                <a:latin typeface="Times New Roman" pitchFamily="18" charset="0"/>
              </a:rPr>
              <a:t>resurrection also applies to ours</a:t>
            </a:r>
          </a:p>
        </p:txBody>
      </p:sp>
      <p:sp>
        <p:nvSpPr>
          <p:cNvPr id="5" name="Rectangle 4"/>
          <p:cNvSpPr>
            <a:spLocks noChangeArrowheads="1"/>
          </p:cNvSpPr>
          <p:nvPr/>
        </p:nvSpPr>
        <p:spPr bwMode="auto">
          <a:xfrm>
            <a:off x="1219200" y="2438400"/>
            <a:ext cx="7239000" cy="3200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4400" b="0" dirty="0" smtClean="0">
                <a:latin typeface="Times New Roman" pitchFamily="18" charset="0"/>
              </a:rPr>
              <a:t>1 Cor. 15:22 For as in Adam all die, so also in Christ all will be made alive. 	23 But each in his own order: Christ the first fruits, after that those who are Christ’s at His coming,</a:t>
            </a: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8739"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dirty="0" smtClean="0"/>
              <a:t>14 For </a:t>
            </a:r>
            <a:r>
              <a:rPr lang="en-US" sz="4800" u="sng" dirty="0" smtClean="0"/>
              <a:t>since we believe that Jesus died and was raised to life again</a:t>
            </a:r>
            <a:r>
              <a:rPr lang="en-US" sz="4800" dirty="0" smtClean="0"/>
              <a:t>, we also believe that when Jesus comes, </a:t>
            </a:r>
            <a:r>
              <a:rPr lang="en-US" sz="4800" u="sng" dirty="0" smtClean="0"/>
              <a:t>God will bring back with Jesus all those who have died</a:t>
            </a:r>
            <a:r>
              <a:rPr lang="en-US" sz="4800" dirty="0" smtClean="0"/>
              <a:t>. </a:t>
            </a: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28739"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Font typeface="Wingdings" pitchFamily="2" charset="2"/>
              <a:buNone/>
              <a:defRPr/>
            </a:pPr>
            <a:r>
              <a:rPr lang="en-US" sz="4800" dirty="0" smtClean="0"/>
              <a:t>14 For </a:t>
            </a:r>
            <a:r>
              <a:rPr lang="en-US" sz="4800" u="sng" dirty="0" smtClean="0"/>
              <a:t>since we believe that Jesus died and was raised to life again</a:t>
            </a:r>
            <a:r>
              <a:rPr lang="en-US" sz="4800" dirty="0" smtClean="0"/>
              <a:t>, we also believe that when Jesus comes, </a:t>
            </a:r>
            <a:r>
              <a:rPr lang="en-US" sz="4800" u="sng" dirty="0" smtClean="0"/>
              <a:t>God will bring back with Jesus all those who have died</a:t>
            </a:r>
            <a:r>
              <a:rPr lang="en-US" sz="4800" dirty="0" smtClean="0"/>
              <a:t>. </a:t>
            </a:r>
          </a:p>
        </p:txBody>
      </p:sp>
      <p:sp>
        <p:nvSpPr>
          <p:cNvPr id="49156" name="Rectangle 4"/>
          <p:cNvSpPr>
            <a:spLocks noChangeArrowheads="1"/>
          </p:cNvSpPr>
          <p:nvPr/>
        </p:nvSpPr>
        <p:spPr bwMode="auto">
          <a:xfrm>
            <a:off x="304800" y="4038600"/>
            <a:ext cx="8305800" cy="2590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4400" b="0" dirty="0" smtClean="0">
                <a:latin typeface="Times New Roman" pitchFamily="18" charset="0"/>
              </a:rPr>
              <a:t>John 14:2 “I go to prepare a place for you. 3 If I go and prepare a place for you, I will come again and receive you to Myself, that where I am, there you may be also.”</a:t>
            </a:r>
          </a:p>
          <a:p>
            <a:pPr>
              <a:lnSpc>
                <a:spcPct val="75000"/>
              </a:lnSpc>
              <a:spcBef>
                <a:spcPct val="10000"/>
              </a:spcBef>
            </a:pPr>
            <a:endParaRPr lang="en-US" sz="44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685800" y="2133600"/>
            <a:ext cx="8458200" cy="4038600"/>
          </a:xfrm>
        </p:spPr>
        <p:txBody>
          <a:bodyPr lIns="90488" tIns="44450" rIns="90488" bIns="44450"/>
          <a:lstStyle/>
          <a:p>
            <a:pPr>
              <a:spcBef>
                <a:spcPct val="5000"/>
              </a:spcBef>
              <a:buNone/>
              <a:defRPr/>
            </a:pPr>
            <a:r>
              <a:rPr lang="en-US" sz="6000" dirty="0" smtClean="0"/>
              <a:t>The Bible declares that the afterlife is real. </a:t>
            </a:r>
          </a:p>
          <a:p>
            <a:pPr>
              <a:spcBef>
                <a:spcPct val="5000"/>
              </a:spcBef>
              <a:buNone/>
              <a:defRPr/>
            </a:pPr>
            <a:r>
              <a:rPr lang="en-US" sz="6000" dirty="0" smtClean="0"/>
              <a:t>Our biggest authority for that is Jesus</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5427"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15 I can tell you this </a:t>
            </a:r>
            <a:r>
              <a:rPr lang="en-US" sz="4800" u="sng" dirty="0" smtClean="0"/>
              <a:t>directly from the Lord</a:t>
            </a:r>
            <a:r>
              <a:rPr lang="en-US" sz="4800" dirty="0" smtClean="0"/>
              <a:t>: that we who are alive and remain until the coming of the Lord, will not precede those who have fallen asleep.</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5427"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15 I can tell you this directly from the Lord: that </a:t>
            </a:r>
            <a:r>
              <a:rPr lang="en-US" sz="4800" u="sng" dirty="0" smtClean="0"/>
              <a:t>we who are alive and remain until the coming of the Lord</a:t>
            </a:r>
            <a:r>
              <a:rPr lang="en-US" sz="4800" dirty="0" smtClean="0"/>
              <a:t>, will not precede those who have fallen asleep.</a:t>
            </a:r>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5427"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15 I can tell you this directly from the Lord: that we who are alive and remain until the coming of the Lord, </a:t>
            </a:r>
            <a:r>
              <a:rPr lang="en-US" sz="4800" u="sng" dirty="0" smtClean="0"/>
              <a:t>will not precede those who have fallen asleep</a:t>
            </a:r>
            <a:r>
              <a:rPr lang="en-US" sz="4800" dirty="0" smtClean="0"/>
              <a:t>.</a:t>
            </a:r>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6451"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16 For the Lord Himself will descend from heaven with a shout, with the voice of the archangel and with the trumpet of God, and </a:t>
            </a:r>
            <a:r>
              <a:rPr lang="en-US" sz="4800" u="sng" dirty="0" smtClean="0"/>
              <a:t>the dead in Christ will rise first</a:t>
            </a:r>
            <a:r>
              <a:rPr lang="en-US" sz="4800" dirty="0" smtClean="0"/>
              <a:t>.</a:t>
            </a:r>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What I am saying, brothers and sisters, is that our physical bodies cannot inherit the Kingdom of God. These dying bodies cannot inherit what will last forever. </a:t>
            </a: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What I am saying, brothers and sisters, is that our physical bodies cannot inherit the Kingdom of God. These dying bodies cannot inherit what will last forever. But let me reveal to you a wonderful secret. We will not all die, but we will all be transformed! </a:t>
            </a: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52 </a:t>
            </a:r>
            <a:br>
              <a:rPr lang="en-US" sz="4000" b="0" dirty="0" smtClean="0">
                <a:latin typeface="Times New Roman" pitchFamily="18" charset="0"/>
              </a:rPr>
            </a:br>
            <a:r>
              <a:rPr lang="en-US" sz="4000" b="0" dirty="0" smtClean="0">
                <a:latin typeface="Times New Roman" pitchFamily="18" charset="0"/>
              </a:rPr>
              <a:t>It will happen in a moment, in   the blink of an eye, when the last trumpet is blown. </a:t>
            </a: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52 </a:t>
            </a:r>
            <a:br>
              <a:rPr lang="en-US" sz="4000" b="0" dirty="0" smtClean="0">
                <a:latin typeface="Times New Roman" pitchFamily="18" charset="0"/>
              </a:rPr>
            </a:br>
            <a:r>
              <a:rPr lang="en-US" sz="4000" b="0" dirty="0" smtClean="0">
                <a:latin typeface="Times New Roman" pitchFamily="18" charset="0"/>
              </a:rPr>
              <a:t>It will happen in a moment, in   the blink of an eye, when the last trumpet is blown. </a:t>
            </a:r>
          </a:p>
          <a:p>
            <a:pPr>
              <a:lnSpc>
                <a:spcPct val="77000"/>
              </a:lnSpc>
              <a:spcBef>
                <a:spcPct val="10000"/>
              </a:spcBef>
            </a:pPr>
            <a:r>
              <a:rPr lang="en-US" sz="4000" b="0" dirty="0" smtClean="0">
                <a:latin typeface="Times New Roman" pitchFamily="18" charset="0"/>
              </a:rPr>
              <a:t>For when the trumpet sounds, those who have died will be raised to live forever. And we who are living will also be </a:t>
            </a:r>
            <a:r>
              <a:rPr lang="en-US" sz="4000" b="0" u="sng" dirty="0" smtClean="0">
                <a:latin typeface="Times New Roman" pitchFamily="18" charset="0"/>
              </a:rPr>
              <a:t>transformed</a:t>
            </a:r>
            <a:r>
              <a:rPr lang="en-US" sz="4000" b="0" dirty="0" smtClean="0">
                <a:latin typeface="Times New Roman" pitchFamily="18" charset="0"/>
              </a:rPr>
              <a:t>. </a:t>
            </a:r>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52 </a:t>
            </a:r>
            <a:br>
              <a:rPr lang="en-US" sz="4000" b="0" dirty="0" smtClean="0">
                <a:latin typeface="Times New Roman" pitchFamily="18" charset="0"/>
              </a:rPr>
            </a:br>
            <a:r>
              <a:rPr lang="en-US" sz="4000" b="0" dirty="0" smtClean="0">
                <a:latin typeface="Times New Roman" pitchFamily="18" charset="0"/>
              </a:rPr>
              <a:t>It will happen in a moment, in   the blink of an eye, when the last trumpet is blown. </a:t>
            </a:r>
          </a:p>
          <a:p>
            <a:pPr>
              <a:lnSpc>
                <a:spcPct val="77000"/>
              </a:lnSpc>
              <a:spcBef>
                <a:spcPct val="10000"/>
              </a:spcBef>
            </a:pPr>
            <a:r>
              <a:rPr lang="en-US" sz="4000" b="0" dirty="0" smtClean="0">
                <a:latin typeface="Times New Roman" pitchFamily="18" charset="0"/>
              </a:rPr>
              <a:t>For when the trumpet sounds, those who have died will be raised to live forever. And we who are living will also be transformed. 53 For our dying bodies must be transformed into bodies that will never die; our mortal bodies must be transformed into immortal bodies. </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685800" y="2133600"/>
            <a:ext cx="8458200" cy="4038600"/>
          </a:xfrm>
        </p:spPr>
        <p:txBody>
          <a:bodyPr lIns="90488" tIns="44450" rIns="90488" bIns="44450"/>
          <a:lstStyle/>
          <a:p>
            <a:pPr>
              <a:spcBef>
                <a:spcPct val="5000"/>
              </a:spcBef>
              <a:buNone/>
              <a:defRPr/>
            </a:pPr>
            <a:r>
              <a:rPr lang="en-US" sz="6000" dirty="0" smtClean="0"/>
              <a:t>The Bible declares that the afterlife is real. </a:t>
            </a:r>
          </a:p>
          <a:p>
            <a:pPr>
              <a:spcBef>
                <a:spcPct val="5000"/>
              </a:spcBef>
              <a:buNone/>
              <a:defRPr/>
            </a:pPr>
            <a:r>
              <a:rPr lang="en-US" sz="6000" dirty="0" smtClean="0"/>
              <a:t>Our biggest authority for that is Jesus</a:t>
            </a:r>
          </a:p>
          <a:p>
            <a:pPr>
              <a:spcBef>
                <a:spcPct val="5000"/>
              </a:spcBef>
              <a:buNone/>
              <a:defRPr/>
            </a:pPr>
            <a:r>
              <a:rPr lang="en-US" sz="6000" dirty="0" smtClean="0"/>
              <a:t>Paul adds some fascinating new details</a:t>
            </a:r>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a:t>
            </a:r>
          </a:p>
          <a:p>
            <a:pPr>
              <a:lnSpc>
                <a:spcPct val="77000"/>
              </a:lnSpc>
              <a:spcBef>
                <a:spcPct val="10000"/>
              </a:spcBef>
            </a:pPr>
            <a:r>
              <a:rPr lang="en-US" sz="4000" b="0" dirty="0" smtClean="0">
                <a:latin typeface="Times New Roman" pitchFamily="18" charset="0"/>
              </a:rPr>
              <a:t>Then, when our dying bodies have been transformed into bodies that will never die, this Scripture will be fulfilled: </a:t>
            </a:r>
          </a:p>
          <a:p>
            <a:pPr>
              <a:lnSpc>
                <a:spcPct val="77000"/>
              </a:lnSpc>
              <a:spcBef>
                <a:spcPct val="10000"/>
              </a:spcBef>
            </a:pPr>
            <a:r>
              <a:rPr lang="en-US" sz="4000" b="0" dirty="0" smtClean="0">
                <a:latin typeface="Times New Roman" pitchFamily="18" charset="0"/>
              </a:rPr>
              <a:t>“Death is swallowed up in victory. O death, where is your victory? O death, where is your sting?”</a:t>
            </a:r>
          </a:p>
        </p:txBody>
      </p:sp>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a:t>
            </a:r>
          </a:p>
          <a:p>
            <a:pPr>
              <a:lnSpc>
                <a:spcPct val="77000"/>
              </a:lnSpc>
              <a:spcBef>
                <a:spcPct val="10000"/>
              </a:spcBef>
            </a:pPr>
            <a:r>
              <a:rPr lang="en-US" sz="4000" b="0" dirty="0" smtClean="0">
                <a:latin typeface="Times New Roman" pitchFamily="18" charset="0"/>
              </a:rPr>
              <a:t>Then, when our dying bodies have been transformed into bodies that will never die, this Scripture will be fulfilled: </a:t>
            </a:r>
          </a:p>
          <a:p>
            <a:pPr>
              <a:lnSpc>
                <a:spcPct val="77000"/>
              </a:lnSpc>
              <a:spcBef>
                <a:spcPct val="10000"/>
              </a:spcBef>
            </a:pPr>
            <a:r>
              <a:rPr lang="en-US" sz="4000" b="0" dirty="0" smtClean="0">
                <a:latin typeface="Times New Roman" pitchFamily="18" charset="0"/>
              </a:rPr>
              <a:t>“Death is swallowed up in victory. O death, where is your victory? O death, where is your sting?”</a:t>
            </a:r>
          </a:p>
        </p:txBody>
      </p:sp>
      <p:sp>
        <p:nvSpPr>
          <p:cNvPr id="5" name="Rectangle 4"/>
          <p:cNvSpPr>
            <a:spLocks noChangeArrowheads="1"/>
          </p:cNvSpPr>
          <p:nvPr/>
        </p:nvSpPr>
        <p:spPr bwMode="auto">
          <a:xfrm>
            <a:off x="152400" y="4267200"/>
            <a:ext cx="80772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800" b="0" dirty="0" smtClean="0">
                <a:latin typeface="Times New Roman" pitchFamily="18" charset="0"/>
              </a:rPr>
              <a:t>Historically called “the rapture” or the “translation” of God’s people</a:t>
            </a:r>
          </a:p>
        </p:txBody>
      </p:sp>
    </p:spTree>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a:t>
            </a:r>
          </a:p>
          <a:p>
            <a:pPr>
              <a:lnSpc>
                <a:spcPct val="77000"/>
              </a:lnSpc>
              <a:spcBef>
                <a:spcPct val="10000"/>
              </a:spcBef>
            </a:pPr>
            <a:r>
              <a:rPr lang="en-US" sz="4000" b="0" dirty="0" smtClean="0">
                <a:latin typeface="Times New Roman" pitchFamily="18" charset="0"/>
              </a:rPr>
              <a:t>Then, when our dying bodies have been transformed into bodies that will never die, this Scripture will be fulfilled: </a:t>
            </a:r>
          </a:p>
          <a:p>
            <a:pPr>
              <a:lnSpc>
                <a:spcPct val="77000"/>
              </a:lnSpc>
              <a:spcBef>
                <a:spcPct val="10000"/>
              </a:spcBef>
            </a:pPr>
            <a:r>
              <a:rPr lang="en-US" sz="4000" b="0" dirty="0" smtClean="0">
                <a:latin typeface="Times New Roman" pitchFamily="18" charset="0"/>
              </a:rPr>
              <a:t>“Death is swallowed up in victory. O death, where is your victory? O death, where is your sting?”</a:t>
            </a:r>
          </a:p>
        </p:txBody>
      </p:sp>
      <p:sp>
        <p:nvSpPr>
          <p:cNvPr id="5" name="Rectangle 4"/>
          <p:cNvSpPr>
            <a:spLocks noChangeArrowheads="1"/>
          </p:cNvSpPr>
          <p:nvPr/>
        </p:nvSpPr>
        <p:spPr bwMode="auto">
          <a:xfrm>
            <a:off x="152400" y="4267200"/>
            <a:ext cx="80772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800" b="0" dirty="0" smtClean="0">
                <a:latin typeface="Times New Roman" pitchFamily="18" charset="0"/>
              </a:rPr>
              <a:t>Historically called “the rapture”</a:t>
            </a:r>
          </a:p>
          <a:p>
            <a:pPr>
              <a:lnSpc>
                <a:spcPct val="77000"/>
              </a:lnSpc>
              <a:spcBef>
                <a:spcPct val="10000"/>
              </a:spcBef>
            </a:pPr>
            <a:r>
              <a:rPr lang="en-US" sz="4800" b="0" dirty="0" smtClean="0">
                <a:latin typeface="Times New Roman" pitchFamily="18" charset="0"/>
              </a:rPr>
              <a:t>Significant evidence that this happens </a:t>
            </a:r>
            <a:r>
              <a:rPr lang="en-US" sz="4800" b="0" i="1" u="sng" dirty="0" smtClean="0">
                <a:latin typeface="Times New Roman" pitchFamily="18" charset="0"/>
              </a:rPr>
              <a:t>before</a:t>
            </a:r>
            <a:r>
              <a:rPr lang="en-US" sz="4800" b="0" dirty="0" smtClean="0">
                <a:latin typeface="Times New Roman" pitchFamily="18" charset="0"/>
              </a:rPr>
              <a:t> Jesus’ second coming!</a:t>
            </a:r>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2743200" y="0"/>
            <a:ext cx="64008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000" b="0" dirty="0" smtClean="0">
                <a:latin typeface="Times New Roman" pitchFamily="18" charset="0"/>
              </a:rPr>
              <a:t>1 Corinthians 15:50-52 </a:t>
            </a:r>
          </a:p>
          <a:p>
            <a:pPr>
              <a:lnSpc>
                <a:spcPct val="77000"/>
              </a:lnSpc>
              <a:spcBef>
                <a:spcPct val="10000"/>
              </a:spcBef>
            </a:pPr>
            <a:r>
              <a:rPr lang="en-US" sz="4000" b="0" dirty="0" smtClean="0">
                <a:latin typeface="Times New Roman" pitchFamily="18" charset="0"/>
              </a:rPr>
              <a:t>Then, when our dying bodies have been transformed into bodies that will never die, this Scripture will be fulfilled: </a:t>
            </a:r>
          </a:p>
          <a:p>
            <a:pPr>
              <a:lnSpc>
                <a:spcPct val="77000"/>
              </a:lnSpc>
              <a:spcBef>
                <a:spcPct val="10000"/>
              </a:spcBef>
            </a:pPr>
            <a:r>
              <a:rPr lang="en-US" sz="4000" b="0" dirty="0" smtClean="0">
                <a:latin typeface="Times New Roman" pitchFamily="18" charset="0"/>
              </a:rPr>
              <a:t>“Death is swallowed up in victory. O death, where is your victory? O death, where is your sting?”</a:t>
            </a:r>
          </a:p>
        </p:txBody>
      </p:sp>
      <p:sp>
        <p:nvSpPr>
          <p:cNvPr id="5" name="Rectangle 4"/>
          <p:cNvSpPr>
            <a:spLocks noChangeArrowheads="1"/>
          </p:cNvSpPr>
          <p:nvPr/>
        </p:nvSpPr>
        <p:spPr bwMode="auto">
          <a:xfrm>
            <a:off x="152400" y="4267200"/>
            <a:ext cx="80772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4800" b="0" dirty="0" smtClean="0">
                <a:latin typeface="Times New Roman" pitchFamily="18" charset="0"/>
              </a:rPr>
              <a:t>Historically called “the rapture”</a:t>
            </a:r>
          </a:p>
          <a:p>
            <a:pPr>
              <a:lnSpc>
                <a:spcPct val="77000"/>
              </a:lnSpc>
              <a:spcBef>
                <a:spcPct val="10000"/>
              </a:spcBef>
            </a:pPr>
            <a:r>
              <a:rPr lang="en-US" sz="4800" b="0" dirty="0" smtClean="0">
                <a:latin typeface="Times New Roman" pitchFamily="18" charset="0"/>
              </a:rPr>
              <a:t>Significant evidence that this happens </a:t>
            </a:r>
            <a:r>
              <a:rPr lang="en-US" sz="4800" b="0" i="1" u="sng" dirty="0" smtClean="0">
                <a:latin typeface="Times New Roman" pitchFamily="18" charset="0"/>
              </a:rPr>
              <a:t>before</a:t>
            </a:r>
            <a:r>
              <a:rPr lang="en-US" sz="4800" b="0" dirty="0" smtClean="0">
                <a:latin typeface="Times New Roman" pitchFamily="18" charset="0"/>
              </a:rPr>
              <a:t> Jesus’ second coming!</a:t>
            </a:r>
          </a:p>
        </p:txBody>
      </p:sp>
      <p:sp>
        <p:nvSpPr>
          <p:cNvPr id="6" name="Rectangle 4"/>
          <p:cNvSpPr>
            <a:spLocks noChangeArrowheads="1"/>
          </p:cNvSpPr>
          <p:nvPr/>
        </p:nvSpPr>
        <p:spPr bwMode="auto">
          <a:xfrm>
            <a:off x="3886200" y="609600"/>
            <a:ext cx="5105400" cy="4267200"/>
          </a:xfrm>
          <a:prstGeom prst="rect">
            <a:avLst/>
          </a:prstGeom>
          <a:gradFill rotWithShape="0">
            <a:gsLst>
              <a:gs pos="0">
                <a:srgbClr val="000000"/>
              </a:gs>
              <a:gs pos="50000">
                <a:srgbClr val="008000"/>
              </a:gs>
              <a:gs pos="100000">
                <a:srgbClr val="000000"/>
              </a:gs>
            </a:gsLst>
            <a:lin ang="5400000" scaled="1"/>
          </a:gradFill>
          <a:ln w="12700">
            <a:solidFill>
              <a:schemeClr val="tx1"/>
            </a:solidFill>
            <a:miter lim="800000"/>
            <a:headEnd type="none" w="sm" len="sm"/>
            <a:tailEnd type="none" w="sm" len="sm"/>
          </a:ln>
          <a:effectLst/>
        </p:spPr>
        <p:txBody>
          <a:bodyPr/>
          <a:lstStyle/>
          <a:p>
            <a:pPr algn="l">
              <a:lnSpc>
                <a:spcPct val="75000"/>
              </a:lnSpc>
              <a:spcBef>
                <a:spcPct val="10000"/>
              </a:spcBef>
              <a:defRPr/>
            </a:pPr>
            <a:r>
              <a:rPr lang="en-US" sz="4800" b="0" dirty="0" smtClean="0">
                <a:effectLst>
                  <a:outerShdw blurRad="38100" dist="38100" dir="2700000" algn="tl">
                    <a:srgbClr val="000000"/>
                  </a:outerShdw>
                </a:effectLst>
                <a:latin typeface="Times New Roman" charset="0"/>
              </a:rPr>
              <a:t>Different location</a:t>
            </a:r>
          </a:p>
          <a:p>
            <a:pPr algn="l">
              <a:lnSpc>
                <a:spcPct val="75000"/>
              </a:lnSpc>
              <a:spcBef>
                <a:spcPct val="10000"/>
              </a:spcBef>
              <a:defRPr/>
            </a:pPr>
            <a:r>
              <a:rPr lang="en-US" sz="4800" b="0" dirty="0" smtClean="0">
                <a:effectLst>
                  <a:outerShdw blurRad="38100" dist="38100" dir="2700000" algn="tl">
                    <a:srgbClr val="000000"/>
                  </a:outerShdw>
                </a:effectLst>
                <a:latin typeface="Times New Roman" charset="0"/>
              </a:rPr>
              <a:t>Believers left mortal</a:t>
            </a:r>
          </a:p>
          <a:p>
            <a:pPr algn="l">
              <a:lnSpc>
                <a:spcPct val="75000"/>
              </a:lnSpc>
              <a:spcBef>
                <a:spcPct val="10000"/>
              </a:spcBef>
              <a:defRPr/>
            </a:pPr>
            <a:r>
              <a:rPr lang="en-US" sz="4800" b="0" dirty="0" err="1" smtClean="0">
                <a:effectLst>
                  <a:outerShdw blurRad="38100" dist="38100" dir="2700000" algn="tl">
                    <a:srgbClr val="000000"/>
                  </a:outerShdw>
                </a:effectLst>
                <a:latin typeface="Times New Roman" charset="0"/>
              </a:rPr>
              <a:t>Emminence</a:t>
            </a:r>
            <a:endParaRPr lang="en-US" sz="4800" b="0" dirty="0" smtClean="0">
              <a:effectLst>
                <a:outerShdw blurRad="38100" dist="38100" dir="2700000" algn="tl">
                  <a:srgbClr val="000000"/>
                </a:outerShdw>
              </a:effectLst>
              <a:latin typeface="Times New Roman" charset="0"/>
            </a:endParaRPr>
          </a:p>
          <a:p>
            <a:pPr algn="l">
              <a:lnSpc>
                <a:spcPct val="75000"/>
              </a:lnSpc>
              <a:spcBef>
                <a:spcPct val="10000"/>
              </a:spcBef>
              <a:defRPr/>
            </a:pPr>
            <a:r>
              <a:rPr lang="en-US" sz="4800" b="0" dirty="0" smtClean="0">
                <a:effectLst>
                  <a:outerShdw blurRad="38100" dist="38100" dir="2700000" algn="tl">
                    <a:srgbClr val="000000"/>
                  </a:outerShdw>
                </a:effectLst>
                <a:latin typeface="Times New Roman" charset="0"/>
              </a:rPr>
              <a:t>Gathering believers to Jesus, vs. him coming to earth </a:t>
            </a:r>
            <a:endParaRPr lang="en-US" sz="4800" b="0" dirty="0">
              <a:effectLst>
                <a:outerShdw blurRad="38100" dist="38100" dir="2700000" algn="tl">
                  <a:srgbClr val="000000"/>
                </a:outerShdw>
              </a:effectLst>
              <a:latin typeface="Times New Roman"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left)">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wipe(left)">
                                      <p:cBhvr>
                                        <p:cTn id="1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
        <p:nvSpPr>
          <p:cNvPr id="5" name="Rectangle 4"/>
          <p:cNvSpPr>
            <a:spLocks noChangeArrowheads="1"/>
          </p:cNvSpPr>
          <p:nvPr/>
        </p:nvSpPr>
        <p:spPr bwMode="auto">
          <a:xfrm>
            <a:off x="2133600" y="1447800"/>
            <a:ext cx="6324600" cy="495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If not:</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We will all soon disappear</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No memory of what happened</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Complete non-existence</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left)">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wipe(left)">
                                      <p:cBhvr>
                                        <p:cTn id="1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
        <p:nvSpPr>
          <p:cNvPr id="5" name="Rectangle 4"/>
          <p:cNvSpPr>
            <a:spLocks noChangeArrowheads="1"/>
          </p:cNvSpPr>
          <p:nvPr/>
        </p:nvSpPr>
        <p:spPr bwMode="auto">
          <a:xfrm>
            <a:off x="2133600" y="1447800"/>
            <a:ext cx="6324600" cy="495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If not:</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Everyone we leave behind will also disappear</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Our planet will also disappear</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
        <p:nvSpPr>
          <p:cNvPr id="5" name="Rectangle 4"/>
          <p:cNvSpPr>
            <a:spLocks noChangeArrowheads="1"/>
          </p:cNvSpPr>
          <p:nvPr/>
        </p:nvSpPr>
        <p:spPr bwMode="auto">
          <a:xfrm>
            <a:off x="2133600" y="1447800"/>
            <a:ext cx="6324600" cy="495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If not:</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Our lives are going nowhere</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Nothing we can do about it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wipe(left)">
                                      <p:cBhvr>
                                        <p:cTn id="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
        <p:nvSpPr>
          <p:cNvPr id="5" name="Rectangle 4"/>
          <p:cNvSpPr>
            <a:spLocks noChangeArrowheads="1"/>
          </p:cNvSpPr>
          <p:nvPr/>
        </p:nvSpPr>
        <p:spPr bwMode="auto">
          <a:xfrm>
            <a:off x="2133600" y="1447800"/>
            <a:ext cx="6324600" cy="495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If not:</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Our lives are going nowhere</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Nothing we can do about it</a:t>
            </a:r>
          </a:p>
        </p:txBody>
      </p:sp>
      <p:sp>
        <p:nvSpPr>
          <p:cNvPr id="6" name="Rectangle 5"/>
          <p:cNvSpPr>
            <a:spLocks noChangeArrowheads="1"/>
          </p:cNvSpPr>
          <p:nvPr/>
        </p:nvSpPr>
        <p:spPr bwMode="auto">
          <a:xfrm>
            <a:off x="1600200" y="3657600"/>
            <a:ext cx="52578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9600" b="0" dirty="0" smtClean="0">
                <a:latin typeface="Times New Roman" pitchFamily="18" charset="0"/>
              </a:rPr>
              <a:t>The death of a fly…</a:t>
            </a:r>
          </a:p>
        </p:txBody>
      </p:sp>
    </p:spTree>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
        <p:nvSpPr>
          <p:cNvPr id="5" name="Rectangle 4"/>
          <p:cNvSpPr>
            <a:spLocks noChangeArrowheads="1"/>
          </p:cNvSpPr>
          <p:nvPr/>
        </p:nvSpPr>
        <p:spPr bwMode="auto">
          <a:xfrm>
            <a:off x="1219200" y="1447800"/>
            <a:ext cx="7239000" cy="495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If yes:</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Then it has something to do with God</a:t>
            </a:r>
          </a:p>
          <a:p>
            <a:pPr marL="1143000" indent="-1143000">
              <a:lnSpc>
                <a:spcPct val="77000"/>
              </a:lnSpc>
              <a:spcBef>
                <a:spcPts val="0"/>
              </a:spcBef>
              <a:buClr>
                <a:schemeClr val="tx2"/>
              </a:buClr>
              <a:buFont typeface="Wingdings" pitchFamily="2" charset="2"/>
              <a:buChar char="Ø"/>
            </a:pPr>
            <a:r>
              <a:rPr lang="en-US" sz="6000" b="0" dirty="0" smtClean="0">
                <a:latin typeface="Times New Roman" pitchFamily="18" charset="0"/>
              </a:rPr>
              <a:t>The one who died and rose might know something</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left)">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left)">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None/>
              <a:defRPr/>
            </a:pPr>
            <a:r>
              <a:rPr lang="en-US" sz="4800" dirty="0" smtClean="0"/>
              <a:t>4:9 But we don’t need to write to you about the importance of loving each other, for God himself has taught you to love one another.</a:t>
            </a:r>
          </a:p>
        </p:txBody>
      </p:sp>
    </p:spTree>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 </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Did Jesus rise from the dead? </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Did Jesus rise from the dead? </a:t>
            </a:r>
            <a:endParaRPr lang="en-US" sz="6000" b="0" dirty="0">
              <a:latin typeface="Times New Roman" pitchFamily="18" charset="0"/>
            </a:endParaRPr>
          </a:p>
        </p:txBody>
      </p:sp>
      <p:sp>
        <p:nvSpPr>
          <p:cNvPr id="6" name="Rectangle 5"/>
          <p:cNvSpPr>
            <a:spLocks noChangeArrowheads="1"/>
          </p:cNvSpPr>
          <p:nvPr/>
        </p:nvSpPr>
        <p:spPr bwMode="auto">
          <a:xfrm>
            <a:off x="1295400" y="3048000"/>
            <a:ext cx="7620000" cy="3124200"/>
          </a:xfrm>
          <a:prstGeom prst="rect">
            <a:avLst/>
          </a:prstGeom>
          <a:gradFill rotWithShape="0">
            <a:gsLst>
              <a:gs pos="0">
                <a:srgbClr val="000000"/>
              </a:gs>
              <a:gs pos="50000">
                <a:srgbClr val="000076"/>
              </a:gs>
              <a:gs pos="100000">
                <a:srgbClr val="000000"/>
              </a:gs>
            </a:gsLst>
            <a:lin ang="5400000" scaled="1"/>
          </a:gradFill>
          <a:ln w="28575">
            <a:solidFill>
              <a:schemeClr val="tx1"/>
            </a:solidFill>
            <a:miter lim="800000"/>
            <a:headEnd type="none" w="sm" len="sm"/>
            <a:tailEnd/>
          </a:ln>
          <a:effectLst/>
        </p:spPr>
        <p:txBody>
          <a:bodyPr/>
          <a:lstStyle/>
          <a:p>
            <a:pPr>
              <a:lnSpc>
                <a:spcPct val="75000"/>
              </a:lnSpc>
              <a:defRPr/>
            </a:pPr>
            <a:r>
              <a:rPr lang="en-US" sz="4400" b="0" dirty="0">
                <a:solidFill>
                  <a:srgbClr val="FFFFFF"/>
                </a:solidFill>
                <a:effectLst>
                  <a:outerShdw blurRad="38100" dist="38100" dir="2700000" algn="tl">
                    <a:srgbClr val="000000"/>
                  </a:outerShdw>
                </a:effectLst>
                <a:latin typeface="Times New Roman" pitchFamily="18" charset="0"/>
              </a:rPr>
              <a:t>Key reasons </a:t>
            </a:r>
            <a:r>
              <a:rPr lang="en-US" sz="4400" b="0" dirty="0" smtClean="0">
                <a:solidFill>
                  <a:srgbClr val="FFFFFF"/>
                </a:solidFill>
                <a:effectLst>
                  <a:outerShdw blurRad="38100" dist="38100" dir="2700000" algn="tl">
                    <a:srgbClr val="000000"/>
                  </a:outerShdw>
                </a:effectLst>
                <a:latin typeface="Times New Roman" pitchFamily="18" charset="0"/>
              </a:rPr>
              <a:t>for believing he did:</a:t>
            </a:r>
            <a:endParaRPr lang="en-US" sz="4400" b="0" dirty="0">
              <a:solidFill>
                <a:srgbClr val="FFFFFF"/>
              </a:solidFill>
              <a:effectLst>
                <a:outerShdw blurRad="38100" dist="38100" dir="2700000" algn="tl">
                  <a:srgbClr val="000000"/>
                </a:outerShdw>
              </a:effectLst>
              <a:latin typeface="Times New Roman" pitchFamily="18" charset="0"/>
            </a:endParaRPr>
          </a:p>
          <a:p>
            <a:pPr>
              <a:lnSpc>
                <a:spcPct val="75000"/>
              </a:lnSpc>
              <a:defRPr/>
            </a:pPr>
            <a:r>
              <a:rPr lang="en-US" sz="4400" b="0" dirty="0" smtClean="0">
                <a:solidFill>
                  <a:srgbClr val="FFFFFF"/>
                </a:solidFill>
                <a:effectLst>
                  <a:outerShdw blurRad="38100" dist="38100" dir="2700000" algn="tl">
                    <a:srgbClr val="000000"/>
                  </a:outerShdw>
                </a:effectLst>
                <a:latin typeface="Times New Roman" pitchFamily="18" charset="0"/>
              </a:rPr>
              <a:t>1. Failure </a:t>
            </a:r>
            <a:r>
              <a:rPr lang="en-US" sz="4400" b="0" dirty="0">
                <a:solidFill>
                  <a:srgbClr val="FFFFFF"/>
                </a:solidFill>
                <a:effectLst>
                  <a:outerShdw blurRad="38100" dist="38100" dir="2700000" algn="tl">
                    <a:srgbClr val="000000"/>
                  </a:outerShdw>
                </a:effectLst>
                <a:latin typeface="Times New Roman" pitchFamily="18" charset="0"/>
              </a:rPr>
              <a:t>to exhume </a:t>
            </a:r>
            <a:r>
              <a:rPr lang="en-US" sz="4400" b="0" dirty="0" smtClean="0">
                <a:solidFill>
                  <a:srgbClr val="FFFFFF"/>
                </a:solidFill>
                <a:effectLst>
                  <a:outerShdw blurRad="38100" dist="38100" dir="2700000" algn="tl">
                    <a:srgbClr val="000000"/>
                  </a:outerShdw>
                </a:effectLst>
                <a:latin typeface="Times New Roman" pitchFamily="18" charset="0"/>
              </a:rPr>
              <a:t>the body </a:t>
            </a:r>
            <a:endParaRPr lang="en-US" sz="4400" b="0" dirty="0">
              <a:solidFill>
                <a:srgbClr val="FFFFFF"/>
              </a:solidFill>
              <a:effectLst>
                <a:outerShdw blurRad="38100" dist="38100" dir="2700000" algn="tl">
                  <a:srgbClr val="000000"/>
                </a:outerShdw>
              </a:effectLst>
              <a:latin typeface="Times New Roman" pitchFamily="18" charset="0"/>
            </a:endParaRPr>
          </a:p>
          <a:p>
            <a:pPr>
              <a:lnSpc>
                <a:spcPct val="75000"/>
              </a:lnSpc>
              <a:defRPr/>
            </a:pPr>
            <a:r>
              <a:rPr lang="en-US" sz="4400" b="0" dirty="0" smtClean="0">
                <a:solidFill>
                  <a:srgbClr val="FFFFFF"/>
                </a:solidFill>
                <a:effectLst>
                  <a:outerShdw blurRad="38100" dist="38100" dir="2700000" algn="tl">
                    <a:srgbClr val="000000"/>
                  </a:outerShdw>
                </a:effectLst>
                <a:latin typeface="Times New Roman" pitchFamily="18" charset="0"/>
              </a:rPr>
              <a:t>2. Early refusal to deny</a:t>
            </a:r>
          </a:p>
          <a:p>
            <a:pPr>
              <a:lnSpc>
                <a:spcPct val="75000"/>
              </a:lnSpc>
              <a:defRPr/>
            </a:pPr>
            <a:r>
              <a:rPr lang="en-US" sz="4400" b="0" dirty="0" smtClean="0">
                <a:solidFill>
                  <a:srgbClr val="FFFFFF"/>
                </a:solidFill>
                <a:effectLst>
                  <a:outerShdw blurRad="38100" dist="38100" dir="2700000" algn="tl">
                    <a:srgbClr val="000000"/>
                  </a:outerShdw>
                </a:effectLst>
                <a:latin typeface="Times New Roman" pitchFamily="18" charset="0"/>
              </a:rPr>
              <a:t>3. </a:t>
            </a:r>
            <a:r>
              <a:rPr lang="en-US" sz="4400" b="0" dirty="0">
                <a:solidFill>
                  <a:srgbClr val="FFFFFF"/>
                </a:solidFill>
                <a:effectLst>
                  <a:outerShdw blurRad="38100" dist="38100" dir="2700000" algn="tl">
                    <a:srgbClr val="000000"/>
                  </a:outerShdw>
                </a:effectLst>
                <a:latin typeface="Times New Roman" pitchFamily="18" charset="0"/>
              </a:rPr>
              <a:t>Lack of any </a:t>
            </a:r>
            <a:r>
              <a:rPr lang="en-US" sz="4400" b="0" dirty="0" smtClean="0">
                <a:solidFill>
                  <a:srgbClr val="FFFFFF"/>
                </a:solidFill>
                <a:effectLst>
                  <a:outerShdw blurRad="38100" dist="38100" dir="2700000" algn="tl">
                    <a:srgbClr val="000000"/>
                  </a:outerShdw>
                </a:effectLst>
                <a:latin typeface="Times New Roman" pitchFamily="18" charset="0"/>
              </a:rPr>
              <a:t>interest in </a:t>
            </a:r>
            <a:r>
              <a:rPr lang="en-US" sz="4400" b="0" dirty="0">
                <a:solidFill>
                  <a:srgbClr val="FFFFFF"/>
                </a:solidFill>
                <a:effectLst>
                  <a:outerShdw blurRad="38100" dist="38100" dir="2700000" algn="tl">
                    <a:srgbClr val="000000"/>
                  </a:outerShdw>
                </a:effectLst>
                <a:latin typeface="Times New Roman" pitchFamily="18" charset="0"/>
              </a:rPr>
              <a:t>the </a:t>
            </a:r>
            <a:r>
              <a:rPr lang="en-US" sz="4400" b="0" dirty="0" smtClean="0">
                <a:solidFill>
                  <a:srgbClr val="FFFFFF"/>
                </a:solidFill>
                <a:effectLst>
                  <a:outerShdw blurRad="38100" dist="38100" dir="2700000" algn="tl">
                    <a:srgbClr val="000000"/>
                  </a:outerShdw>
                </a:effectLst>
                <a:latin typeface="Times New Roman" pitchFamily="18" charset="0"/>
              </a:rPr>
              <a:t/>
            </a:r>
            <a:br>
              <a:rPr lang="en-US" sz="4400" b="0" dirty="0" smtClean="0">
                <a:solidFill>
                  <a:srgbClr val="FFFFFF"/>
                </a:solidFill>
                <a:effectLst>
                  <a:outerShdw blurRad="38100" dist="38100" dir="2700000" algn="tl">
                    <a:srgbClr val="000000"/>
                  </a:outerShdw>
                </a:effectLst>
                <a:latin typeface="Times New Roman" pitchFamily="18" charset="0"/>
              </a:rPr>
            </a:br>
            <a:r>
              <a:rPr lang="en-US" sz="4400" b="0" dirty="0" smtClean="0">
                <a:solidFill>
                  <a:srgbClr val="FFFFFF"/>
                </a:solidFill>
                <a:effectLst>
                  <a:outerShdw blurRad="38100" dist="38100" dir="2700000" algn="tl">
                    <a:srgbClr val="000000"/>
                  </a:outerShdw>
                </a:effectLst>
                <a:latin typeface="Times New Roman" pitchFamily="18" charset="0"/>
              </a:rPr>
              <a:t>    burial </a:t>
            </a:r>
            <a:r>
              <a:rPr lang="en-US" sz="4400" b="0" dirty="0">
                <a:solidFill>
                  <a:srgbClr val="FFFFFF"/>
                </a:solidFill>
                <a:effectLst>
                  <a:outerShdw blurRad="38100" dist="38100" dir="2700000" algn="tl">
                    <a:srgbClr val="000000"/>
                  </a:outerShdw>
                </a:effectLst>
                <a:latin typeface="Times New Roman" pitchFamily="18" charset="0"/>
              </a:rPr>
              <a:t>place of </a:t>
            </a:r>
            <a:r>
              <a:rPr lang="en-US" sz="4400" b="0" dirty="0" smtClean="0">
                <a:solidFill>
                  <a:srgbClr val="FFFFFF"/>
                </a:solidFill>
                <a:effectLst>
                  <a:outerShdw blurRad="38100" dist="38100" dir="2700000" algn="tl">
                    <a:srgbClr val="000000"/>
                  </a:outerShdw>
                </a:effectLst>
                <a:latin typeface="Times New Roman" pitchFamily="18" charset="0"/>
              </a:rPr>
              <a:t>Jesus</a:t>
            </a:r>
            <a:endParaRPr lang="en-US" sz="4400" b="0" dirty="0">
              <a:solidFill>
                <a:srgbClr val="FFFFFF"/>
              </a:solidFill>
              <a:effectLst>
                <a:outerShdw blurRad="38100" dist="38100" dir="2700000" algn="tl">
                  <a:srgbClr val="000000"/>
                </a:outerShdw>
              </a:effectLst>
              <a:latin typeface="Times New Roman" pitchFamily="18" charset="0"/>
            </a:endParaRPr>
          </a:p>
          <a:p>
            <a:pPr>
              <a:lnSpc>
                <a:spcPct val="75000"/>
              </a:lnSpc>
              <a:defRPr/>
            </a:pPr>
            <a:r>
              <a:rPr lang="en-US" sz="4400" b="0" dirty="0" smtClean="0">
                <a:solidFill>
                  <a:srgbClr val="FFFFFF"/>
                </a:solidFill>
                <a:effectLst>
                  <a:outerShdw blurRad="38100" dist="38100" dir="2700000" algn="tl">
                    <a:srgbClr val="000000"/>
                  </a:outerShdw>
                </a:effectLst>
                <a:latin typeface="Times New Roman" pitchFamily="18" charset="0"/>
              </a:rPr>
              <a:t>4. First reported </a:t>
            </a:r>
            <a:r>
              <a:rPr lang="en-US" sz="4400" b="0" dirty="0">
                <a:solidFill>
                  <a:srgbClr val="FFFFFF"/>
                </a:solidFill>
                <a:effectLst>
                  <a:outerShdw blurRad="38100" dist="38100" dir="2700000" algn="tl">
                    <a:srgbClr val="000000"/>
                  </a:outerShdw>
                </a:effectLst>
                <a:latin typeface="Times New Roman" pitchFamily="18" charset="0"/>
              </a:rPr>
              <a:t>by </a:t>
            </a:r>
            <a:r>
              <a:rPr lang="en-US" sz="4400" b="0" dirty="0" smtClean="0">
                <a:solidFill>
                  <a:srgbClr val="FFFFFF"/>
                </a:solidFill>
                <a:effectLst>
                  <a:outerShdw blurRad="38100" dist="38100" dir="2700000" algn="tl">
                    <a:srgbClr val="000000"/>
                  </a:outerShdw>
                </a:effectLst>
                <a:latin typeface="Times New Roman" pitchFamily="18" charset="0"/>
              </a:rPr>
              <a:t>women</a:t>
            </a:r>
            <a:endParaRPr lang="en-US" sz="4400" b="0" dirty="0">
              <a:solidFill>
                <a:srgbClr val="FFFFFF"/>
              </a:solidFill>
              <a:effectLst>
                <a:outerShdw blurRad="38100" dist="38100" dir="2700000" algn="tl">
                  <a:srgbClr val="000000"/>
                </a:outerShdw>
              </a:effectLst>
              <a:latin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left)">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wipe(left)">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wipe(left)">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Did Jesus rise from the dead? </a:t>
            </a:r>
            <a:endParaRPr lang="en-US" sz="6000" b="0" dirty="0">
              <a:latin typeface="Times New Roman" pitchFamily="18" charset="0"/>
            </a:endParaRPr>
          </a:p>
        </p:txBody>
      </p:sp>
      <p:sp>
        <p:nvSpPr>
          <p:cNvPr id="7" name="Rectangle 4"/>
          <p:cNvSpPr>
            <a:spLocks noChangeArrowheads="1"/>
          </p:cNvSpPr>
          <p:nvPr/>
        </p:nvSpPr>
        <p:spPr bwMode="auto">
          <a:xfrm>
            <a:off x="457200" y="3048000"/>
            <a:ext cx="8458200" cy="3429000"/>
          </a:xfrm>
          <a:prstGeom prst="rect">
            <a:avLst/>
          </a:prstGeom>
          <a:gradFill rotWithShape="0">
            <a:gsLst>
              <a:gs pos="0">
                <a:srgbClr val="000000"/>
              </a:gs>
              <a:gs pos="50000">
                <a:srgbClr val="000076"/>
              </a:gs>
              <a:gs pos="100000">
                <a:srgbClr val="000000"/>
              </a:gs>
            </a:gsLst>
            <a:lin ang="5400000" scaled="1"/>
          </a:gradFill>
          <a:ln w="12700">
            <a:solidFill>
              <a:schemeClr val="tx1"/>
            </a:solidFill>
            <a:miter lim="800000"/>
            <a:headEnd/>
            <a:tailEnd/>
          </a:ln>
          <a:effectLst/>
        </p:spPr>
        <p:txBody>
          <a:bodyPr lIns="90487" tIns="44450" rIns="90487" bIns="44450"/>
          <a:lstStyle/>
          <a:p>
            <a:pPr>
              <a:lnSpc>
                <a:spcPct val="75000"/>
              </a:lnSpc>
              <a:defRPr/>
            </a:pPr>
            <a:r>
              <a:rPr lang="en-US" sz="4800" b="0" dirty="0">
                <a:solidFill>
                  <a:srgbClr val="FFFFFF"/>
                </a:solidFill>
                <a:effectLst>
                  <a:outerShdw blurRad="38100" dist="38100" dir="2700000" algn="tl">
                    <a:srgbClr val="000000"/>
                  </a:outerShdw>
                </a:effectLst>
                <a:latin typeface="Times New Roman" pitchFamily="18" charset="0"/>
              </a:rPr>
              <a:t>2 Tim. 1:10 </a:t>
            </a:r>
            <a:r>
              <a:rPr lang="en-US" sz="4800" b="0" dirty="0" smtClean="0">
                <a:solidFill>
                  <a:srgbClr val="FFFFFF"/>
                </a:solidFill>
                <a:effectLst>
                  <a:outerShdw blurRad="38100" dist="38100" dir="2700000" algn="tl">
                    <a:srgbClr val="000000"/>
                  </a:outerShdw>
                </a:effectLst>
                <a:latin typeface="Times New Roman" pitchFamily="18" charset="0"/>
              </a:rPr>
              <a:t>God has </a:t>
            </a:r>
            <a:r>
              <a:rPr lang="en-US" sz="4800" b="0" dirty="0">
                <a:solidFill>
                  <a:srgbClr val="FFFFFF"/>
                </a:solidFill>
                <a:effectLst>
                  <a:outerShdw blurRad="38100" dist="38100" dir="2700000" algn="tl">
                    <a:srgbClr val="000000"/>
                  </a:outerShdw>
                </a:effectLst>
                <a:latin typeface="Times New Roman" pitchFamily="18" charset="0"/>
              </a:rPr>
              <a:t>made all of this plain to us by the coming of Christ Jesus, our Savior, who broke the power of death and showed us the way to everlasting life through the Good News. </a:t>
            </a:r>
          </a:p>
        </p:txBody>
      </p:sp>
    </p:spTree>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lIns="90488" tIns="44450" rIns="90488" bIns="44450"/>
          <a:lstStyle/>
          <a:p>
            <a:pPr>
              <a:defRPr/>
            </a:pPr>
            <a:r>
              <a:rPr lang="en-US" sz="8000" dirty="0" smtClean="0"/>
              <a:t>1 Thessalonians 4</a:t>
            </a:r>
          </a:p>
        </p:txBody>
      </p:sp>
      <p:sp>
        <p:nvSpPr>
          <p:cNvPr id="617475" name="Rectangle 3"/>
          <p:cNvSpPr>
            <a:spLocks noGrp="1" noChangeArrowheads="1"/>
          </p:cNvSpPr>
          <p:nvPr>
            <p:ph type="body" idx="1"/>
          </p:nvPr>
        </p:nvSpPr>
        <p:spPr>
          <a:xfrm>
            <a:off x="0" y="1295400"/>
            <a:ext cx="9144000" cy="4876800"/>
          </a:xfrm>
        </p:spPr>
        <p:txBody>
          <a:bodyPr lIns="90488" tIns="44450" rIns="90488" bIns="44450"/>
          <a:lstStyle/>
          <a:p>
            <a:pPr>
              <a:spcBef>
                <a:spcPct val="5000"/>
              </a:spcBef>
              <a:buNone/>
              <a:defRPr/>
            </a:pPr>
            <a:r>
              <a:rPr lang="en-US" sz="4800" dirty="0" smtClean="0"/>
              <a:t>17 Then we who are alive and remain will be caught up together with them in the clouds to meet the Lord in the air, and so we shall always be with the Lord. </a:t>
            </a:r>
          </a:p>
          <a:p>
            <a:pPr>
              <a:spcBef>
                <a:spcPct val="5000"/>
              </a:spcBef>
              <a:buFont typeface="Wingdings" pitchFamily="2" charset="2"/>
              <a:buNone/>
              <a:defRPr/>
            </a:pPr>
            <a:r>
              <a:rPr lang="en-US" sz="4800" dirty="0" smtClean="0"/>
              <a:t>18 So comfort and encourage each other with these words.</a:t>
            </a:r>
          </a:p>
        </p:txBody>
      </p:sp>
      <p:sp>
        <p:nvSpPr>
          <p:cNvPr id="4" name="Rectangle 4"/>
          <p:cNvSpPr>
            <a:spLocks noChangeArrowheads="1"/>
          </p:cNvSpPr>
          <p:nvPr/>
        </p:nvSpPr>
        <p:spPr bwMode="auto">
          <a:xfrm>
            <a:off x="304800" y="0"/>
            <a:ext cx="8839200" cy="6629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7000"/>
              </a:lnSpc>
              <a:spcBef>
                <a:spcPct val="10000"/>
              </a:spcBef>
            </a:pPr>
            <a:r>
              <a:rPr lang="en-US" sz="6000" b="0" dirty="0" smtClean="0">
                <a:latin typeface="Times New Roman" pitchFamily="18" charset="0"/>
              </a:rPr>
              <a:t>Summarizing</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Is there an afterlife?</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Did Jesus rise from the dead?</a:t>
            </a:r>
          </a:p>
          <a:p>
            <a:pPr marL="1143000" indent="-1143000">
              <a:lnSpc>
                <a:spcPct val="77000"/>
              </a:lnSpc>
              <a:spcBef>
                <a:spcPct val="10000"/>
              </a:spcBef>
              <a:buClr>
                <a:schemeClr val="tx2"/>
              </a:buClr>
              <a:buFont typeface="Wingdings" pitchFamily="2" charset="2"/>
              <a:buChar char="Ø"/>
            </a:pPr>
            <a:r>
              <a:rPr lang="en-US" sz="6000" b="0" dirty="0" smtClean="0">
                <a:latin typeface="Times New Roman" pitchFamily="18" charset="0"/>
              </a:rPr>
              <a:t>Why not ask? </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None/>
              <a:defRPr/>
            </a:pPr>
            <a:r>
              <a:rPr lang="en-US" sz="4800" dirty="0" smtClean="0"/>
              <a:t>4:10 Indeed, you already show your love for all the believers throughout Macedonia. Even so, brothers and sisters, we urge you to excel still more. </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None/>
              <a:defRPr/>
            </a:pPr>
            <a:r>
              <a:rPr lang="en-US" sz="4800" dirty="0" smtClean="0"/>
              <a:t>4:10 Indeed, you already show your love for all the believers throughout Macedonia. Even so, dear brothers and sisters, we urge you to love them even more. </a:t>
            </a:r>
          </a:p>
        </p:txBody>
      </p:sp>
      <p:pic>
        <p:nvPicPr>
          <p:cNvPr id="2050" name="Picture 2"/>
          <p:cNvPicPr>
            <a:picLocks noChangeAspect="1" noChangeArrowheads="1"/>
          </p:cNvPicPr>
          <p:nvPr/>
        </p:nvPicPr>
        <p:blipFill>
          <a:blip r:embed="rId3" cstate="print"/>
          <a:srcRect/>
          <a:stretch>
            <a:fillRect/>
          </a:stretch>
        </p:blipFill>
        <p:spPr bwMode="auto">
          <a:xfrm>
            <a:off x="563563" y="606425"/>
            <a:ext cx="8016875" cy="5578475"/>
          </a:xfrm>
          <a:prstGeom prst="rect">
            <a:avLst/>
          </a:prstGeom>
          <a:noFill/>
          <a:ln w="9525">
            <a:noFill/>
            <a:miter lim="800000"/>
            <a:headEnd/>
            <a:tailEnd/>
          </a:ln>
          <a:effectLst/>
        </p:spPr>
      </p:pic>
      <p:sp>
        <p:nvSpPr>
          <p:cNvPr id="5" name="Rectangle 4"/>
          <p:cNvSpPr/>
          <p:nvPr/>
        </p:nvSpPr>
        <p:spPr bwMode="auto">
          <a:xfrm>
            <a:off x="3581400" y="1676400"/>
            <a:ext cx="1676400" cy="914400"/>
          </a:xfrm>
          <a:prstGeom prst="rect">
            <a:avLst/>
          </a:prstGeom>
          <a:noFill/>
          <a:ln w="57150" cap="flat" cmpd="sng" algn="ctr">
            <a:solidFill>
              <a:srgbClr val="000000"/>
            </a:solidFill>
            <a:prstDash val="solid"/>
            <a:round/>
            <a:headEnd type="none" w="sm" len="sm"/>
            <a:tailEnd type="triangl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TextBox 5"/>
          <p:cNvSpPr txBox="1"/>
          <p:nvPr/>
        </p:nvSpPr>
        <p:spPr>
          <a:xfrm>
            <a:off x="3657600" y="5010090"/>
            <a:ext cx="726481" cy="400110"/>
          </a:xfrm>
          <a:prstGeom prst="rect">
            <a:avLst/>
          </a:prstGeom>
          <a:noFill/>
        </p:spPr>
        <p:txBody>
          <a:bodyPr wrap="none" rtlCol="0">
            <a:spAutoFit/>
          </a:bodyPr>
          <a:lstStyle/>
          <a:p>
            <a:r>
              <a:rPr lang="en-US" sz="2000" dirty="0" smtClean="0">
                <a:solidFill>
                  <a:srgbClr val="66080C"/>
                </a:solidFill>
              </a:rPr>
              <a:t>Paul</a:t>
            </a:r>
            <a:endParaRPr lang="en-US" sz="2000" dirty="0">
              <a:solidFill>
                <a:srgbClr val="66080C"/>
              </a:solidFill>
            </a:endParaRPr>
          </a:p>
        </p:txBody>
      </p:sp>
      <p:cxnSp>
        <p:nvCxnSpPr>
          <p:cNvPr id="8" name="Straight Arrow Connector 7"/>
          <p:cNvCxnSpPr/>
          <p:nvPr/>
        </p:nvCxnSpPr>
        <p:spPr bwMode="auto">
          <a:xfrm rot="16200000" flipV="1">
            <a:off x="3812581" y="4914900"/>
            <a:ext cx="381000" cy="152400"/>
          </a:xfrm>
          <a:prstGeom prst="straightConnector1">
            <a:avLst/>
          </a:prstGeom>
          <a:solidFill>
            <a:schemeClr val="bg1"/>
          </a:solidFill>
          <a:ln w="57150" cap="flat" cmpd="sng" algn="ctr">
            <a:solidFill>
              <a:srgbClr val="000000"/>
            </a:solidFill>
            <a:prstDash val="solid"/>
            <a:round/>
            <a:headEnd type="none" w="sm" len="sm"/>
            <a:tailEnd type="arrow"/>
          </a:ln>
          <a:effectLst/>
        </p:spPr>
      </p:cxn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None/>
              <a:defRPr/>
            </a:pPr>
            <a:r>
              <a:rPr lang="en-US" sz="4800" dirty="0" smtClean="0"/>
              <a:t>4:10 Indeed, you already show your love for all the believers throughout Macedonia. Even so, dear brothers and sisters, we urge you to excel still more. </a:t>
            </a: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idx="4294967295"/>
          </p:nvPr>
        </p:nvSpPr>
        <p:spPr/>
        <p:txBody>
          <a:bodyPr lIns="90488" tIns="44450" rIns="90488" bIns="44450"/>
          <a:lstStyle/>
          <a:p>
            <a:pPr>
              <a:defRPr/>
            </a:pPr>
            <a:r>
              <a:rPr lang="en-US" sz="8000" dirty="0" smtClean="0"/>
              <a:t>1 Thessalonians 4</a:t>
            </a:r>
          </a:p>
        </p:txBody>
      </p:sp>
      <p:sp>
        <p:nvSpPr>
          <p:cNvPr id="587779" name="Rectangle 3"/>
          <p:cNvSpPr>
            <a:spLocks noGrp="1" noChangeArrowheads="1"/>
          </p:cNvSpPr>
          <p:nvPr>
            <p:ph type="body" idx="4294967295"/>
          </p:nvPr>
        </p:nvSpPr>
        <p:spPr>
          <a:xfrm>
            <a:off x="0" y="1295400"/>
            <a:ext cx="9144000" cy="4876800"/>
          </a:xfrm>
        </p:spPr>
        <p:txBody>
          <a:bodyPr lIns="90488" tIns="44450" rIns="90488" bIns="44450"/>
          <a:lstStyle/>
          <a:p>
            <a:pPr>
              <a:spcBef>
                <a:spcPct val="5000"/>
              </a:spcBef>
              <a:buNone/>
              <a:defRPr/>
            </a:pPr>
            <a:r>
              <a:rPr lang="en-US" sz="4800" dirty="0" smtClean="0"/>
              <a:t>4:11 Make it your goal to live a quiet life, minding your own business and working with your hands, just as we instructed you before.</a:t>
            </a:r>
          </a:p>
        </p:txBody>
      </p:sp>
      <p:sp>
        <p:nvSpPr>
          <p:cNvPr id="4" name="Rectangle 4"/>
          <p:cNvSpPr>
            <a:spLocks noChangeArrowheads="1"/>
          </p:cNvSpPr>
          <p:nvPr/>
        </p:nvSpPr>
        <p:spPr bwMode="auto">
          <a:xfrm>
            <a:off x="1295400" y="4419600"/>
            <a:ext cx="5715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p:spPr>
        <p:txBody>
          <a:bodyPr lIns="90488" tIns="44450" rIns="90488" bIns="44450"/>
          <a:lstStyle/>
          <a:p>
            <a:pPr>
              <a:lnSpc>
                <a:spcPct val="75000"/>
              </a:lnSpc>
              <a:spcBef>
                <a:spcPct val="10000"/>
              </a:spcBef>
            </a:pPr>
            <a:r>
              <a:rPr lang="en-US" sz="6000" b="0" dirty="0" smtClean="0">
                <a:latin typeface="Times New Roman" pitchFamily="18" charset="0"/>
              </a:rPr>
              <a:t>Basically keeping your head down</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n1">
  <a:themeElements>
    <a:clrScheme name="">
      <a:dk1>
        <a:srgbClr val="919191"/>
      </a:dk1>
      <a:lt1>
        <a:srgbClr val="FFFFFF"/>
      </a:lt1>
      <a:dk2>
        <a:srgbClr val="0000F8"/>
      </a:dk2>
      <a:lt2>
        <a:srgbClr val="FAFD00"/>
      </a:lt2>
      <a:accent1>
        <a:srgbClr val="618FFD"/>
      </a:accent1>
      <a:accent2>
        <a:srgbClr val="FAFD00"/>
      </a:accent2>
      <a:accent3>
        <a:srgbClr val="AAAAFB"/>
      </a:accent3>
      <a:accent4>
        <a:srgbClr val="DADADA"/>
      </a:accent4>
      <a:accent5>
        <a:srgbClr val="B7C6FE"/>
      </a:accent5>
      <a:accent6>
        <a:srgbClr val="E3E500"/>
      </a:accent6>
      <a:hlink>
        <a:srgbClr val="FC0128"/>
      </a:hlink>
      <a:folHlink>
        <a:srgbClr val="CECECE"/>
      </a:folHlink>
    </a:clrScheme>
    <a:fontScheme name="den1.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04775" cap="flat" cmpd="sng" algn="ctr">
          <a:solidFill>
            <a:schemeClr val="tx1"/>
          </a:solidFill>
          <a:prstDash val="solid"/>
          <a:round/>
          <a:headEnd type="none" w="sm" len="sm"/>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104775" cap="flat" cmpd="sng" algn="ctr">
          <a:solidFill>
            <a:schemeClr val="tx1"/>
          </a:solidFill>
          <a:prstDash val="solid"/>
          <a:round/>
          <a:headEnd type="none" w="sm" len="sm"/>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den1.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n1.po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n1.po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n1.po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n1.po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n1.po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n1.po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Office\Templates\den1.pot</Template>
  <TotalTime>0</TotalTime>
  <Words>2911</Words>
  <Application>Microsoft Office PowerPoint</Application>
  <PresentationFormat>Letter Paper (8.5x11 in)</PresentationFormat>
  <Paragraphs>242</Paragraphs>
  <Slides>54</Slides>
  <Notes>54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Times New Roman</vt:lpstr>
      <vt:lpstr>Wingdings</vt:lpstr>
      <vt:lpstr>den1</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lpstr>1 Thessalonians 4</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2023-05-31T18:42:54Z</dcterms:created>
  <dcterms:modified xsi:type="dcterms:W3CDTF">2023-05-31T18:43:01Z</dcterms:modified>
</cp:coreProperties>
</file>