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7" r:id="rId2"/>
  </p:sldMasterIdLst>
  <p:sldIdLst>
    <p:sldId id="256" r:id="rId3"/>
    <p:sldId id="257" r:id="rId4"/>
    <p:sldId id="259" r:id="rId5"/>
    <p:sldId id="260" r:id="rId6"/>
    <p:sldId id="261" r:id="rId7"/>
    <p:sldId id="263" r:id="rId8"/>
    <p:sldId id="262" r:id="rId9"/>
    <p:sldId id="266" r:id="rId10"/>
    <p:sldId id="303" r:id="rId11"/>
    <p:sldId id="313" r:id="rId12"/>
    <p:sldId id="301" r:id="rId13"/>
    <p:sldId id="297" r:id="rId14"/>
    <p:sldId id="295" r:id="rId15"/>
    <p:sldId id="298" r:id="rId16"/>
    <p:sldId id="299" r:id="rId17"/>
    <p:sldId id="310" r:id="rId18"/>
    <p:sldId id="306" r:id="rId19"/>
    <p:sldId id="307" r:id="rId20"/>
    <p:sldId id="302" r:id="rId21"/>
    <p:sldId id="300" r:id="rId22"/>
    <p:sldId id="308" r:id="rId23"/>
    <p:sldId id="309" r:id="rId24"/>
    <p:sldId id="311" r:id="rId25"/>
    <p:sldId id="287" r:id="rId26"/>
    <p:sldId id="288" r:id="rId27"/>
    <p:sldId id="268" r:id="rId28"/>
    <p:sldId id="269" r:id="rId29"/>
    <p:sldId id="296" r:id="rId30"/>
    <p:sldId id="270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93" r:id="rId39"/>
    <p:sldId id="279" r:id="rId40"/>
    <p:sldId id="312" r:id="rId41"/>
    <p:sldId id="282" r:id="rId42"/>
    <p:sldId id="314" r:id="rId43"/>
    <p:sldId id="284" r:id="rId44"/>
    <p:sldId id="281" r:id="rId45"/>
    <p:sldId id="265" r:id="rId46"/>
    <p:sldId id="285" r:id="rId47"/>
    <p:sldId id="258" r:id="rId48"/>
    <p:sldId id="290" r:id="rId49"/>
    <p:sldId id="291" r:id="rId50"/>
    <p:sldId id="292" r:id="rId51"/>
    <p:sldId id="289" r:id="rId52"/>
    <p:sldId id="294" r:id="rId53"/>
    <p:sldId id="304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B8C50E-2708-4B81-A29A-EB7A7BCE68AD}" v="298" dt="2025-04-12T12:21:14.7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797" autoAdjust="0"/>
    <p:restoredTop sz="94660"/>
  </p:normalViewPr>
  <p:slideViewPr>
    <p:cSldViewPr snapToGrid="0">
      <p:cViewPr varScale="1">
        <p:scale>
          <a:sx n="55" d="100"/>
          <a:sy n="55" d="100"/>
        </p:scale>
        <p:origin x="72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5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000"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5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 cap="all" baseline="0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970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4304665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2" y="606426"/>
            <a:ext cx="9912354" cy="3299778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5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72DB2B"/>
                </a:solidFill>
              </a:defRPr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2B53-881B-4879-8714-357974AE71A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B4B2-C9C2-4425-9DA8-0387BC9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38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7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419600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2B53-881B-4879-8714-357974AE71A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B4B2-C9C2-4425-9DA8-0387BC9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77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2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2B53-881B-4879-8714-357974AE71A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B4B2-C9C2-4425-9DA8-0387BC9E08F2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6608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2134042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5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rgbClr val="72DB2B"/>
                </a:solidFill>
              </a:defRPr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2B53-881B-4879-8714-357974AE71A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B4B2-C9C2-4425-9DA8-0387BC9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2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4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1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rgbClr val="72DB2B"/>
                </a:solidFill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9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7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rgbClr val="72DB2B"/>
                </a:solidFill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4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rgbClr val="72DB2B"/>
                </a:solidFill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2B53-881B-4879-8714-357974AE71A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B4B2-C9C2-4425-9DA8-0387BC9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8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2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rgbClr val="72DB2B"/>
                </a:solidFill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9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rgbClr val="72DB2B"/>
                </a:solidFill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8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8" y="4404596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rgbClr val="72DB2B"/>
                </a:solidFill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3" y="2666998"/>
            <a:ext cx="3194969" cy="1524000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2B53-881B-4879-8714-357974AE71A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B4B2-C9C2-4425-9DA8-0387BC9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10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658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5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5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rgbClr val="03272D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2"/>
            <a:ext cx="27432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2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2" y="5410200"/>
            <a:ext cx="771089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8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32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7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rgbClr val="03272D"/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76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630" y="202881"/>
            <a:ext cx="11798135" cy="1478570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accent5">
                    <a:lumMod val="7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630" y="1804161"/>
            <a:ext cx="11798135" cy="4537262"/>
          </a:xfrm>
        </p:spPr>
        <p:txBody>
          <a:bodyPr/>
          <a:lstStyle>
            <a:lvl1pPr>
              <a:defRPr sz="4400"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defRPr sz="3600"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defRPr sz="3200"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defRPr sz="2800">
                <a:latin typeface="Lao UI" panose="020B0502040204020203" pitchFamily="34" charset="0"/>
                <a:cs typeface="Lao UI" panose="020B0502040204020203" pitchFamily="34" charset="0"/>
              </a:defRPr>
            </a:lvl4pPr>
            <a:lvl5pPr>
              <a:defRPr sz="2400">
                <a:latin typeface="Lao UI" panose="020B0502040204020203" pitchFamily="34" charset="0"/>
                <a:cs typeface="Lao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073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1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08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7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20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rgbClr val="03272D"/>
                </a:solidFill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1" y="3073398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rgbClr val="03272D"/>
                </a:solidFill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8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81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47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67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6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1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6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81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2" y="609602"/>
            <a:ext cx="3666690" cy="5181599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45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4304665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2" y="606426"/>
            <a:ext cx="9912354" cy="3299778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5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34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7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419600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32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2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9432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2134042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5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88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7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rgbClr val="72DB2B"/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2B53-881B-4879-8714-357974AE71A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B4B2-C9C2-4425-9DA8-0387BC9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723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4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1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rgbClr val="03272D"/>
                </a:solidFill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9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7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rgbClr val="03272D"/>
                </a:solidFill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4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rgbClr val="03272D"/>
                </a:solidFill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407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2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rgbClr val="03272D"/>
                </a:solidFill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9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rgbClr val="03272D"/>
                </a:solidFill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8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8" y="4404596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rgbClr val="03272D"/>
                </a:solidFill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3" y="2666998"/>
            <a:ext cx="3194969" cy="1524000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55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1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2B53-881B-4879-8714-357974AE71A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B4B2-C9C2-4425-9DA8-0387BC9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8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7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20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rgbClr val="72DB2B"/>
                </a:solidFill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1" y="3073398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rgbClr val="72DB2B"/>
                </a:solidFill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8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2B53-881B-4879-8714-357974AE71A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B4B2-C9C2-4425-9DA8-0387BC9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86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2B53-881B-4879-8714-357974AE71A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B4B2-C9C2-4425-9DA8-0387BC9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6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2B53-881B-4879-8714-357974AE71A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B4B2-C9C2-4425-9DA8-0387BC9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5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6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1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6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2B53-881B-4879-8714-357974AE71A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B4B2-C9C2-4425-9DA8-0387BC9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42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2" y="609602"/>
            <a:ext cx="3666690" cy="5181599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2B53-881B-4879-8714-357974AE71A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B4B2-C9C2-4425-9DA8-0387BC9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99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4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F2B53-881B-4879-8714-357974AE71A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6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2" y="5883275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B4B2-C9C2-4425-9DA8-0387BC9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963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4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3272D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6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rgbClr val="03272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2" y="5883275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3272D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178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rgbClr val="03272D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rgbClr val="03272D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rgbClr val="03272D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rgbClr val="03272D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rgbClr val="03272D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rgbClr val="03272D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ref.ly/logosres/louwnida?ref=LouwNida.33.256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79B9A-9250-885F-0EC4-317B84FE49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2 Tim 4:1-5</a:t>
            </a:r>
          </a:p>
        </p:txBody>
      </p:sp>
    </p:spTree>
    <p:extLst>
      <p:ext uri="{BB962C8B-B14F-4D97-AF65-F5344CB8AC3E}">
        <p14:creationId xmlns:p14="http://schemas.microsoft.com/office/powerpoint/2010/main" val="2941526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F95F0-2E9A-A353-5E34-FD655D789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DA139-79E6-91B9-F264-526EF7606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190FE-6785-A989-2637-EDC2490E7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 course this means theological correctness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8AC2BE-7B94-8ED9-4E79-82CCD5C19667}"/>
              </a:ext>
            </a:extLst>
          </p:cNvPr>
          <p:cNvSpPr txBox="1"/>
          <p:nvPr/>
        </p:nvSpPr>
        <p:spPr>
          <a:xfrm>
            <a:off x="614516" y="3185255"/>
            <a:ext cx="11105535" cy="31700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/>
              <a:t>“We are not called to proclaim philosophy and metaphysics, but the simple gospel. Man's fall, his need of a new birth, forgiveness through an atonement, and salvation as the result of faith—these are our battle-axe and weapons of war.” -Spurgeon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5E8433-A588-25A6-5A34-21C409C30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60" y="188950"/>
            <a:ext cx="10961152" cy="61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21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116FE-D831-E475-ABD0-63B0B6FA8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75C98-F320-4D42-9DA0-71C775268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D77BA-0607-D47A-6A25-EDAFDC05D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 course this means theological correctness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04FDDA-A9EB-6960-6C72-6D1D82B3292D}"/>
              </a:ext>
            </a:extLst>
          </p:cNvPr>
          <p:cNvSpPr txBox="1"/>
          <p:nvPr/>
        </p:nvSpPr>
        <p:spPr>
          <a:xfrm>
            <a:off x="614516" y="3185255"/>
            <a:ext cx="11105535" cy="31700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/>
              <a:t>“We are not called to proclaim philosophy and metaphysics, but the simple gospel. Man's fall, his need of a new birth, forgiveness through an atonement, and salvation as the result of faith—these are our battle-axe and weapons of war.” -Spurgeon</a:t>
            </a:r>
          </a:p>
        </p:txBody>
      </p:sp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CB1A808F-3AD9-DA78-414B-420C7F047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356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1275C-FCB9-C530-9D18-F41BD0543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DECF6-D344-11FB-1FDD-E20EF18A3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D7C40-5159-115D-2D53-145CF7598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 course this means theological correctness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5BF555-02C2-4B8D-6B37-9843CEE574EB}"/>
              </a:ext>
            </a:extLst>
          </p:cNvPr>
          <p:cNvSpPr txBox="1"/>
          <p:nvPr/>
        </p:nvSpPr>
        <p:spPr>
          <a:xfrm>
            <a:off x="614516" y="3185255"/>
            <a:ext cx="11105535" cy="31700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/>
              <a:t>“We are not called to proclaim philosophy and metaphysics, but the simple gospel. Man's fall, his need of a new birth, forgiveness through an atonement, and salvation as the result of faith—these are our battle-axe and weapons of war.” -Spurgeon</a:t>
            </a:r>
          </a:p>
        </p:txBody>
      </p:sp>
      <p:pic>
        <p:nvPicPr>
          <p:cNvPr id="6" name="Picture 5" descr="A person standing at a podium with a fire behind him&#10;&#10;AI-generated content may be incorrect.">
            <a:extLst>
              <a:ext uri="{FF2B5EF4-FFF2-40B4-BE49-F238E27FC236}">
                <a16:creationId xmlns:a16="http://schemas.microsoft.com/office/drawing/2014/main" id="{043C4C33-89CA-A039-419C-DA849D633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658" y="34355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01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AF911-0192-CE6C-CCA7-82E9ED4C1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E88E6-C2E3-F374-AE5D-285DD4E52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17195-68F0-F63B-7B44-760563B6B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 course this means theological correctness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864363-301E-3FC6-F5A6-317F9BA40579}"/>
              </a:ext>
            </a:extLst>
          </p:cNvPr>
          <p:cNvSpPr txBox="1"/>
          <p:nvPr/>
        </p:nvSpPr>
        <p:spPr>
          <a:xfrm>
            <a:off x="614516" y="3185255"/>
            <a:ext cx="11105535" cy="31700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/>
              <a:t>“We are not called to proclaim philosophy and metaphysics, but the simple gospel. Man's fall, his need of a new birth, forgiveness through an atonement, and salvation as the result of faith—these are our battle-axe and weapons of war.” -Spurgeon</a:t>
            </a:r>
          </a:p>
        </p:txBody>
      </p:sp>
      <p:pic>
        <p:nvPicPr>
          <p:cNvPr id="6" name="Picture 5" descr="A person standing at a podium with a fire behind him&#10;&#10;AI-generated content may be incorrect.">
            <a:extLst>
              <a:ext uri="{FF2B5EF4-FFF2-40B4-BE49-F238E27FC236}">
                <a16:creationId xmlns:a16="http://schemas.microsoft.com/office/drawing/2014/main" id="{0F827B96-AAA6-8440-98D8-8A0B991F9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658" y="34355"/>
            <a:ext cx="4572000" cy="6858000"/>
          </a:xfrm>
          <a:prstGeom prst="rect">
            <a:avLst/>
          </a:prstGeom>
        </p:spPr>
      </p:pic>
      <p:pic>
        <p:nvPicPr>
          <p:cNvPr id="8" name="Picture 7" descr="A person standing in front of a group of men&#10;&#10;AI-generated content may be incorrect.">
            <a:extLst>
              <a:ext uri="{FF2B5EF4-FFF2-40B4-BE49-F238E27FC236}">
                <a16:creationId xmlns:a16="http://schemas.microsoft.com/office/drawing/2014/main" id="{46932E7E-3C1B-CA5A-F0CC-4B8629F20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355" y="34355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97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7B08C-B4AC-84D5-C015-FF3DF1EAB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3AA1F-D15D-0F1C-F9FD-9C6390B1E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BA100-F979-0763-6F94-BB254B254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 course this means theological correctness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A757F4-C636-76E2-551A-FDE901CC10AF}"/>
              </a:ext>
            </a:extLst>
          </p:cNvPr>
          <p:cNvSpPr txBox="1"/>
          <p:nvPr/>
        </p:nvSpPr>
        <p:spPr>
          <a:xfrm>
            <a:off x="614516" y="3185255"/>
            <a:ext cx="11105535" cy="31700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/>
              <a:t>“We are not called to proclaim philosophy and metaphysics, but the simple gospel. Man's fall, his need of a new birth, forgiveness through an atonement, and salvation as the result of faith—these are our battle-axe and weapons of war.” -Spurgeon</a:t>
            </a:r>
          </a:p>
        </p:txBody>
      </p:sp>
      <p:pic>
        <p:nvPicPr>
          <p:cNvPr id="6" name="Picture 5" descr="A person standing at a podium with a fire behind him&#10;&#10;AI-generated content may be incorrect.">
            <a:extLst>
              <a:ext uri="{FF2B5EF4-FFF2-40B4-BE49-F238E27FC236}">
                <a16:creationId xmlns:a16="http://schemas.microsoft.com/office/drawing/2014/main" id="{458E8E8C-8554-35FA-5E85-2CBA61FC3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658" y="34355"/>
            <a:ext cx="4572000" cy="6858000"/>
          </a:xfrm>
          <a:prstGeom prst="rect">
            <a:avLst/>
          </a:prstGeom>
        </p:spPr>
      </p:pic>
      <p:pic>
        <p:nvPicPr>
          <p:cNvPr id="8" name="Picture 7" descr="A person standing in front of a group of men&#10;&#10;AI-generated content may be incorrect.">
            <a:extLst>
              <a:ext uri="{FF2B5EF4-FFF2-40B4-BE49-F238E27FC236}">
                <a16:creationId xmlns:a16="http://schemas.microsoft.com/office/drawing/2014/main" id="{ED4F7B88-810E-9903-4F66-094F06447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058" y="34355"/>
            <a:ext cx="4572000" cy="6858000"/>
          </a:xfrm>
          <a:prstGeom prst="rect">
            <a:avLst/>
          </a:prstGeom>
        </p:spPr>
      </p:pic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2FC7D6E4-B15F-4E20-9AF6-CF3403BF7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55" y="-34355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Generated image">
            <a:extLst>
              <a:ext uri="{FF2B5EF4-FFF2-40B4-BE49-F238E27FC236}">
                <a16:creationId xmlns:a16="http://schemas.microsoft.com/office/drawing/2014/main" id="{9E4EF3FE-D7F9-0407-DAD0-338BE3BADB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Generated image">
            <a:extLst>
              <a:ext uri="{FF2B5EF4-FFF2-40B4-BE49-F238E27FC236}">
                <a16:creationId xmlns:a16="http://schemas.microsoft.com/office/drawing/2014/main" id="{BFBCECCC-992A-F797-F5B8-DF297C996E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Generated image">
            <a:extLst>
              <a:ext uri="{FF2B5EF4-FFF2-40B4-BE49-F238E27FC236}">
                <a16:creationId xmlns:a16="http://schemas.microsoft.com/office/drawing/2014/main" id="{95C2A1A7-9D71-3D16-CF20-22047E9706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1948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74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D3C9E-1DC8-69F2-17F4-10CB51D42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4A960-35D6-07F6-2765-FC02F629E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25454-CEFF-A259-6B80-F79A5F61A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 course this means theological correctness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A48203-E02A-A2F8-C655-552846CBC2ED}"/>
              </a:ext>
            </a:extLst>
          </p:cNvPr>
          <p:cNvSpPr txBox="1"/>
          <p:nvPr/>
        </p:nvSpPr>
        <p:spPr>
          <a:xfrm>
            <a:off x="614516" y="3185255"/>
            <a:ext cx="11105535" cy="31700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/>
              <a:t>“We are not called to proclaim philosophy and metaphysics, but the simple gospel. Man's fall, his need of a new birth, forgiveness through an atonement, and salvation as the result of faith—these are our battle-axe and weapons of war.” -Spurgeon</a:t>
            </a:r>
          </a:p>
        </p:txBody>
      </p:sp>
      <p:pic>
        <p:nvPicPr>
          <p:cNvPr id="6" name="Picture 5" descr="A person standing at a podium with a fire behind him&#10;&#10;AI-generated content may be incorrect.">
            <a:extLst>
              <a:ext uri="{FF2B5EF4-FFF2-40B4-BE49-F238E27FC236}">
                <a16:creationId xmlns:a16="http://schemas.microsoft.com/office/drawing/2014/main" id="{D5CD2240-4F59-A3FE-19BB-8ECA9C211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658" y="34355"/>
            <a:ext cx="4572000" cy="6858000"/>
          </a:xfrm>
          <a:prstGeom prst="rect">
            <a:avLst/>
          </a:prstGeom>
        </p:spPr>
      </p:pic>
      <p:pic>
        <p:nvPicPr>
          <p:cNvPr id="8" name="Picture 7" descr="A person standing in front of a group of men&#10;&#10;AI-generated content may be incorrect.">
            <a:extLst>
              <a:ext uri="{FF2B5EF4-FFF2-40B4-BE49-F238E27FC236}">
                <a16:creationId xmlns:a16="http://schemas.microsoft.com/office/drawing/2014/main" id="{F2BCB458-8373-4C72-4D9A-A0207D9A5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058" y="34355"/>
            <a:ext cx="4572000" cy="6858000"/>
          </a:xfrm>
          <a:prstGeom prst="rect">
            <a:avLst/>
          </a:prstGeom>
        </p:spPr>
      </p:pic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2AC2AC69-5E75-B721-3130-AA340CD46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55" y="-34355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Generated image">
            <a:extLst>
              <a:ext uri="{FF2B5EF4-FFF2-40B4-BE49-F238E27FC236}">
                <a16:creationId xmlns:a16="http://schemas.microsoft.com/office/drawing/2014/main" id="{26AE6655-92D0-6493-BFEC-FB01A95557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Generated image">
            <a:extLst>
              <a:ext uri="{FF2B5EF4-FFF2-40B4-BE49-F238E27FC236}">
                <a16:creationId xmlns:a16="http://schemas.microsoft.com/office/drawing/2014/main" id="{143ED980-116D-CFAD-F6AF-00FDECBC42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Generated image">
            <a:extLst>
              <a:ext uri="{FF2B5EF4-FFF2-40B4-BE49-F238E27FC236}">
                <a16:creationId xmlns:a16="http://schemas.microsoft.com/office/drawing/2014/main" id="{004329E8-D827-1A89-CF57-E9DD90C208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1948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B17C0C-513F-13B7-5758-35A485851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560" y="178785"/>
            <a:ext cx="7430810" cy="650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29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06176-2490-573D-5D1A-21361A812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F7096-E494-540E-08CA-5FC707BC0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03D51-A64C-C44E-FFE6-B39192A59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 course this means theological correctness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2474B9-2612-F4CD-72D0-04B093CE64C2}"/>
              </a:ext>
            </a:extLst>
          </p:cNvPr>
          <p:cNvSpPr txBox="1"/>
          <p:nvPr/>
        </p:nvSpPr>
        <p:spPr>
          <a:xfrm>
            <a:off x="614516" y="3185255"/>
            <a:ext cx="11105535" cy="31700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/>
              <a:t>“We are not called to proclaim philosophy and metaphysics, but the simple gospel. Man's fall, his need of a new birth, forgiveness through an atonement, and salvation as the result of faith—these are our battle-axe and weapons of war.” -Spurgeon</a:t>
            </a:r>
          </a:p>
        </p:txBody>
      </p:sp>
      <p:pic>
        <p:nvPicPr>
          <p:cNvPr id="6" name="Picture 5" descr="A person standing at a podium with a fire behind him&#10;&#10;AI-generated content may be incorrect.">
            <a:extLst>
              <a:ext uri="{FF2B5EF4-FFF2-40B4-BE49-F238E27FC236}">
                <a16:creationId xmlns:a16="http://schemas.microsoft.com/office/drawing/2014/main" id="{4A2F4E51-D749-3563-9FEF-D07E63A7B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658" y="34355"/>
            <a:ext cx="4572000" cy="6858000"/>
          </a:xfrm>
          <a:prstGeom prst="rect">
            <a:avLst/>
          </a:prstGeom>
        </p:spPr>
      </p:pic>
      <p:pic>
        <p:nvPicPr>
          <p:cNvPr id="8" name="Picture 7" descr="A person standing in front of a group of men&#10;&#10;AI-generated content may be incorrect.">
            <a:extLst>
              <a:ext uri="{FF2B5EF4-FFF2-40B4-BE49-F238E27FC236}">
                <a16:creationId xmlns:a16="http://schemas.microsoft.com/office/drawing/2014/main" id="{E939F9BB-4AD5-2B40-8C40-D8652D580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058" y="34355"/>
            <a:ext cx="4572000" cy="6858000"/>
          </a:xfrm>
          <a:prstGeom prst="rect">
            <a:avLst/>
          </a:prstGeom>
        </p:spPr>
      </p:pic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D846F23A-6615-3BB7-A12A-AF0DCADB1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55" y="-34355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Generated image">
            <a:extLst>
              <a:ext uri="{FF2B5EF4-FFF2-40B4-BE49-F238E27FC236}">
                <a16:creationId xmlns:a16="http://schemas.microsoft.com/office/drawing/2014/main" id="{53E44022-5BBB-E0AE-434C-8AC9443852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Generated image">
            <a:extLst>
              <a:ext uri="{FF2B5EF4-FFF2-40B4-BE49-F238E27FC236}">
                <a16:creationId xmlns:a16="http://schemas.microsoft.com/office/drawing/2014/main" id="{D708C8AB-66AE-C54B-CEEA-48B9B3BC30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Generated image">
            <a:extLst>
              <a:ext uri="{FF2B5EF4-FFF2-40B4-BE49-F238E27FC236}">
                <a16:creationId xmlns:a16="http://schemas.microsoft.com/office/drawing/2014/main" id="{4788E181-9173-9E34-503C-6CB39C229B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1948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A person standing in front of a group of men&#10;&#10;AI-generated content may be incorrect.">
            <a:extLst>
              <a:ext uri="{FF2B5EF4-FFF2-40B4-BE49-F238E27FC236}">
                <a16:creationId xmlns:a16="http://schemas.microsoft.com/office/drawing/2014/main" id="{2B57626B-66A1-2CEE-9EB6-EAE37B4F4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355" y="34355"/>
            <a:ext cx="4572000" cy="6858000"/>
          </a:xfrm>
          <a:prstGeom prst="rect">
            <a:avLst/>
          </a:prstGeom>
        </p:spPr>
      </p:pic>
      <p:pic>
        <p:nvPicPr>
          <p:cNvPr id="3074" name="Picture 2" descr="Generated image">
            <a:extLst>
              <a:ext uri="{FF2B5EF4-FFF2-40B4-BE49-F238E27FC236}">
                <a16:creationId xmlns:a16="http://schemas.microsoft.com/office/drawing/2014/main" id="{5443FB4F-E784-9EA8-DE16-934AB8CCE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153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6D682-F3B9-67B2-43F0-53BF8C5CD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B24B4-0777-AD79-6BAB-07F81E5D0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8367B-1190-E32C-301D-4BFBFF134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 course this means theological correctness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66CB4B-2D5D-6922-956B-1F3A3A16B673}"/>
              </a:ext>
            </a:extLst>
          </p:cNvPr>
          <p:cNvSpPr txBox="1"/>
          <p:nvPr/>
        </p:nvSpPr>
        <p:spPr>
          <a:xfrm>
            <a:off x="614516" y="3185255"/>
            <a:ext cx="11105535" cy="31700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/>
              <a:t>“We are not called to proclaim philosophy and metaphysics, but the simple gospel. Man's fall, his need of a new birth, forgiveness through an atonement, and salvation as the result of faith—these are our battle-axe and weapons of war.” -Spurgeon</a:t>
            </a:r>
          </a:p>
        </p:txBody>
      </p:sp>
      <p:pic>
        <p:nvPicPr>
          <p:cNvPr id="6" name="Picture 5" descr="A person standing at a podium with a fire behind him&#10;&#10;AI-generated content may be incorrect.">
            <a:extLst>
              <a:ext uri="{FF2B5EF4-FFF2-40B4-BE49-F238E27FC236}">
                <a16:creationId xmlns:a16="http://schemas.microsoft.com/office/drawing/2014/main" id="{E4F46920-6D57-C5AC-89FB-47C437451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658" y="34355"/>
            <a:ext cx="4572000" cy="6858000"/>
          </a:xfrm>
          <a:prstGeom prst="rect">
            <a:avLst/>
          </a:prstGeom>
        </p:spPr>
      </p:pic>
      <p:pic>
        <p:nvPicPr>
          <p:cNvPr id="8" name="Picture 7" descr="A person standing in front of a group of men&#10;&#10;AI-generated content may be incorrect.">
            <a:extLst>
              <a:ext uri="{FF2B5EF4-FFF2-40B4-BE49-F238E27FC236}">
                <a16:creationId xmlns:a16="http://schemas.microsoft.com/office/drawing/2014/main" id="{5B7BE1E6-FDC1-908C-8FFC-A83DC0800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058" y="34355"/>
            <a:ext cx="4572000" cy="6858000"/>
          </a:xfrm>
          <a:prstGeom prst="rect">
            <a:avLst/>
          </a:prstGeom>
        </p:spPr>
      </p:pic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4A3BD547-7DC4-E02F-4DC2-EBB94BC6D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55" y="-34355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Generated image">
            <a:extLst>
              <a:ext uri="{FF2B5EF4-FFF2-40B4-BE49-F238E27FC236}">
                <a16:creationId xmlns:a16="http://schemas.microsoft.com/office/drawing/2014/main" id="{55C8EA8B-C4A7-A6E2-D99C-A4127DDCDA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Generated image">
            <a:extLst>
              <a:ext uri="{FF2B5EF4-FFF2-40B4-BE49-F238E27FC236}">
                <a16:creationId xmlns:a16="http://schemas.microsoft.com/office/drawing/2014/main" id="{9D6D1E4C-7D07-BC0A-67CD-BE5E3F8AD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Generated image">
            <a:extLst>
              <a:ext uri="{FF2B5EF4-FFF2-40B4-BE49-F238E27FC236}">
                <a16:creationId xmlns:a16="http://schemas.microsoft.com/office/drawing/2014/main" id="{3E85D389-0847-A3A0-DC07-D9CAE08B3A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1948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A person standing in front of a group of men&#10;&#10;AI-generated content may be incorrect.">
            <a:extLst>
              <a:ext uri="{FF2B5EF4-FFF2-40B4-BE49-F238E27FC236}">
                <a16:creationId xmlns:a16="http://schemas.microsoft.com/office/drawing/2014/main" id="{C7161D15-79BD-F363-35A2-96A77261A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355" y="34355"/>
            <a:ext cx="4572000" cy="6858000"/>
          </a:xfrm>
          <a:prstGeom prst="rect">
            <a:avLst/>
          </a:prstGeom>
        </p:spPr>
      </p:pic>
      <p:pic>
        <p:nvPicPr>
          <p:cNvPr id="3074" name="Picture 2" descr="Generated image">
            <a:extLst>
              <a:ext uri="{FF2B5EF4-FFF2-40B4-BE49-F238E27FC236}">
                <a16:creationId xmlns:a16="http://schemas.microsoft.com/office/drawing/2014/main" id="{7BF85E29-28C5-4555-5F7F-9BC072758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52973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8F4043-BF3B-9D80-09CD-19E74E325CB5}"/>
              </a:ext>
            </a:extLst>
          </p:cNvPr>
          <p:cNvSpPr txBox="1"/>
          <p:nvPr/>
        </p:nvSpPr>
        <p:spPr>
          <a:xfrm>
            <a:off x="1362951" y="4784706"/>
            <a:ext cx="8593393" cy="1661993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800" dirty="0"/>
              <a:t>Ryan’s teaching prep process</a:t>
            </a:r>
          </a:p>
          <a:p>
            <a:r>
              <a:rPr lang="en-US" sz="5400" dirty="0"/>
              <a:t>-Unmedicated ADD</a:t>
            </a:r>
          </a:p>
        </p:txBody>
      </p:sp>
    </p:spTree>
    <p:extLst>
      <p:ext uri="{BB962C8B-B14F-4D97-AF65-F5344CB8AC3E}">
        <p14:creationId xmlns:p14="http://schemas.microsoft.com/office/powerpoint/2010/main" val="420354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14D8D-1B34-8F48-A798-808774CB6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84765-C66C-8811-77ED-61BA80927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CF174-FADF-FBBD-7D81-5B7C57744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 course this means theological correctness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AF5217-DF0F-37B1-7BD7-0FEDFEC673B7}"/>
              </a:ext>
            </a:extLst>
          </p:cNvPr>
          <p:cNvSpPr txBox="1"/>
          <p:nvPr/>
        </p:nvSpPr>
        <p:spPr>
          <a:xfrm>
            <a:off x="614516" y="3185255"/>
            <a:ext cx="11105535" cy="31700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/>
              <a:t>“We are not called to proclaim philosophy and metaphysics, but the simple gospel. Man's fall, his need of a new birth, forgiveness through an atonement, and salvation as the result of faith—these are our battle-axe and weapons of war.” -Spurgeon</a:t>
            </a:r>
          </a:p>
        </p:txBody>
      </p:sp>
      <p:pic>
        <p:nvPicPr>
          <p:cNvPr id="6" name="Picture 5" descr="A person standing at a podium with a fire behind him&#10;&#10;AI-generated content may be incorrect.">
            <a:extLst>
              <a:ext uri="{FF2B5EF4-FFF2-40B4-BE49-F238E27FC236}">
                <a16:creationId xmlns:a16="http://schemas.microsoft.com/office/drawing/2014/main" id="{5545DEB8-0CB5-AD6E-E425-51EF817F4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658" y="34355"/>
            <a:ext cx="4572000" cy="6858000"/>
          </a:xfrm>
          <a:prstGeom prst="rect">
            <a:avLst/>
          </a:prstGeom>
        </p:spPr>
      </p:pic>
      <p:pic>
        <p:nvPicPr>
          <p:cNvPr id="8" name="Picture 7" descr="A person standing in front of a group of men&#10;&#10;AI-generated content may be incorrect.">
            <a:extLst>
              <a:ext uri="{FF2B5EF4-FFF2-40B4-BE49-F238E27FC236}">
                <a16:creationId xmlns:a16="http://schemas.microsoft.com/office/drawing/2014/main" id="{BACD3C57-F0C3-A26C-2786-03853F442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058" y="34355"/>
            <a:ext cx="4572000" cy="6858000"/>
          </a:xfrm>
          <a:prstGeom prst="rect">
            <a:avLst/>
          </a:prstGeom>
        </p:spPr>
      </p:pic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E648636E-BF20-7C40-C357-08A8EF9E9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55" y="-34355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Generated image">
            <a:extLst>
              <a:ext uri="{FF2B5EF4-FFF2-40B4-BE49-F238E27FC236}">
                <a16:creationId xmlns:a16="http://schemas.microsoft.com/office/drawing/2014/main" id="{14C8A94D-22F8-0C14-3F6C-B2666D3DD4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Generated image">
            <a:extLst>
              <a:ext uri="{FF2B5EF4-FFF2-40B4-BE49-F238E27FC236}">
                <a16:creationId xmlns:a16="http://schemas.microsoft.com/office/drawing/2014/main" id="{217CC665-3183-46F4-C5B8-B11641E288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Generated image">
            <a:extLst>
              <a:ext uri="{FF2B5EF4-FFF2-40B4-BE49-F238E27FC236}">
                <a16:creationId xmlns:a16="http://schemas.microsoft.com/office/drawing/2014/main" id="{E50D217F-E486-4C1F-65DE-DAEFD155A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1948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A person standing in front of a group of men&#10;&#10;AI-generated content may be incorrect.">
            <a:extLst>
              <a:ext uri="{FF2B5EF4-FFF2-40B4-BE49-F238E27FC236}">
                <a16:creationId xmlns:a16="http://schemas.microsoft.com/office/drawing/2014/main" id="{58C6BE76-DA74-6250-761E-A5B0AD4EF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355" y="34355"/>
            <a:ext cx="4572000" cy="6858000"/>
          </a:xfrm>
          <a:prstGeom prst="rect">
            <a:avLst/>
          </a:prstGeom>
        </p:spPr>
      </p:pic>
      <p:pic>
        <p:nvPicPr>
          <p:cNvPr id="3074" name="Picture 2" descr="Generated image">
            <a:extLst>
              <a:ext uri="{FF2B5EF4-FFF2-40B4-BE49-F238E27FC236}">
                <a16:creationId xmlns:a16="http://schemas.microsoft.com/office/drawing/2014/main" id="{3A091ED1-EAEE-90D6-CDCD-AB213558C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871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2865D-9A6B-F477-014B-E3AADE087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B6AD5-BA05-2F60-851E-FB4A54DE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B394E-B2F2-08C8-B522-16E175EE0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 course this means theological correctness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A2147D-964A-9626-6CC1-BCBE79F25B8A}"/>
              </a:ext>
            </a:extLst>
          </p:cNvPr>
          <p:cNvSpPr txBox="1"/>
          <p:nvPr/>
        </p:nvSpPr>
        <p:spPr>
          <a:xfrm>
            <a:off x="614516" y="3185255"/>
            <a:ext cx="11105535" cy="31700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/>
              <a:t>“We are not called to proclaim philosophy and metaphysics, but the simple gospel. Man's fall, his need of a new birth, forgiveness through an atonement, and salvation as the result of faith—these are our battle-axe and weapons of war.” -Spurgeon</a:t>
            </a:r>
          </a:p>
        </p:txBody>
      </p:sp>
      <p:pic>
        <p:nvPicPr>
          <p:cNvPr id="6" name="Picture 5" descr="A person standing at a podium with a fire behind him&#10;&#10;AI-generated content may be incorrect.">
            <a:extLst>
              <a:ext uri="{FF2B5EF4-FFF2-40B4-BE49-F238E27FC236}">
                <a16:creationId xmlns:a16="http://schemas.microsoft.com/office/drawing/2014/main" id="{29ACA859-EF77-4C9F-8400-A720E08C4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658" y="34355"/>
            <a:ext cx="4572000" cy="6858000"/>
          </a:xfrm>
          <a:prstGeom prst="rect">
            <a:avLst/>
          </a:prstGeom>
        </p:spPr>
      </p:pic>
      <p:pic>
        <p:nvPicPr>
          <p:cNvPr id="8" name="Picture 7" descr="A person standing in front of a group of men&#10;&#10;AI-generated content may be incorrect.">
            <a:extLst>
              <a:ext uri="{FF2B5EF4-FFF2-40B4-BE49-F238E27FC236}">
                <a16:creationId xmlns:a16="http://schemas.microsoft.com/office/drawing/2014/main" id="{AB3078AB-A022-42E8-68B0-53F538F98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058" y="34355"/>
            <a:ext cx="4572000" cy="6858000"/>
          </a:xfrm>
          <a:prstGeom prst="rect">
            <a:avLst/>
          </a:prstGeom>
        </p:spPr>
      </p:pic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6137449F-6B33-7B8D-4D88-306D3615B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55" y="-34355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Generated image">
            <a:extLst>
              <a:ext uri="{FF2B5EF4-FFF2-40B4-BE49-F238E27FC236}">
                <a16:creationId xmlns:a16="http://schemas.microsoft.com/office/drawing/2014/main" id="{76956577-7B7E-0339-812E-6768401205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Generated image">
            <a:extLst>
              <a:ext uri="{FF2B5EF4-FFF2-40B4-BE49-F238E27FC236}">
                <a16:creationId xmlns:a16="http://schemas.microsoft.com/office/drawing/2014/main" id="{FF3D6F6A-8FD6-11DF-1106-F22ECD15D9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Generated image">
            <a:extLst>
              <a:ext uri="{FF2B5EF4-FFF2-40B4-BE49-F238E27FC236}">
                <a16:creationId xmlns:a16="http://schemas.microsoft.com/office/drawing/2014/main" id="{F3CE8BF0-4438-A17A-8FC2-6292CDCD91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1948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A person standing in front of a group of men&#10;&#10;AI-generated content may be incorrect.">
            <a:extLst>
              <a:ext uri="{FF2B5EF4-FFF2-40B4-BE49-F238E27FC236}">
                <a16:creationId xmlns:a16="http://schemas.microsoft.com/office/drawing/2014/main" id="{F3AE73BA-5C71-07C7-8FD7-FC08B3A24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355" y="34355"/>
            <a:ext cx="4572000" cy="6858000"/>
          </a:xfrm>
          <a:prstGeom prst="rect">
            <a:avLst/>
          </a:prstGeom>
        </p:spPr>
      </p:pic>
      <p:pic>
        <p:nvPicPr>
          <p:cNvPr id="3074" name="Picture 2" descr="Generated image">
            <a:extLst>
              <a:ext uri="{FF2B5EF4-FFF2-40B4-BE49-F238E27FC236}">
                <a16:creationId xmlns:a16="http://schemas.microsoft.com/office/drawing/2014/main" id="{FE77B7AF-4157-6163-E905-A35DEE018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544A537-7AD3-A174-6FAF-B875D5E96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8167" y="27126"/>
            <a:ext cx="7644549" cy="679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92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A5C8-F6A5-7B1F-84B9-9D0CDD2AF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2 Timothy 4:1–5 (NASB95)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70FE5-C814-CF54-2204-B2402E216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none" strike="noStrike" dirty="0">
                <a:effectLst/>
              </a:rPr>
              <a:t>1</a:t>
            </a:r>
            <a:r>
              <a:rPr lang="en-US" u="none" strike="noStrike" dirty="0">
                <a:effectLst/>
              </a:rPr>
              <a:t> </a:t>
            </a:r>
            <a:r>
              <a:rPr lang="en-US" dirty="0"/>
              <a:t>I solemnly charge you in the presence of God and of Christ Jesus, who is to judge the living and the dead, and by His appearing and His kingdom: </a:t>
            </a:r>
            <a:r>
              <a:rPr lang="en-US" b="1" u="none" strike="noStrike" dirty="0">
                <a:effectLst/>
              </a:rPr>
              <a:t>2</a:t>
            </a:r>
            <a:r>
              <a:rPr lang="en-US" u="none" strike="noStrike" dirty="0">
                <a:effectLst/>
              </a:rPr>
              <a:t> </a:t>
            </a:r>
            <a:r>
              <a:rPr lang="en-US" dirty="0"/>
              <a:t>preach the word; be ready in season and out of season; reprove, rebuke, exhort, with great patience and instruction. </a:t>
            </a:r>
          </a:p>
        </p:txBody>
      </p:sp>
    </p:spTree>
    <p:extLst>
      <p:ext uri="{BB962C8B-B14F-4D97-AF65-F5344CB8AC3E}">
        <p14:creationId xmlns:p14="http://schemas.microsoft.com/office/powerpoint/2010/main" val="1741289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164DA-7194-8CD3-C5DE-EDE85D5AC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CDF10-32A7-15DC-FF05-DF0CA2E8F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C6E1B-3B51-7438-628A-13623628A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 course this means theological correctness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FA1A24-B544-95E5-8C6E-55BE56082890}"/>
              </a:ext>
            </a:extLst>
          </p:cNvPr>
          <p:cNvSpPr txBox="1"/>
          <p:nvPr/>
        </p:nvSpPr>
        <p:spPr>
          <a:xfrm>
            <a:off x="614516" y="3185255"/>
            <a:ext cx="11105535" cy="31700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/>
              <a:t>“We are not called to proclaim philosophy and metaphysics, but the simple gospel. Man's fall, his need of a new birth, forgiveness through an atonement, and salvation as the result of faith—these are our battle-axe and weapons of war.” -Spurgeon</a:t>
            </a:r>
          </a:p>
        </p:txBody>
      </p:sp>
      <p:pic>
        <p:nvPicPr>
          <p:cNvPr id="6" name="Picture 5" descr="A person standing at a podium with a fire behind him&#10;&#10;AI-generated content may be incorrect.">
            <a:extLst>
              <a:ext uri="{FF2B5EF4-FFF2-40B4-BE49-F238E27FC236}">
                <a16:creationId xmlns:a16="http://schemas.microsoft.com/office/drawing/2014/main" id="{764420EA-CB1F-299C-04CF-38FC4D55D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658" y="34355"/>
            <a:ext cx="4572000" cy="6858000"/>
          </a:xfrm>
          <a:prstGeom prst="rect">
            <a:avLst/>
          </a:prstGeom>
        </p:spPr>
      </p:pic>
      <p:pic>
        <p:nvPicPr>
          <p:cNvPr id="8" name="Picture 7" descr="A person standing in front of a group of men&#10;&#10;AI-generated content may be incorrect.">
            <a:extLst>
              <a:ext uri="{FF2B5EF4-FFF2-40B4-BE49-F238E27FC236}">
                <a16:creationId xmlns:a16="http://schemas.microsoft.com/office/drawing/2014/main" id="{8CDE67A2-D911-1CF1-F736-99B47A4A4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058" y="34355"/>
            <a:ext cx="4572000" cy="6858000"/>
          </a:xfrm>
          <a:prstGeom prst="rect">
            <a:avLst/>
          </a:prstGeom>
        </p:spPr>
      </p:pic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DD5BE7C9-9B0B-E8DD-1C4B-C57897ADA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55" y="-34355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Generated image">
            <a:extLst>
              <a:ext uri="{FF2B5EF4-FFF2-40B4-BE49-F238E27FC236}">
                <a16:creationId xmlns:a16="http://schemas.microsoft.com/office/drawing/2014/main" id="{2631CADC-5949-2F0D-C138-376BDF9F80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Generated image">
            <a:extLst>
              <a:ext uri="{FF2B5EF4-FFF2-40B4-BE49-F238E27FC236}">
                <a16:creationId xmlns:a16="http://schemas.microsoft.com/office/drawing/2014/main" id="{002A4A8B-68C9-18A9-1DDE-AED98A4890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Generated image">
            <a:extLst>
              <a:ext uri="{FF2B5EF4-FFF2-40B4-BE49-F238E27FC236}">
                <a16:creationId xmlns:a16="http://schemas.microsoft.com/office/drawing/2014/main" id="{6C8F4601-BD46-1A12-B963-A098BF9E7F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1948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A person standing in front of a group of men&#10;&#10;AI-generated content may be incorrect.">
            <a:extLst>
              <a:ext uri="{FF2B5EF4-FFF2-40B4-BE49-F238E27FC236}">
                <a16:creationId xmlns:a16="http://schemas.microsoft.com/office/drawing/2014/main" id="{F3549476-0D02-D206-32A7-2E7812880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355" y="34355"/>
            <a:ext cx="4572000" cy="6858000"/>
          </a:xfrm>
          <a:prstGeom prst="rect">
            <a:avLst/>
          </a:prstGeom>
        </p:spPr>
      </p:pic>
      <p:pic>
        <p:nvPicPr>
          <p:cNvPr id="3074" name="Picture 2" descr="Generated image">
            <a:extLst>
              <a:ext uri="{FF2B5EF4-FFF2-40B4-BE49-F238E27FC236}">
                <a16:creationId xmlns:a16="http://schemas.microsoft.com/office/drawing/2014/main" id="{C4C43C47-CB31-A9C7-F0FC-646AE33D7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646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026FF-622C-8870-1941-497C992A1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32082-FFD6-4BF2-AB92-8D9AE0CE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F88BC-CD7A-D888-2277-D3140D5BB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 course this means theological correctness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E0F99-4AD7-F32B-3BCE-8B9F33707E3C}"/>
              </a:ext>
            </a:extLst>
          </p:cNvPr>
          <p:cNvSpPr txBox="1"/>
          <p:nvPr/>
        </p:nvSpPr>
        <p:spPr>
          <a:xfrm>
            <a:off x="614516" y="3185255"/>
            <a:ext cx="11105535" cy="31700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/>
              <a:t>“We are not called to proclaim philosophy and metaphysics, but the simple gospel. Man's fall, his need of a new birth, forgiveness through an atonement, and salvation as the result of faith—these are our battle-axe and weapons of war.” -Spurgeon</a:t>
            </a:r>
          </a:p>
        </p:txBody>
      </p:sp>
      <p:pic>
        <p:nvPicPr>
          <p:cNvPr id="6" name="Picture 5" descr="A person standing at a podium with a fire behind him&#10;&#10;AI-generated content may be incorrect.">
            <a:extLst>
              <a:ext uri="{FF2B5EF4-FFF2-40B4-BE49-F238E27FC236}">
                <a16:creationId xmlns:a16="http://schemas.microsoft.com/office/drawing/2014/main" id="{3B6DBBA4-4444-B013-A50F-5C05E1B47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658" y="34355"/>
            <a:ext cx="4572000" cy="6858000"/>
          </a:xfrm>
          <a:prstGeom prst="rect">
            <a:avLst/>
          </a:prstGeom>
        </p:spPr>
      </p:pic>
      <p:pic>
        <p:nvPicPr>
          <p:cNvPr id="8" name="Picture 7" descr="A person standing in front of a group of men&#10;&#10;AI-generated content may be incorrect.">
            <a:extLst>
              <a:ext uri="{FF2B5EF4-FFF2-40B4-BE49-F238E27FC236}">
                <a16:creationId xmlns:a16="http://schemas.microsoft.com/office/drawing/2014/main" id="{EE375250-9900-5DC0-0EB4-18D3BB10C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058" y="34355"/>
            <a:ext cx="4572000" cy="6858000"/>
          </a:xfrm>
          <a:prstGeom prst="rect">
            <a:avLst/>
          </a:prstGeom>
        </p:spPr>
      </p:pic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A72C5B25-7142-099B-3D20-39457F143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55" y="-34355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Generated image">
            <a:extLst>
              <a:ext uri="{FF2B5EF4-FFF2-40B4-BE49-F238E27FC236}">
                <a16:creationId xmlns:a16="http://schemas.microsoft.com/office/drawing/2014/main" id="{C2E2E328-C0ED-F63F-A09A-A58074D971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Generated image">
            <a:extLst>
              <a:ext uri="{FF2B5EF4-FFF2-40B4-BE49-F238E27FC236}">
                <a16:creationId xmlns:a16="http://schemas.microsoft.com/office/drawing/2014/main" id="{8CAD332C-145A-303A-5696-A1FDAACF70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Generated image">
            <a:extLst>
              <a:ext uri="{FF2B5EF4-FFF2-40B4-BE49-F238E27FC236}">
                <a16:creationId xmlns:a16="http://schemas.microsoft.com/office/drawing/2014/main" id="{4D9DE122-FD72-446C-95B7-D5F517D915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1948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A person standing in front of a group of men&#10;&#10;AI-generated content may be incorrect.">
            <a:extLst>
              <a:ext uri="{FF2B5EF4-FFF2-40B4-BE49-F238E27FC236}">
                <a16:creationId xmlns:a16="http://schemas.microsoft.com/office/drawing/2014/main" id="{C3175EC0-E8DE-28DC-0A90-957CDC527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355" y="34355"/>
            <a:ext cx="4572000" cy="6858000"/>
          </a:xfrm>
          <a:prstGeom prst="rect">
            <a:avLst/>
          </a:prstGeom>
        </p:spPr>
      </p:pic>
      <p:pic>
        <p:nvPicPr>
          <p:cNvPr id="3074" name="Picture 2" descr="Generated image">
            <a:extLst>
              <a:ext uri="{FF2B5EF4-FFF2-40B4-BE49-F238E27FC236}">
                <a16:creationId xmlns:a16="http://schemas.microsoft.com/office/drawing/2014/main" id="{898731F7-8F16-CEE9-45E2-E2D29E210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762F57-2F80-4818-6222-124F3BA550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8167" y="27126"/>
            <a:ext cx="7644549" cy="679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70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8A648-E6AA-DCEF-2964-B24752079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87445-3DE6-01F7-04CC-3442E8256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87F08-4225-0866-FCC2-D643D4745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 course this means theological correctness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F4EF7C-D827-F6A3-2A32-D0D804EB1B8A}"/>
              </a:ext>
            </a:extLst>
          </p:cNvPr>
          <p:cNvSpPr txBox="1"/>
          <p:nvPr/>
        </p:nvSpPr>
        <p:spPr>
          <a:xfrm>
            <a:off x="614516" y="3185255"/>
            <a:ext cx="11105535" cy="31700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/>
              <a:t>“We are not called to proclaim philosophy and metaphysics, but the simple gospel. Man's fall, his need of a new birth, forgiveness through an atonement, and salvation as the result of faith—these are our battle-axe and weapons of war.” -Spurgeon</a:t>
            </a:r>
          </a:p>
        </p:txBody>
      </p:sp>
      <p:pic>
        <p:nvPicPr>
          <p:cNvPr id="6" name="Picture 5" descr="A person standing at a podium with a fire behind him&#10;&#10;AI-generated content may be incorrect.">
            <a:extLst>
              <a:ext uri="{FF2B5EF4-FFF2-40B4-BE49-F238E27FC236}">
                <a16:creationId xmlns:a16="http://schemas.microsoft.com/office/drawing/2014/main" id="{091EE8A0-7CEE-A8E6-43D0-EF5F2BA1E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658" y="34355"/>
            <a:ext cx="4572000" cy="6858000"/>
          </a:xfrm>
          <a:prstGeom prst="rect">
            <a:avLst/>
          </a:prstGeom>
        </p:spPr>
      </p:pic>
      <p:pic>
        <p:nvPicPr>
          <p:cNvPr id="8" name="Picture 7" descr="A person standing in front of a group of men&#10;&#10;AI-generated content may be incorrect.">
            <a:extLst>
              <a:ext uri="{FF2B5EF4-FFF2-40B4-BE49-F238E27FC236}">
                <a16:creationId xmlns:a16="http://schemas.microsoft.com/office/drawing/2014/main" id="{AF633177-5BAB-8C48-DBB0-4B27AA721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058" y="34355"/>
            <a:ext cx="4572000" cy="6858000"/>
          </a:xfrm>
          <a:prstGeom prst="rect">
            <a:avLst/>
          </a:prstGeom>
        </p:spPr>
      </p:pic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C4DB39B0-D9D1-B6D5-3BC2-928207258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55" y="-34355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Generated image">
            <a:extLst>
              <a:ext uri="{FF2B5EF4-FFF2-40B4-BE49-F238E27FC236}">
                <a16:creationId xmlns:a16="http://schemas.microsoft.com/office/drawing/2014/main" id="{C60DE366-13F8-1255-86E7-8B14E841C2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Generated image">
            <a:extLst>
              <a:ext uri="{FF2B5EF4-FFF2-40B4-BE49-F238E27FC236}">
                <a16:creationId xmlns:a16="http://schemas.microsoft.com/office/drawing/2014/main" id="{20F8F7F3-5077-F8DA-D97E-78321E8C7A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Generated image">
            <a:extLst>
              <a:ext uri="{FF2B5EF4-FFF2-40B4-BE49-F238E27FC236}">
                <a16:creationId xmlns:a16="http://schemas.microsoft.com/office/drawing/2014/main" id="{E670E590-245C-FD92-34BD-6598AD0EE1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1948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A person standing in front of a group of men&#10;&#10;AI-generated content may be incorrect.">
            <a:extLst>
              <a:ext uri="{FF2B5EF4-FFF2-40B4-BE49-F238E27FC236}">
                <a16:creationId xmlns:a16="http://schemas.microsoft.com/office/drawing/2014/main" id="{A167FE3D-3CAE-26E9-1AE9-0FD7D81D7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355" y="34355"/>
            <a:ext cx="4572000" cy="6858000"/>
          </a:xfrm>
          <a:prstGeom prst="rect">
            <a:avLst/>
          </a:prstGeom>
        </p:spPr>
      </p:pic>
      <p:pic>
        <p:nvPicPr>
          <p:cNvPr id="3074" name="Picture 2" descr="Generated image">
            <a:extLst>
              <a:ext uri="{FF2B5EF4-FFF2-40B4-BE49-F238E27FC236}">
                <a16:creationId xmlns:a16="http://schemas.microsoft.com/office/drawing/2014/main" id="{646A86A8-28BC-6DC4-6289-BE39EF7C9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624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CF331-B5D3-84B5-2319-C116F80CE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9175D-1938-3243-246B-9E28285CA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7A868-8121-CB74-8672-4C17202F1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 course this means theological correctness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93787F-462B-FC24-42E2-BDDC23B7D4F8}"/>
              </a:ext>
            </a:extLst>
          </p:cNvPr>
          <p:cNvSpPr txBox="1"/>
          <p:nvPr/>
        </p:nvSpPr>
        <p:spPr>
          <a:xfrm>
            <a:off x="614516" y="3185255"/>
            <a:ext cx="11105535" cy="31700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/>
              <a:t>“We are not called to proclaim philosophy and metaphysics, but the simple gospel. Man's fall, his need of a new birth, forgiveness through an atonement, and salvation as the result of faith—these are our battle-axe and weapons of war.” -Spurgeon</a:t>
            </a:r>
          </a:p>
        </p:txBody>
      </p:sp>
      <p:pic>
        <p:nvPicPr>
          <p:cNvPr id="6" name="Picture 5" descr="A person standing at a podium with a fire behind him&#10;&#10;AI-generated content may be incorrect.">
            <a:extLst>
              <a:ext uri="{FF2B5EF4-FFF2-40B4-BE49-F238E27FC236}">
                <a16:creationId xmlns:a16="http://schemas.microsoft.com/office/drawing/2014/main" id="{18FCFE70-8F0F-E382-E7B8-05502821D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658" y="34355"/>
            <a:ext cx="4572000" cy="6858000"/>
          </a:xfrm>
          <a:prstGeom prst="rect">
            <a:avLst/>
          </a:prstGeom>
        </p:spPr>
      </p:pic>
      <p:pic>
        <p:nvPicPr>
          <p:cNvPr id="8" name="Picture 7" descr="A person standing in front of a group of men&#10;&#10;AI-generated content may be incorrect.">
            <a:extLst>
              <a:ext uri="{FF2B5EF4-FFF2-40B4-BE49-F238E27FC236}">
                <a16:creationId xmlns:a16="http://schemas.microsoft.com/office/drawing/2014/main" id="{A50F8395-5653-36DC-2829-72D401525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058" y="34355"/>
            <a:ext cx="4572000" cy="6858000"/>
          </a:xfrm>
          <a:prstGeom prst="rect">
            <a:avLst/>
          </a:prstGeom>
        </p:spPr>
      </p:pic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82C42CD8-BB27-FA25-2175-167390F95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55" y="-34355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Generated image">
            <a:extLst>
              <a:ext uri="{FF2B5EF4-FFF2-40B4-BE49-F238E27FC236}">
                <a16:creationId xmlns:a16="http://schemas.microsoft.com/office/drawing/2014/main" id="{60093151-7ABC-44F6-A422-60D4393A78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Generated image">
            <a:extLst>
              <a:ext uri="{FF2B5EF4-FFF2-40B4-BE49-F238E27FC236}">
                <a16:creationId xmlns:a16="http://schemas.microsoft.com/office/drawing/2014/main" id="{48ED4DDB-C77E-87F2-AEDF-F307BD92E8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Generated image">
            <a:extLst>
              <a:ext uri="{FF2B5EF4-FFF2-40B4-BE49-F238E27FC236}">
                <a16:creationId xmlns:a16="http://schemas.microsoft.com/office/drawing/2014/main" id="{9D3C4EAA-4540-883A-FF6D-6C76EB9896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1948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A person standing in front of a group of men&#10;&#10;AI-generated content may be incorrect.">
            <a:extLst>
              <a:ext uri="{FF2B5EF4-FFF2-40B4-BE49-F238E27FC236}">
                <a16:creationId xmlns:a16="http://schemas.microsoft.com/office/drawing/2014/main" id="{09BE7A58-95CC-8151-CB82-2CBB98E71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355" y="34355"/>
            <a:ext cx="4572000" cy="6858000"/>
          </a:xfrm>
          <a:prstGeom prst="rect">
            <a:avLst/>
          </a:prstGeom>
        </p:spPr>
      </p:pic>
      <p:pic>
        <p:nvPicPr>
          <p:cNvPr id="3074" name="Picture 2" descr="Generated image">
            <a:extLst>
              <a:ext uri="{FF2B5EF4-FFF2-40B4-BE49-F238E27FC236}">
                <a16:creationId xmlns:a16="http://schemas.microsoft.com/office/drawing/2014/main" id="{7FAC56A7-A11B-66E8-820C-F02A7413B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8E712E-CD67-E86B-B80E-3860F0709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8167" y="27126"/>
            <a:ext cx="7644549" cy="679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77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1AD66-0E77-F34A-3B53-19C3CA35C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F83C6-3DBE-0170-63E2-F4FD12B20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2024F-067D-756C-D6BC-AC0338008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 course this means theological correctness</a:t>
            </a:r>
          </a:p>
          <a:p>
            <a:r>
              <a:rPr lang="en-US" dirty="0"/>
              <a:t>Holding the word of God in high esteem</a:t>
            </a:r>
          </a:p>
        </p:txBody>
      </p:sp>
    </p:spTree>
    <p:extLst>
      <p:ext uri="{BB962C8B-B14F-4D97-AF65-F5344CB8AC3E}">
        <p14:creationId xmlns:p14="http://schemas.microsoft.com/office/powerpoint/2010/main" val="405036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6831F-81CB-012A-69D8-8EFB8F44B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ABCE6-CABF-6F7E-DB94-8661D262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D3CC2-8651-E0FB-12A3-5CE77EE84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quality and impact of the teaching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246A4E-8CB7-1B49-DFE8-878B047790A5}"/>
              </a:ext>
            </a:extLst>
          </p:cNvPr>
          <p:cNvSpPr txBox="1"/>
          <p:nvPr/>
        </p:nvSpPr>
        <p:spPr>
          <a:xfrm>
            <a:off x="663677" y="2891983"/>
            <a:ext cx="10643420" cy="2308324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800" dirty="0"/>
              <a:t>“I do not think the devil cares how many churches you build, if only you have lukewarm preachers in them.” -Spurgeon</a:t>
            </a:r>
          </a:p>
        </p:txBody>
      </p:sp>
    </p:spTree>
    <p:extLst>
      <p:ext uri="{BB962C8B-B14F-4D97-AF65-F5344CB8AC3E}">
        <p14:creationId xmlns:p14="http://schemas.microsoft.com/office/powerpoint/2010/main" val="317153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B15BA-B5B3-79B8-3897-E7CF68A5B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AE3E1-D423-CFFC-92F0-0DFC05F71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868CC-D977-251E-B64B-BD039D207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are charged in a solemn way to make sure our HC teachings are good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B5C767-4338-9729-805C-32754CD8D2B4}"/>
              </a:ext>
            </a:extLst>
          </p:cNvPr>
          <p:cNvSpPr txBox="1"/>
          <p:nvPr/>
        </p:nvSpPr>
        <p:spPr>
          <a:xfrm>
            <a:off x="609600" y="3749626"/>
            <a:ext cx="10274710" cy="19389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000" dirty="0"/>
              <a:t>“The preaching of Christ is the whip that flogs the devil. It is the thunderbolt, the sound of which makes all hell shake.”-Spurgeon</a:t>
            </a:r>
          </a:p>
        </p:txBody>
      </p:sp>
    </p:spTree>
    <p:extLst>
      <p:ext uri="{BB962C8B-B14F-4D97-AF65-F5344CB8AC3E}">
        <p14:creationId xmlns:p14="http://schemas.microsoft.com/office/powerpoint/2010/main" val="318210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ED1F7-65E6-025E-C849-62E48FDCF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44535-C512-5427-070E-7BD586157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many people are on your teaching rotation?</a:t>
            </a:r>
          </a:p>
          <a:p>
            <a:pPr lvl="1"/>
            <a:r>
              <a:rPr lang="en-US" dirty="0"/>
              <a:t>6?</a:t>
            </a:r>
          </a:p>
          <a:p>
            <a:pPr lvl="1"/>
            <a:r>
              <a:rPr lang="en-US" dirty="0"/>
              <a:t>8?</a:t>
            </a:r>
          </a:p>
          <a:p>
            <a:pPr lvl="1"/>
            <a:r>
              <a:rPr lang="en-US" dirty="0"/>
              <a:t>12?</a:t>
            </a:r>
          </a:p>
        </p:txBody>
      </p:sp>
    </p:spTree>
    <p:extLst>
      <p:ext uri="{BB962C8B-B14F-4D97-AF65-F5344CB8AC3E}">
        <p14:creationId xmlns:p14="http://schemas.microsoft.com/office/powerpoint/2010/main" val="63551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2BE9E-687F-4D16-BCD8-5ED77735B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99985-699F-06C4-3F60-C1D74132C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E8CD3-9CD7-EB5F-F4B4-FF3034B53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many people are on your teaching rotation?</a:t>
            </a:r>
          </a:p>
          <a:p>
            <a:pPr lvl="1"/>
            <a:r>
              <a:rPr lang="en-US" dirty="0"/>
              <a:t>6?</a:t>
            </a:r>
          </a:p>
          <a:p>
            <a:pPr lvl="1"/>
            <a:r>
              <a:rPr lang="en-US" dirty="0"/>
              <a:t>8?</a:t>
            </a:r>
          </a:p>
          <a:p>
            <a:pPr lvl="1"/>
            <a:r>
              <a:rPr lang="en-US" dirty="0"/>
              <a:t>12?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FD705-9624-DDA5-F87E-AC60C0F5A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008" y="2863560"/>
            <a:ext cx="7100230" cy="368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38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A4A15-2AE1-0480-7688-136C81F20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36D6A-E625-2DFF-3DF3-24697F6FB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29139-D57E-B2FF-C09C-DD3939D89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determines who should be on the teaching rotation?</a:t>
            </a:r>
          </a:p>
          <a:p>
            <a:pPr lvl="1"/>
            <a:r>
              <a:rPr lang="en-US" dirty="0"/>
              <a:t>Character?</a:t>
            </a:r>
          </a:p>
          <a:p>
            <a:pPr lvl="1"/>
            <a:r>
              <a:rPr lang="en-US" dirty="0"/>
              <a:t>Discipleship?</a:t>
            </a:r>
          </a:p>
          <a:p>
            <a:pPr lvl="1"/>
            <a:r>
              <a:rPr lang="en-US" dirty="0"/>
              <a:t>Gifting?</a:t>
            </a:r>
          </a:p>
          <a:p>
            <a:pPr lvl="1"/>
            <a:r>
              <a:rPr lang="en-US" dirty="0"/>
              <a:t>Role?</a:t>
            </a:r>
          </a:p>
        </p:txBody>
      </p:sp>
    </p:spTree>
    <p:extLst>
      <p:ext uri="{BB962C8B-B14F-4D97-AF65-F5344CB8AC3E}">
        <p14:creationId xmlns:p14="http://schemas.microsoft.com/office/powerpoint/2010/main" val="11704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2E535-945C-1083-3206-4B680066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wind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173D1-C157-32B5-178F-A268D538E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“In the presence of God and Christ Jesus”</a:t>
            </a:r>
          </a:p>
          <a:p>
            <a:pPr lvl="1"/>
            <a:r>
              <a:rPr lang="en-US" dirty="0"/>
              <a:t>The invocation of divine witness</a:t>
            </a:r>
          </a:p>
          <a:p>
            <a:pPr lvl="2"/>
            <a:r>
              <a:rPr lang="en-US" dirty="0"/>
              <a:t>Of the utmost importance according to the highest authority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83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81BFA-E197-1C5A-E440-235066761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37EC5-385D-D077-6630-F42FAF673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E7D90-9829-6981-404E-F5494A9D9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concern I have</a:t>
            </a:r>
          </a:p>
          <a:p>
            <a:pPr lvl="1"/>
            <a:r>
              <a:rPr lang="en-US" dirty="0"/>
              <a:t>More people means less work</a:t>
            </a:r>
          </a:p>
          <a:p>
            <a:pPr lvl="1"/>
            <a:r>
              <a:rPr lang="en-US" dirty="0"/>
              <a:t>Bad teachers get put up because we don’t like conflict</a:t>
            </a:r>
          </a:p>
          <a:p>
            <a:pPr lvl="1"/>
            <a:r>
              <a:rPr lang="en-US" dirty="0"/>
              <a:t>ALL leaders should teach equal numbers of times</a:t>
            </a:r>
          </a:p>
          <a:p>
            <a:pPr lvl="1"/>
            <a:r>
              <a:rPr lang="en-US" dirty="0"/>
              <a:t>We don’t give each other teaching feedback</a:t>
            </a:r>
          </a:p>
        </p:txBody>
      </p:sp>
    </p:spTree>
    <p:extLst>
      <p:ext uri="{BB962C8B-B14F-4D97-AF65-F5344CB8AC3E}">
        <p14:creationId xmlns:p14="http://schemas.microsoft.com/office/powerpoint/2010/main" val="414055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E2169-95E2-AA14-3C3C-90F27FDB1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050C0-AAC4-A9CC-FBCC-43236699D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642FB-86AE-07FE-2141-71998F81D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does this matter?</a:t>
            </a:r>
          </a:p>
          <a:p>
            <a:pPr lvl="1"/>
            <a:r>
              <a:rPr lang="en-US" dirty="0"/>
              <a:t>It matters to God</a:t>
            </a:r>
          </a:p>
          <a:p>
            <a:pPr lvl="1"/>
            <a:r>
              <a:rPr lang="en-US" dirty="0"/>
              <a:t>It is explicit from Paul to Timothy </a:t>
            </a:r>
          </a:p>
          <a:p>
            <a:pPr lvl="1"/>
            <a:r>
              <a:rPr lang="en-US" dirty="0"/>
              <a:t>It is one of the fastest ways to render your group toothless</a:t>
            </a:r>
          </a:p>
        </p:txBody>
      </p:sp>
    </p:spTree>
    <p:extLst>
      <p:ext uri="{BB962C8B-B14F-4D97-AF65-F5344CB8AC3E}">
        <p14:creationId xmlns:p14="http://schemas.microsoft.com/office/powerpoint/2010/main" val="270449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E8EA0-65F5-B537-6F9F-7F59B041D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FA5C0-2F71-098F-C50F-8D52AC473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F58F4-30D5-C244-5E10-49D3934BC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amazing how believers will endure bad teaching</a:t>
            </a:r>
          </a:p>
          <a:p>
            <a:pPr lvl="1"/>
            <a:r>
              <a:rPr lang="en-US" dirty="0"/>
              <a:t>“The Smelly Dog”</a:t>
            </a:r>
          </a:p>
        </p:txBody>
      </p:sp>
    </p:spTree>
    <p:extLst>
      <p:ext uri="{BB962C8B-B14F-4D97-AF65-F5344CB8AC3E}">
        <p14:creationId xmlns:p14="http://schemas.microsoft.com/office/powerpoint/2010/main" val="63854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8F79C-B3E2-A17C-60C7-76D12EBC4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302DA-B26C-8752-83C9-E84253D3C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38E5E-B8FE-988D-D0C0-A76D74347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Non-believers will not endure this</a:t>
            </a:r>
          </a:p>
          <a:p>
            <a:pPr lvl="1"/>
            <a:r>
              <a:rPr lang="en-US" dirty="0"/>
              <a:t>One bad night can undue months or years of work</a:t>
            </a:r>
          </a:p>
          <a:p>
            <a:pPr lvl="1"/>
            <a:r>
              <a:rPr lang="en-US" dirty="0"/>
              <a:t>frequent bad nights will kill evangelism completely</a:t>
            </a:r>
          </a:p>
        </p:txBody>
      </p:sp>
    </p:spTree>
    <p:extLst>
      <p:ext uri="{BB962C8B-B14F-4D97-AF65-F5344CB8AC3E}">
        <p14:creationId xmlns:p14="http://schemas.microsoft.com/office/powerpoint/2010/main" val="341606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5E7A0-BA4A-1B96-E083-E7587437B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160BF-D858-B865-6763-2309E2F69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Practical </a:t>
            </a:r>
            <a:r>
              <a:rPr lang="en-US" sz="3600" dirty="0"/>
              <a:t>(advice)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7CF5D-3703-C10A-8C6D-95F507393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1) Only have your best teachers (top 6) teach frequently.</a:t>
            </a:r>
          </a:p>
          <a:p>
            <a:pPr lvl="1"/>
            <a:r>
              <a:rPr lang="en-US" dirty="0"/>
              <a:t>Best 2 every 4-6 weeks</a:t>
            </a:r>
          </a:p>
          <a:p>
            <a:pPr lvl="1"/>
            <a:r>
              <a:rPr lang="en-US" dirty="0"/>
              <a:t>Next best 2 ever 6-8 weeks</a:t>
            </a:r>
          </a:p>
          <a:p>
            <a:pPr lvl="1"/>
            <a:r>
              <a:rPr lang="en-US" dirty="0"/>
              <a:t>Next best 2 once a quarter </a:t>
            </a:r>
          </a:p>
          <a:p>
            <a:pPr lvl="1"/>
            <a:r>
              <a:rPr lang="en-US" dirty="0"/>
              <a:t>New teachers 1 a quarter</a:t>
            </a:r>
          </a:p>
        </p:txBody>
      </p:sp>
    </p:spTree>
    <p:extLst>
      <p:ext uri="{BB962C8B-B14F-4D97-AF65-F5344CB8AC3E}">
        <p14:creationId xmlns:p14="http://schemas.microsoft.com/office/powerpoint/2010/main" val="415333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1BEB0-992D-C838-066D-385CED2D5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5A46-8DF2-4E10-297D-7F4195902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Practical </a:t>
            </a:r>
            <a:r>
              <a:rPr lang="en-US" sz="4000" dirty="0"/>
              <a:t>(advice)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C0DF6-C65D-0ABD-92EE-7320F55C7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have your best teachers (top 6) teach frequently.</a:t>
            </a:r>
          </a:p>
          <a:p>
            <a:pPr lvl="1"/>
            <a:r>
              <a:rPr lang="en-US" dirty="0"/>
              <a:t>Best 2 every 4-6 weeks</a:t>
            </a:r>
          </a:p>
          <a:p>
            <a:pPr lvl="1"/>
            <a:r>
              <a:rPr lang="en-US" dirty="0"/>
              <a:t>Next best 2 ever 6-8 weeks</a:t>
            </a:r>
          </a:p>
          <a:p>
            <a:pPr lvl="1"/>
            <a:r>
              <a:rPr lang="en-US" dirty="0"/>
              <a:t>Next best 2 once a quarter </a:t>
            </a:r>
          </a:p>
          <a:p>
            <a:pPr lvl="1"/>
            <a:r>
              <a:rPr lang="en-US" dirty="0"/>
              <a:t>New teachers 1 a quarter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8550FC-FFE3-AE63-06A2-01664EA38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8" y="1142930"/>
            <a:ext cx="11991084" cy="22860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AF961B-7E99-AE5E-EFF5-89BB213BBF2E}"/>
              </a:ext>
            </a:extLst>
          </p:cNvPr>
          <p:cNvSpPr txBox="1"/>
          <p:nvPr/>
        </p:nvSpPr>
        <p:spPr>
          <a:xfrm>
            <a:off x="407141" y="4102836"/>
            <a:ext cx="11093737" cy="255454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/>
              <a:t>19 teachings</a:t>
            </a:r>
          </a:p>
          <a:p>
            <a:r>
              <a:rPr lang="en-US" sz="4000" dirty="0"/>
              <a:t>-Top 4 teachers cover 14/19</a:t>
            </a:r>
          </a:p>
          <a:p>
            <a:r>
              <a:rPr lang="en-US" sz="4000" dirty="0"/>
              <a:t>-Even your best teachers only teaching less than 1 a month</a:t>
            </a:r>
          </a:p>
        </p:txBody>
      </p:sp>
    </p:spTree>
    <p:extLst>
      <p:ext uri="{BB962C8B-B14F-4D97-AF65-F5344CB8AC3E}">
        <p14:creationId xmlns:p14="http://schemas.microsoft.com/office/powerpoint/2010/main" val="201792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61EB2-606B-E761-5EA5-DF2F7774F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6C41-EE87-1FF0-3811-D07091475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Getting Practical </a:t>
            </a:r>
            <a:r>
              <a:rPr lang="en-US" sz="4000" dirty="0"/>
              <a:t>(advice)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C137D-02C9-D1A1-9002-ABA3302E2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 decides who is best?</a:t>
            </a:r>
          </a:p>
          <a:p>
            <a:pPr lvl="1"/>
            <a:r>
              <a:rPr lang="en-US" dirty="0"/>
              <a:t>If we can’t have honest discussions about this, how do we talk about, porn, money, parenting, marriage etc.?</a:t>
            </a:r>
          </a:p>
          <a:p>
            <a:pPr lvl="1"/>
            <a:r>
              <a:rPr lang="en-US" dirty="0"/>
              <a:t>Regular teacher feedback</a:t>
            </a:r>
          </a:p>
          <a:p>
            <a:pPr lvl="1"/>
            <a:r>
              <a:rPr lang="en-US" dirty="0"/>
              <a:t>Anonymous survey of your leadership team</a:t>
            </a:r>
          </a:p>
          <a:p>
            <a:pPr lvl="1"/>
            <a:r>
              <a:rPr lang="en-US" dirty="0"/>
              <a:t>Ask a coach</a:t>
            </a:r>
          </a:p>
        </p:txBody>
      </p:sp>
    </p:spTree>
    <p:extLst>
      <p:ext uri="{BB962C8B-B14F-4D97-AF65-F5344CB8AC3E}">
        <p14:creationId xmlns:p14="http://schemas.microsoft.com/office/powerpoint/2010/main" val="321544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2D7D6-DC16-2ADA-983D-00B3F6A71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A605-F41B-A595-4C25-362F7357E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Practical </a:t>
            </a:r>
            <a:r>
              <a:rPr lang="en-US" sz="4000" dirty="0"/>
              <a:t>(advice)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0FBB2-3E35-476C-A61A-DB84C88F8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 decides who is best?</a:t>
            </a:r>
          </a:p>
          <a:p>
            <a:pPr lvl="1"/>
            <a:r>
              <a:rPr lang="en-US" dirty="0"/>
              <a:t>A good rule of thumb</a:t>
            </a:r>
          </a:p>
          <a:p>
            <a:pPr lvl="1"/>
            <a:endParaRPr lang="en-US" dirty="0"/>
          </a:p>
          <a:p>
            <a:pPr marL="457223" lvl="1" indent="0">
              <a:buNone/>
            </a:pPr>
            <a:r>
              <a:rPr lang="en-US" dirty="0"/>
              <a:t>The ONLY people on your regular rotation should be people who you would glad to have your non-believing friends come and hear.</a:t>
            </a:r>
          </a:p>
        </p:txBody>
      </p:sp>
    </p:spTree>
    <p:extLst>
      <p:ext uri="{BB962C8B-B14F-4D97-AF65-F5344CB8AC3E}">
        <p14:creationId xmlns:p14="http://schemas.microsoft.com/office/powerpoint/2010/main" val="59224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41548-9071-3580-9356-4B8F71A6C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74230-EA2D-4B90-1C64-0A93044C3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Practical </a:t>
            </a:r>
            <a:r>
              <a:rPr lang="en-US" sz="4000" dirty="0"/>
              <a:t>(advice)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2B9A1-6B62-1138-795E-2E57BD89D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Cell group is a different matter</a:t>
            </a:r>
          </a:p>
          <a:p>
            <a:pPr lvl="1"/>
            <a:r>
              <a:rPr lang="en-US" sz="4600" dirty="0"/>
              <a:t>Teaching quality matters there too</a:t>
            </a:r>
          </a:p>
          <a:p>
            <a:pPr lvl="2"/>
            <a:r>
              <a:rPr lang="en-US" sz="4200" dirty="0"/>
              <a:t>Non-believers typically not present</a:t>
            </a:r>
          </a:p>
          <a:p>
            <a:pPr lvl="2"/>
            <a:r>
              <a:rPr lang="en-US" sz="4200" dirty="0"/>
              <a:t>More discussion oriented</a:t>
            </a:r>
          </a:p>
          <a:p>
            <a:pPr lvl="2"/>
            <a:r>
              <a:rPr lang="en-US" sz="4200" dirty="0"/>
              <a:t>STILL IMPORTANT</a:t>
            </a:r>
          </a:p>
          <a:p>
            <a:pPr lvl="2"/>
            <a:r>
              <a:rPr lang="en-US" sz="4200" dirty="0"/>
              <a:t>Better grounds for getting reps and improvement</a:t>
            </a:r>
          </a:p>
        </p:txBody>
      </p:sp>
    </p:spTree>
    <p:extLst>
      <p:ext uri="{BB962C8B-B14F-4D97-AF65-F5344CB8AC3E}">
        <p14:creationId xmlns:p14="http://schemas.microsoft.com/office/powerpoint/2010/main" val="162436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44DFA-C482-521D-70D6-8026FF809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33C58-180D-53A5-AABF-495D80850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Practical </a:t>
            </a:r>
            <a:r>
              <a:rPr lang="en-US" sz="4000" dirty="0"/>
              <a:t>(advice)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CC5E2-0A9B-FF0D-6C21-CE815E8FF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don’t have 6 teachers I would want my non-Christian friends to hear!</a:t>
            </a:r>
          </a:p>
          <a:p>
            <a:pPr lvl="1"/>
            <a:r>
              <a:rPr lang="en-US" dirty="0"/>
              <a:t>Bring your guests to CT before HC</a:t>
            </a:r>
          </a:p>
          <a:p>
            <a:pPr lvl="1"/>
            <a:r>
              <a:rPr lang="en-US" dirty="0"/>
              <a:t>Work with a HC coach 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425781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28DBB-9471-64CB-AE0D-86F7A9B60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E8EB7-D9E5-E57B-C679-A5C5B780D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wind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EFBC4-94E5-5571-5B02-63CD8AB0F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“Who judges the living and the dead”</a:t>
            </a:r>
          </a:p>
          <a:p>
            <a:pPr lvl="1"/>
            <a:r>
              <a:rPr lang="en-US" dirty="0"/>
              <a:t>The eternal consequences of the issue at hand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28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DB6D9-89BF-CA67-5579-18A8D4249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E938F-B931-2EF9-7DDB-82E294FA6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Practical </a:t>
            </a:r>
            <a:r>
              <a:rPr lang="en-US" sz="4400" dirty="0"/>
              <a:t>(advice)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94AA5-A337-266B-59B2-4285967AD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Shouldn’t every leader teach HC?</a:t>
            </a:r>
          </a:p>
          <a:p>
            <a:r>
              <a:rPr lang="en-US" sz="3400" dirty="0"/>
              <a:t>Isn’t it a requirement for deacons to be able to teach the word?</a:t>
            </a:r>
          </a:p>
        </p:txBody>
      </p:sp>
    </p:spTree>
    <p:extLst>
      <p:ext uri="{BB962C8B-B14F-4D97-AF65-F5344CB8AC3E}">
        <p14:creationId xmlns:p14="http://schemas.microsoft.com/office/powerpoint/2010/main" val="104616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DB6D9-89BF-CA67-5579-18A8D4249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E938F-B931-2EF9-7DDB-82E294FA6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Practical </a:t>
            </a:r>
            <a:r>
              <a:rPr lang="en-US" sz="4400" dirty="0"/>
              <a:t>(advice)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94AA5-A337-266B-59B2-4285967AD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Shouldn’t every leader teach HC?</a:t>
            </a:r>
          </a:p>
          <a:p>
            <a:r>
              <a:rPr lang="en-US" sz="3400" dirty="0"/>
              <a:t>Isn’t it a requirement for deacons to be able to teach the word?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D57010-05E8-A1D9-763D-106E059AC6BF}"/>
              </a:ext>
            </a:extLst>
          </p:cNvPr>
          <p:cNvSpPr txBox="1"/>
          <p:nvPr/>
        </p:nvSpPr>
        <p:spPr>
          <a:xfrm>
            <a:off x="319548" y="3601811"/>
            <a:ext cx="11204370" cy="286232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3600" b="1" dirty="0"/>
              <a:t>1 Timothy 3:1–2 (NIV) — </a:t>
            </a:r>
            <a:r>
              <a:rPr lang="en-US" sz="3600" b="1" i="0" u="none" baseline="0" dirty="0"/>
              <a:t>1</a:t>
            </a:r>
            <a:r>
              <a:rPr lang="en-US" sz="3600" b="0" i="0" u="none" baseline="0" dirty="0"/>
              <a:t> Here is a trustworthy saying: Whoever aspires to be an </a:t>
            </a:r>
            <a:r>
              <a:rPr lang="en-US" sz="3600" b="0" i="0" u="sng" baseline="0" dirty="0"/>
              <a:t>overseer</a:t>
            </a:r>
            <a:r>
              <a:rPr lang="en-US" sz="3600" b="0" i="0" u="none" baseline="0" dirty="0"/>
              <a:t> desires a noble task. </a:t>
            </a:r>
            <a:r>
              <a:rPr lang="en-US" sz="3600" b="1" i="0" u="none" baseline="0" dirty="0"/>
              <a:t>2</a:t>
            </a:r>
            <a:r>
              <a:rPr lang="en-US" sz="3600" b="0" i="0" u="none" baseline="0" dirty="0"/>
              <a:t> Now the overseer is to be above reproach, faithful to his wife, temperate, self-controlled, respectable, hospitable, </a:t>
            </a:r>
            <a:r>
              <a:rPr lang="en-US" sz="3600" b="0" i="0" u="sng" baseline="0" dirty="0"/>
              <a:t>able to teach</a:t>
            </a:r>
            <a:r>
              <a:rPr lang="en-US" sz="3600" b="0" i="0" u="none" baseline="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07647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A4773-C20B-2249-FF66-009ED78B7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5D404-4361-A915-3C1B-73E370964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Practical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E20A3-56C6-4F3D-972A-96EF3C0A2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can be a FULLY engaged awesome HC leader and not teach HC.</a:t>
            </a:r>
          </a:p>
          <a:p>
            <a:r>
              <a:rPr lang="en-US" dirty="0"/>
              <a:t>Good I want out!</a:t>
            </a:r>
          </a:p>
          <a:p>
            <a:pPr lvl="1"/>
            <a:r>
              <a:rPr lang="en-US" dirty="0"/>
              <a:t>The needs of the group</a:t>
            </a:r>
          </a:p>
          <a:p>
            <a:pPr lvl="1"/>
            <a:r>
              <a:rPr lang="en-US" dirty="0"/>
              <a:t>Discuss with your team</a:t>
            </a:r>
          </a:p>
        </p:txBody>
      </p:sp>
    </p:spTree>
    <p:extLst>
      <p:ext uri="{BB962C8B-B14F-4D97-AF65-F5344CB8AC3E}">
        <p14:creationId xmlns:p14="http://schemas.microsoft.com/office/powerpoint/2010/main" val="338175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EA65E-8562-5617-5390-E964F223D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F6961-F947-F73B-30CA-21DC0BE3B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Practical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68EE7-9FE0-4519-097D-3BFF162D9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2) How to improve</a:t>
            </a:r>
          </a:p>
          <a:p>
            <a:pPr lvl="1"/>
            <a:r>
              <a:rPr lang="en-US" sz="3400" dirty="0"/>
              <a:t>Take Homiletics class</a:t>
            </a:r>
          </a:p>
          <a:p>
            <a:pPr lvl="1"/>
            <a:r>
              <a:rPr lang="en-US" sz="3400" dirty="0"/>
              <a:t>Take Teaching group discussion class</a:t>
            </a:r>
          </a:p>
          <a:p>
            <a:pPr lvl="1"/>
            <a:r>
              <a:rPr lang="en-US" sz="3400" dirty="0"/>
              <a:t>ASK for feedback</a:t>
            </a:r>
          </a:p>
          <a:p>
            <a:pPr lvl="1"/>
            <a:r>
              <a:rPr lang="en-US" sz="3400" dirty="0"/>
              <a:t>Work with a good teacher to help you improve</a:t>
            </a:r>
          </a:p>
          <a:p>
            <a:pPr lvl="1"/>
            <a:r>
              <a:rPr lang="en-US" sz="3400" dirty="0"/>
              <a:t>If you're not as good BE SHORT</a:t>
            </a:r>
          </a:p>
        </p:txBody>
      </p:sp>
    </p:spTree>
    <p:extLst>
      <p:ext uri="{BB962C8B-B14F-4D97-AF65-F5344CB8AC3E}">
        <p14:creationId xmlns:p14="http://schemas.microsoft.com/office/powerpoint/2010/main" val="272305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05A20-8876-763F-507D-08C5A166A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497E6-FF98-4F13-808A-EA600F932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God’s command (</a:t>
            </a:r>
            <a:r>
              <a:rPr lang="en-US" sz="3600" dirty="0"/>
              <a:t>e.g. not advice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2567F-46F5-1643-2464-A7D52B69F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u="none" strike="noStrike" dirty="0">
                <a:effectLst/>
              </a:rPr>
              <a:t>2</a:t>
            </a:r>
            <a:r>
              <a:rPr lang="en-US" u="none" strike="noStrike" dirty="0">
                <a:effectLst/>
              </a:rPr>
              <a:t> </a:t>
            </a:r>
            <a:r>
              <a:rPr lang="en-US" dirty="0"/>
              <a:t>preach the word; be ready in season and out of season; reprove, rebuke, exhort, with great patience and instruction.</a:t>
            </a:r>
          </a:p>
          <a:p>
            <a:r>
              <a:rPr lang="en-US" dirty="0"/>
              <a:t>We’ve been a little out of season</a:t>
            </a:r>
          </a:p>
          <a:p>
            <a:r>
              <a:rPr lang="en-US" dirty="0"/>
              <a:t>That might change starting with improving our teaching</a:t>
            </a:r>
          </a:p>
        </p:txBody>
      </p:sp>
    </p:spTree>
    <p:extLst>
      <p:ext uri="{BB962C8B-B14F-4D97-AF65-F5344CB8AC3E}">
        <p14:creationId xmlns:p14="http://schemas.microsoft.com/office/powerpoint/2010/main" val="278976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49428-788F-C4F1-7E9F-94BE2A657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Spurgeon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EA208-CE70-4A80-B768-E741BE52A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“The man who is all aglow with love to Jesus finds little need to appeal to the world for a hearing. His heart is like a glowing coal; his words are sparks and flames, and his influence is like a burning fire.”</a:t>
            </a:r>
          </a:p>
        </p:txBody>
      </p:sp>
    </p:spTree>
    <p:extLst>
      <p:ext uri="{BB962C8B-B14F-4D97-AF65-F5344CB8AC3E}">
        <p14:creationId xmlns:p14="http://schemas.microsoft.com/office/powerpoint/2010/main" val="2785099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B6B2C-CCA5-0DF2-FB1F-50C8E4E75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8DA9B-1B91-7000-E951-8DF5AD3D7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2 Timothy 4:1–5 (NASB95)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0060B-30AA-7EBF-FE01-9013D4B96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none" strike="noStrike" dirty="0">
                <a:effectLst/>
              </a:rPr>
              <a:t>3</a:t>
            </a:r>
            <a:r>
              <a:rPr lang="en-US" u="none" strike="noStrike" dirty="0">
                <a:effectLst/>
              </a:rPr>
              <a:t> </a:t>
            </a:r>
            <a:r>
              <a:rPr lang="en-US" dirty="0"/>
              <a:t>For the time will come when they will not endure sound doctrine; but wanting to have their ears tickled, they will accumulate for themselves teachers in accordance to their own desires, </a:t>
            </a:r>
            <a:r>
              <a:rPr lang="en-US" b="1" u="none" strike="noStrike" dirty="0">
                <a:effectLst/>
              </a:rPr>
              <a:t>4</a:t>
            </a:r>
            <a:r>
              <a:rPr lang="en-US" u="none" strike="noStrike" dirty="0">
                <a:effectLst/>
              </a:rPr>
              <a:t> </a:t>
            </a:r>
            <a:r>
              <a:rPr lang="en-US" dirty="0"/>
              <a:t>and will turn away their ears from the truth and will turn aside to myths. </a:t>
            </a:r>
          </a:p>
        </p:txBody>
      </p:sp>
    </p:spTree>
    <p:extLst>
      <p:ext uri="{BB962C8B-B14F-4D97-AF65-F5344CB8AC3E}">
        <p14:creationId xmlns:p14="http://schemas.microsoft.com/office/powerpoint/2010/main" val="34349192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742A5-67BD-5FBB-3266-DA732A007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7C76F-14AA-1B07-5774-C505E12EF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 Timothy 4:1–5 (NASB95)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20821-9078-0542-BC41-0B006E34A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none" strike="noStrike" dirty="0">
                <a:effectLst/>
              </a:rPr>
              <a:t>5</a:t>
            </a:r>
            <a:r>
              <a:rPr lang="en-US" u="none" strike="noStrike" dirty="0">
                <a:effectLst/>
              </a:rPr>
              <a:t> </a:t>
            </a:r>
            <a:r>
              <a:rPr lang="en-US" dirty="0"/>
              <a:t>But you, be sober in all things, endure hardship, do the work of an evangelist, fulfill your ministry.</a:t>
            </a:r>
          </a:p>
          <a:p>
            <a:r>
              <a:rPr lang="en-US" dirty="0"/>
              <a:t>Who is my HC audience?</a:t>
            </a:r>
          </a:p>
        </p:txBody>
      </p:sp>
    </p:spTree>
    <p:extLst>
      <p:ext uri="{BB962C8B-B14F-4D97-AF65-F5344CB8AC3E}">
        <p14:creationId xmlns:p14="http://schemas.microsoft.com/office/powerpoint/2010/main" val="348327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07D26-D132-EE2E-6528-D68849E58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7B61A-B20C-15FC-146A-BE976CEB6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my HC audience?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A1F71-A42B-B43A-BF4E-7357B5AB3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non-believer</a:t>
            </a:r>
          </a:p>
          <a:p>
            <a:r>
              <a:rPr lang="en-US" dirty="0"/>
              <a:t>But we don’t have any coming</a:t>
            </a:r>
          </a:p>
          <a:p>
            <a:r>
              <a:rPr lang="en-US" dirty="0"/>
              <a:t>Don’t play to the older believers (cell)</a:t>
            </a:r>
          </a:p>
          <a:p>
            <a:r>
              <a:rPr lang="en-US" dirty="0"/>
              <a:t>Teach so that the older believers are sitting there wishing they had brought someone to hear that teaching!</a:t>
            </a:r>
          </a:p>
        </p:txBody>
      </p:sp>
    </p:spTree>
    <p:extLst>
      <p:ext uri="{BB962C8B-B14F-4D97-AF65-F5344CB8AC3E}">
        <p14:creationId xmlns:p14="http://schemas.microsoft.com/office/powerpoint/2010/main" val="25905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795A6-B088-40D7-2754-E0167CDA3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081D6-E5A7-713D-BBE1-0E140D23E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my HC audience?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C61C3-C0A3-4CF8-A6EB-FDB95FEEA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If you preach to the believer</a:t>
            </a:r>
          </a:p>
          <a:p>
            <a:r>
              <a:rPr lang="en-US" dirty="0"/>
              <a:t>Have discussion question only believers could answer</a:t>
            </a:r>
          </a:p>
          <a:p>
            <a:r>
              <a:rPr lang="en-US" dirty="0"/>
              <a:t>Never proclaim the gospel</a:t>
            </a:r>
          </a:p>
          <a:p>
            <a:r>
              <a:rPr lang="en-US" dirty="0"/>
              <a:t>Never call people to surrender to God</a:t>
            </a:r>
          </a:p>
          <a:p>
            <a:r>
              <a:rPr lang="en-US" dirty="0"/>
              <a:t>Why would God move non-believers to come?</a:t>
            </a:r>
          </a:p>
        </p:txBody>
      </p:sp>
    </p:spTree>
    <p:extLst>
      <p:ext uri="{BB962C8B-B14F-4D97-AF65-F5344CB8AC3E}">
        <p14:creationId xmlns:p14="http://schemas.microsoft.com/office/powerpoint/2010/main" val="83319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4710B-9ED7-C04C-5E5E-45166C173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E6401-0ED0-1E07-265E-AFC699C29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wind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53460-4EAA-06A2-1E94-5FC325385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“In view of His appearing and His kingdom”</a:t>
            </a:r>
          </a:p>
          <a:p>
            <a:pPr lvl="1"/>
            <a:r>
              <a:rPr lang="en-US" dirty="0"/>
              <a:t>Remember the boss is coming back!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87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40FA1-39B7-A6CF-69F9-378E8F52C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FF338-F5F4-C2FC-6C07-46CEDA3A2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improve your group quickly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239DD-513D-E0BD-F6FC-C71951263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on of the top 3 things we can do to make our groups healthy</a:t>
            </a:r>
          </a:p>
        </p:txBody>
      </p:sp>
    </p:spTree>
    <p:extLst>
      <p:ext uri="{BB962C8B-B14F-4D97-AF65-F5344CB8AC3E}">
        <p14:creationId xmlns:p14="http://schemas.microsoft.com/office/powerpoint/2010/main" val="36660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BDE70-5398-6753-198A-D0A9CEBF0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3 Game Changers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7C02D-CE79-5421-41D1-0147D1D0D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1) Prayer</a:t>
            </a:r>
          </a:p>
          <a:p>
            <a:r>
              <a:rPr lang="en-US" dirty="0"/>
              <a:t>2) Good Preaching</a:t>
            </a:r>
          </a:p>
          <a:p>
            <a:r>
              <a:rPr lang="en-US" dirty="0"/>
              <a:t>3) Unified leadership team</a:t>
            </a:r>
          </a:p>
        </p:txBody>
      </p:sp>
    </p:spTree>
    <p:extLst>
      <p:ext uri="{BB962C8B-B14F-4D97-AF65-F5344CB8AC3E}">
        <p14:creationId xmlns:p14="http://schemas.microsoft.com/office/powerpoint/2010/main" val="242446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F9A58-8825-9EB1-C895-51D38C83E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There is always room to improve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A3B08-359C-08D8-78BB-F7145437B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should take this seriously</a:t>
            </a:r>
          </a:p>
          <a:p>
            <a:r>
              <a:rPr lang="en-US" dirty="0"/>
              <a:t>Proceed with firmness and caution</a:t>
            </a:r>
          </a:p>
          <a:p>
            <a:r>
              <a:rPr lang="en-US" dirty="0"/>
              <a:t>Get help from your sphere leaders/coaches</a:t>
            </a:r>
          </a:p>
        </p:txBody>
      </p:sp>
    </p:spTree>
    <p:extLst>
      <p:ext uri="{BB962C8B-B14F-4D97-AF65-F5344CB8AC3E}">
        <p14:creationId xmlns:p14="http://schemas.microsoft.com/office/powerpoint/2010/main" val="129060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807B5-B722-9096-4EB3-D5ABBBBA8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75A54-06F2-13BB-3959-49B013989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wind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3626B-EC70-DDE4-886F-54ECCD555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“With all of heaven watching, and with eternity in mind, here’s what you must do.”</a:t>
            </a:r>
          </a:p>
        </p:txBody>
      </p:sp>
    </p:spTree>
    <p:extLst>
      <p:ext uri="{BB962C8B-B14F-4D97-AF65-F5344CB8AC3E}">
        <p14:creationId xmlns:p14="http://schemas.microsoft.com/office/powerpoint/2010/main" val="3867441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68DCE-394B-E971-2CE4-F10FF97CC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AE846-1874-8284-4DAD-C81D0A990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5700" b="1" u="none" strike="noStrike" dirty="0">
                <a:effectLst/>
              </a:rPr>
              <a:t>2</a:t>
            </a:r>
            <a:r>
              <a:rPr lang="en-US" sz="5700" u="none" strike="noStrike" dirty="0">
                <a:effectLst/>
              </a:rPr>
              <a:t> </a:t>
            </a:r>
            <a:r>
              <a:rPr lang="en-US" sz="5700" dirty="0"/>
              <a:t>preach the word; </a:t>
            </a:r>
          </a:p>
          <a:p>
            <a:r>
              <a:rPr lang="en-US" sz="4600" b="1" dirty="0"/>
              <a:t>33.256 </a:t>
            </a:r>
            <a:r>
              <a:rPr lang="el-GR" sz="5200" b="1" dirty="0"/>
              <a:t>κηρύσσω</a:t>
            </a:r>
            <a:r>
              <a:rPr lang="en-US" sz="4600" b="1" baseline="30000" dirty="0"/>
              <a:t>c</a:t>
            </a:r>
            <a:r>
              <a:rPr lang="en-US" u="sng" dirty="0"/>
              <a:t> </a:t>
            </a:r>
            <a:r>
              <a:rPr lang="en-US" u="sng" dirty="0" err="1"/>
              <a:t>kērussō</a:t>
            </a:r>
            <a:r>
              <a:rPr lang="en-US" u="sng" dirty="0"/>
              <a:t> </a:t>
            </a:r>
            <a:r>
              <a:rPr lang="en-US" sz="4600" b="1" baseline="30000" dirty="0"/>
              <a:t>: </a:t>
            </a:r>
            <a:r>
              <a:rPr lang="en-US" dirty="0"/>
              <a:t>to publicly announce religious truths and principles while urging acceptance and compliance—‘to preach</a:t>
            </a:r>
            <a:endParaRPr lang="en-US" sz="4600" b="1" baseline="30000" dirty="0"/>
          </a:p>
          <a:p>
            <a:pPr marL="457223" lvl="1" indent="0">
              <a:buNone/>
            </a:pPr>
            <a:r>
              <a:rPr lang="en-US" sz="1600" b="0" i="0" u="none" strike="noStrike" baseline="0" dirty="0"/>
              <a:t>Louw, J. P., &amp; Nida, E. A. (1996). In </a:t>
            </a:r>
            <a:r>
              <a:rPr lang="en-US" sz="1600" b="0" i="1" u="sng" strike="noStrike" baseline="0" dirty="0">
                <a:solidFill>
                  <a:srgbClr val="0000FF"/>
                </a:solidFill>
                <a:hlinkClick r:id="rId2"/>
              </a:rPr>
              <a:t>Greek-English lexicon of the New Testament: based on semantic domains</a:t>
            </a:r>
            <a:r>
              <a:rPr lang="en-US" sz="1600" b="0" i="0" u="none" strike="noStrike" baseline="0" dirty="0">
                <a:solidFill>
                  <a:srgbClr val="0000FF"/>
                </a:solidFill>
                <a:hlinkClick r:id="rId2"/>
              </a:rPr>
              <a:t> (electronic ed. of the 2nd edition., Vol. 1, p. 416). United Bible Societies.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5200" dirty="0"/>
              <a:t>As HC leaders we are the keepers of this solemn charge</a:t>
            </a:r>
          </a:p>
        </p:txBody>
      </p:sp>
    </p:spTree>
    <p:extLst>
      <p:ext uri="{BB962C8B-B14F-4D97-AF65-F5344CB8AC3E}">
        <p14:creationId xmlns:p14="http://schemas.microsoft.com/office/powerpoint/2010/main" val="38267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60622-030A-3F29-2C59-D6DE2F875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B28BF-453C-0C10-65BB-2A4C05B17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48D9B-B077-A73B-5261-8903CC9C9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700" b="1" u="none" strike="noStrike" dirty="0">
                <a:effectLst/>
              </a:rPr>
              <a:t>2</a:t>
            </a:r>
            <a:r>
              <a:rPr lang="en-US" sz="5700" u="none" strike="noStrike" dirty="0">
                <a:effectLst/>
              </a:rPr>
              <a:t> </a:t>
            </a:r>
            <a:r>
              <a:rPr lang="en-US" sz="5700" dirty="0"/>
              <a:t>preach the word; </a:t>
            </a:r>
          </a:p>
          <a:p>
            <a:r>
              <a:rPr lang="en-US" dirty="0"/>
              <a:t>Leaders are charged to be the guardians of the content proclaimed to their flock</a:t>
            </a:r>
          </a:p>
        </p:txBody>
      </p:sp>
    </p:spTree>
    <p:extLst>
      <p:ext uri="{BB962C8B-B14F-4D97-AF65-F5344CB8AC3E}">
        <p14:creationId xmlns:p14="http://schemas.microsoft.com/office/powerpoint/2010/main" val="2525577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F5842-E655-0AEF-FC13-6AF093B03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E2E32-0F29-84B0-F106-816F69201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Guardians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B0CFB-E333-17AC-C26D-A749F33BF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 course this means theological correctness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2595DC-8776-8287-53D3-C677FE9B0C0C}"/>
              </a:ext>
            </a:extLst>
          </p:cNvPr>
          <p:cNvSpPr txBox="1"/>
          <p:nvPr/>
        </p:nvSpPr>
        <p:spPr>
          <a:xfrm>
            <a:off x="543232" y="3171324"/>
            <a:ext cx="11105535" cy="31700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/>
              <a:t>“We are not called to proclaim philosophy and metaphysics, but the simple gospel. Man's fall, his need of a new birth, forgiveness through an atonement, and salvation as the result of faith—these are our battle-axe and weapons of war.” -Spurgeon</a:t>
            </a:r>
          </a:p>
        </p:txBody>
      </p:sp>
    </p:spTree>
    <p:extLst>
      <p:ext uri="{BB962C8B-B14F-4D97-AF65-F5344CB8AC3E}">
        <p14:creationId xmlns:p14="http://schemas.microsoft.com/office/powerpoint/2010/main" val="22665261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well-Theme">
  <a:themeElements>
    <a:clrScheme name="Dwell">
      <a:dk1>
        <a:sysClr val="windowText" lastClr="000000"/>
      </a:dk1>
      <a:lt1>
        <a:sysClr val="window" lastClr="FFFFFF"/>
      </a:lt1>
      <a:dk2>
        <a:srgbClr val="03272D"/>
      </a:dk2>
      <a:lt2>
        <a:srgbClr val="FFFFFF"/>
      </a:lt2>
      <a:accent1>
        <a:srgbClr val="72DB2B"/>
      </a:accent1>
      <a:accent2>
        <a:srgbClr val="07841B"/>
      </a:accent2>
      <a:accent3>
        <a:srgbClr val="515E61"/>
      </a:accent3>
      <a:accent4>
        <a:srgbClr val="FFFFFF"/>
      </a:accent4>
      <a:accent5>
        <a:srgbClr val="72DB2B"/>
      </a:accent5>
      <a:accent6>
        <a:srgbClr val="07841B"/>
      </a:accent6>
      <a:hlink>
        <a:srgbClr val="72DB2B"/>
      </a:hlink>
      <a:folHlink>
        <a:srgbClr val="07841B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dwell.potx" id="{8A96B63A-8E18-4EFD-A8EA-3DF58B5B819D}" vid="{E3FF578F-C8CA-49D9-9AE1-32F0078E233A}"/>
    </a:ext>
  </a:extLst>
</a:theme>
</file>

<file path=ppt/theme/theme2.xml><?xml version="1.0" encoding="utf-8"?>
<a:theme xmlns:a="http://schemas.openxmlformats.org/drawingml/2006/main" name="Dwell-Light-Theme">
  <a:themeElements>
    <a:clrScheme name="Dwell">
      <a:dk1>
        <a:sysClr val="windowText" lastClr="000000"/>
      </a:dk1>
      <a:lt1>
        <a:sysClr val="window" lastClr="FFFFFF"/>
      </a:lt1>
      <a:dk2>
        <a:srgbClr val="03272D"/>
      </a:dk2>
      <a:lt2>
        <a:srgbClr val="FFFFFF"/>
      </a:lt2>
      <a:accent1>
        <a:srgbClr val="72DB2B"/>
      </a:accent1>
      <a:accent2>
        <a:srgbClr val="07841B"/>
      </a:accent2>
      <a:accent3>
        <a:srgbClr val="515E61"/>
      </a:accent3>
      <a:accent4>
        <a:srgbClr val="FFFFFF"/>
      </a:accent4>
      <a:accent5>
        <a:srgbClr val="72DB2B"/>
      </a:accent5>
      <a:accent6>
        <a:srgbClr val="07841B"/>
      </a:accent6>
      <a:hlink>
        <a:srgbClr val="72DB2B"/>
      </a:hlink>
      <a:folHlink>
        <a:srgbClr val="07841B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dwell.potx" id="{8A96B63A-8E18-4EFD-A8EA-3DF58B5B819D}" vid="{80E3CF16-4259-4D38-946D-3E9B025F2D9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dwell</Template>
  <TotalTime>0</TotalTime>
  <Words>2172</Words>
  <Application>Microsoft Office PowerPoint</Application>
  <PresentationFormat>Widescreen</PresentationFormat>
  <Paragraphs>202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Lao UI</vt:lpstr>
      <vt:lpstr>Trebuchet MS</vt:lpstr>
      <vt:lpstr>Tw Cen MT</vt:lpstr>
      <vt:lpstr>Dwell-Theme</vt:lpstr>
      <vt:lpstr>Dwell-Light-Theme</vt:lpstr>
      <vt:lpstr>2 Tim 4:1-5</vt:lpstr>
      <vt:lpstr>2 Timothy 4:1–5 (NASB95)</vt:lpstr>
      <vt:lpstr>The wind up</vt:lpstr>
      <vt:lpstr>The wind up</vt:lpstr>
      <vt:lpstr>The wind up</vt:lpstr>
      <vt:lpstr>The wind up</vt:lpstr>
      <vt:lpstr>The command</vt:lpstr>
      <vt:lpstr>The command</vt:lpstr>
      <vt:lpstr>Guardians of content</vt:lpstr>
      <vt:lpstr>Guardians of content</vt:lpstr>
      <vt:lpstr>Guardians of content</vt:lpstr>
      <vt:lpstr>Guardians of content</vt:lpstr>
      <vt:lpstr>Guardians of content</vt:lpstr>
      <vt:lpstr>Guardians of content</vt:lpstr>
      <vt:lpstr>Guardians of content</vt:lpstr>
      <vt:lpstr>Guardians of content</vt:lpstr>
      <vt:lpstr>Guardians of content</vt:lpstr>
      <vt:lpstr>Guardians of content</vt:lpstr>
      <vt:lpstr>Guardians of content</vt:lpstr>
      <vt:lpstr>Guardians of content</vt:lpstr>
      <vt:lpstr>Guardians of content</vt:lpstr>
      <vt:lpstr>Guardians of content</vt:lpstr>
      <vt:lpstr>Guardians of content</vt:lpstr>
      <vt:lpstr>Guardians of content</vt:lpstr>
      <vt:lpstr>Guardians of content</vt:lpstr>
      <vt:lpstr>Guardians of content</vt:lpstr>
      <vt:lpstr>Guardians of content</vt:lpstr>
      <vt:lpstr>Guardians of content</vt:lpstr>
      <vt:lpstr>Guardians of content</vt:lpstr>
      <vt:lpstr>Guardians of content</vt:lpstr>
      <vt:lpstr>Guardians of content</vt:lpstr>
      <vt:lpstr>Guardians of content</vt:lpstr>
      <vt:lpstr>Guardians of content</vt:lpstr>
      <vt:lpstr>Getting Practical (advice)</vt:lpstr>
      <vt:lpstr>Getting Practical (advice)</vt:lpstr>
      <vt:lpstr>Getting Practical (advice)</vt:lpstr>
      <vt:lpstr>Getting Practical (advice)</vt:lpstr>
      <vt:lpstr>Getting Practical (advice)</vt:lpstr>
      <vt:lpstr>Getting Practical (advice)</vt:lpstr>
      <vt:lpstr>Getting Practical (advice)</vt:lpstr>
      <vt:lpstr>Getting Practical (advice)</vt:lpstr>
      <vt:lpstr>Getting Practical </vt:lpstr>
      <vt:lpstr>Getting Practical</vt:lpstr>
      <vt:lpstr>God’s command (e.g. not advice)</vt:lpstr>
      <vt:lpstr>More Spurgeon</vt:lpstr>
      <vt:lpstr>2 Timothy 4:1–5 (NASB95)</vt:lpstr>
      <vt:lpstr>2 Timothy 4:1–5 (NASB95)</vt:lpstr>
      <vt:lpstr>Who is my HC audience?</vt:lpstr>
      <vt:lpstr>Who is my HC audience?</vt:lpstr>
      <vt:lpstr>How to improve your group quickly</vt:lpstr>
      <vt:lpstr>Top 3 Game Changers</vt:lpstr>
      <vt:lpstr>There is always room to improve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2025-04-15T19:36:12Z</dcterms:created>
  <dcterms:modified xsi:type="dcterms:W3CDTF">2025-04-15T23:34:56Z</dcterms:modified>
</cp:coreProperties>
</file>