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8" r:id="rId39"/>
    <p:sldId id="299" r:id="rId40"/>
    <p:sldId id="300" r:id="rId41"/>
    <p:sldId id="302" r:id="rId42"/>
    <p:sldId id="303" r:id="rId43"/>
    <p:sldId id="304" r:id="rId44"/>
    <p:sldId id="305" r:id="rId45"/>
    <p:sldId id="306" r:id="rId46"/>
    <p:sldId id="307" r:id="rId47"/>
    <p:sldId id="308" r:id="rId48"/>
    <p:sldId id="309" r:id="rId49"/>
    <p:sldId id="310" r:id="rId50"/>
    <p:sldId id="311" r:id="rId51"/>
    <p:sldId id="312" r:id="rId52"/>
    <p:sldId id="313" r:id="rId53"/>
    <p:sldId id="314" r:id="rId54"/>
    <p:sldId id="315" r:id="rId55"/>
    <p:sldId id="318" r:id="rId56"/>
    <p:sldId id="319" r:id="rId57"/>
    <p:sldId id="320" r:id="rId58"/>
    <p:sldId id="321" r:id="rId59"/>
    <p:sldId id="322" r:id="rId60"/>
    <p:sldId id="323" r:id="rId61"/>
    <p:sldId id="324" r:id="rId62"/>
    <p:sldId id="325" r:id="rId63"/>
    <p:sldId id="326" r:id="rId64"/>
    <p:sldId id="327" r:id="rId65"/>
    <p:sldId id="328" r:id="rId66"/>
    <p:sldId id="329" r:id="rId67"/>
    <p:sldId id="330" r:id="rId68"/>
    <p:sldId id="331" r:id="rId69"/>
    <p:sldId id="332" r:id="rId70"/>
    <p:sldId id="333" r:id="rId71"/>
    <p:sldId id="334" r:id="rId72"/>
    <p:sldId id="335" r:id="rId73"/>
    <p:sldId id="336" r:id="rId74"/>
    <p:sldId id="337" r:id="rId75"/>
  </p:sldIdLst>
  <p:sldSz cx="10058400" cy="7772400"/>
  <p:notesSz cx="10058400" cy="77724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1668" y="7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tableStyles" Target="tableStyle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05936" y="1464043"/>
            <a:ext cx="9046527" cy="93598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50" b="0" i="0">
                <a:solidFill>
                  <a:schemeClr val="bg1"/>
                </a:solidFill>
                <a:latin typeface="Impact"/>
                <a:cs typeface="Impac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508760" y="4352544"/>
            <a:ext cx="7040880" cy="19431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50" b="0" i="0">
                <a:solidFill>
                  <a:schemeClr val="bg1"/>
                </a:solidFill>
                <a:latin typeface="Impact"/>
                <a:cs typeface="Impact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7/18/2023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50" b="0" i="0">
                <a:solidFill>
                  <a:schemeClr val="bg1"/>
                </a:solidFill>
                <a:latin typeface="Impact"/>
                <a:cs typeface="Impac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50" b="0" i="0">
                <a:solidFill>
                  <a:schemeClr val="bg1"/>
                </a:solidFill>
                <a:latin typeface="Impact"/>
                <a:cs typeface="Impact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7/18/2023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50" b="0" i="0">
                <a:solidFill>
                  <a:schemeClr val="bg1"/>
                </a:solidFill>
                <a:latin typeface="Impact"/>
                <a:cs typeface="Impac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02920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180076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7/18/2023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50" b="0" i="0">
                <a:solidFill>
                  <a:schemeClr val="bg1"/>
                </a:solidFill>
                <a:latin typeface="Impact"/>
                <a:cs typeface="Impac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7/18/2023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7/18/2023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1057275"/>
            <a:ext cx="10058400" cy="5657850"/>
          </a:xfrm>
          <a:custGeom>
            <a:avLst/>
            <a:gdLst/>
            <a:ahLst/>
            <a:cxnLst/>
            <a:rect l="l" t="t" r="r" b="b"/>
            <a:pathLst>
              <a:path w="10058400" h="5657850">
                <a:moveTo>
                  <a:pt x="10058400" y="0"/>
                </a:moveTo>
                <a:lnTo>
                  <a:pt x="0" y="0"/>
                </a:lnTo>
                <a:lnTo>
                  <a:pt x="0" y="5657850"/>
                </a:lnTo>
                <a:lnTo>
                  <a:pt x="10058400" y="5657850"/>
                </a:lnTo>
                <a:lnTo>
                  <a:pt x="10058400" y="0"/>
                </a:lnTo>
                <a:close/>
              </a:path>
            </a:pathLst>
          </a:custGeom>
          <a:solidFill>
            <a:srgbClr val="6C6C6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05936" y="1203327"/>
            <a:ext cx="7499835" cy="17909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50" b="0" i="0">
                <a:solidFill>
                  <a:schemeClr val="bg1"/>
                </a:solidFill>
                <a:latin typeface="Impact"/>
                <a:cs typeface="Impac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339363" y="2355525"/>
            <a:ext cx="7689215" cy="41916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50" b="0" i="0">
                <a:solidFill>
                  <a:schemeClr val="bg1"/>
                </a:solidFill>
                <a:latin typeface="Impact"/>
                <a:cs typeface="Impact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419856" y="7228332"/>
            <a:ext cx="3218688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02920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7/18/2023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242048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8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10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png"/><Relationship Id="rId4" Type="http://schemas.openxmlformats.org/officeDocument/2006/relationships/image" Target="../media/image19.png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4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4" Type="http://schemas.openxmlformats.org/officeDocument/2006/relationships/image" Target="../media/image8.png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4" Type="http://schemas.openxmlformats.org/officeDocument/2006/relationships/image" Target="../media/image8.png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png"/><Relationship Id="rId5" Type="http://schemas.openxmlformats.org/officeDocument/2006/relationships/image" Target="../media/image25.png"/><Relationship Id="rId4" Type="http://schemas.openxmlformats.org/officeDocument/2006/relationships/image" Target="../media/image8.png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png"/><Relationship Id="rId5" Type="http://schemas.openxmlformats.org/officeDocument/2006/relationships/image" Target="../media/image25.png"/><Relationship Id="rId4" Type="http://schemas.openxmlformats.org/officeDocument/2006/relationships/image" Target="../media/image8.png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png"/><Relationship Id="rId5" Type="http://schemas.openxmlformats.org/officeDocument/2006/relationships/image" Target="../media/image26.png"/><Relationship Id="rId4" Type="http://schemas.openxmlformats.org/officeDocument/2006/relationships/image" Target="../media/image8.png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png"/><Relationship Id="rId5" Type="http://schemas.openxmlformats.org/officeDocument/2006/relationships/image" Target="../media/image26.png"/><Relationship Id="rId4" Type="http://schemas.openxmlformats.org/officeDocument/2006/relationships/image" Target="../media/image8.png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png"/><Relationship Id="rId5" Type="http://schemas.openxmlformats.org/officeDocument/2006/relationships/image" Target="../media/image26.png"/><Relationship Id="rId4" Type="http://schemas.openxmlformats.org/officeDocument/2006/relationships/image" Target="../media/image8.png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1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7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7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03840" y="5887476"/>
            <a:ext cx="2334895" cy="3086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850" dirty="0">
                <a:solidFill>
                  <a:srgbClr val="FFFFFF"/>
                </a:solidFill>
                <a:latin typeface="Impact"/>
                <a:cs typeface="Impact"/>
              </a:rPr>
              <a:t>Breakout</a:t>
            </a:r>
            <a:r>
              <a:rPr sz="1850" spc="-2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1850" dirty="0">
                <a:solidFill>
                  <a:srgbClr val="FFFFFF"/>
                </a:solidFill>
                <a:latin typeface="Impact"/>
                <a:cs typeface="Impact"/>
              </a:rPr>
              <a:t>Session</a:t>
            </a:r>
            <a:r>
              <a:rPr sz="1850" spc="-1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1850" dirty="0">
                <a:solidFill>
                  <a:srgbClr val="FFFFFF"/>
                </a:solidFill>
                <a:latin typeface="Impact"/>
                <a:cs typeface="Impact"/>
              </a:rPr>
              <a:t>1,</a:t>
            </a:r>
            <a:r>
              <a:rPr sz="1850" spc="-1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1850" spc="-20" dirty="0">
                <a:solidFill>
                  <a:srgbClr val="FFFFFF"/>
                </a:solidFill>
                <a:latin typeface="Impact"/>
                <a:cs typeface="Impact"/>
              </a:rPr>
              <a:t>7/13</a:t>
            </a:r>
            <a:endParaRPr sz="1850">
              <a:latin typeface="Impact"/>
              <a:cs typeface="Impact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05934" y="2675327"/>
            <a:ext cx="9031605" cy="1345565"/>
          </a:xfrm>
          <a:prstGeom prst="rect">
            <a:avLst/>
          </a:prstGeom>
        </p:spPr>
        <p:txBody>
          <a:bodyPr vert="horz" wrap="square" lIns="0" tIns="147955" rIns="0" bIns="0" rtlCol="0">
            <a:spAutoFit/>
          </a:bodyPr>
          <a:lstStyle/>
          <a:p>
            <a:pPr marL="12700" marR="5080">
              <a:lnSpc>
                <a:spcPts val="4650"/>
              </a:lnSpc>
              <a:spcBef>
                <a:spcPts val="1165"/>
              </a:spcBef>
            </a:pPr>
            <a:r>
              <a:rPr sz="4750" spc="-75" dirty="0">
                <a:solidFill>
                  <a:srgbClr val="800D02"/>
                </a:solidFill>
              </a:rPr>
              <a:t>What</a:t>
            </a:r>
            <a:r>
              <a:rPr sz="4750" spc="-190" dirty="0">
                <a:solidFill>
                  <a:srgbClr val="800D02"/>
                </a:solidFill>
              </a:rPr>
              <a:t> </a:t>
            </a:r>
            <a:r>
              <a:rPr sz="4750" spc="-75" dirty="0">
                <a:solidFill>
                  <a:srgbClr val="800D02"/>
                </a:solidFill>
              </a:rPr>
              <a:t>Does</a:t>
            </a:r>
            <a:r>
              <a:rPr sz="4750" spc="-185" dirty="0">
                <a:solidFill>
                  <a:srgbClr val="800D02"/>
                </a:solidFill>
              </a:rPr>
              <a:t> </a:t>
            </a:r>
            <a:r>
              <a:rPr sz="4750" spc="-75" dirty="0">
                <a:solidFill>
                  <a:srgbClr val="800D02"/>
                </a:solidFill>
              </a:rPr>
              <a:t>the</a:t>
            </a:r>
            <a:r>
              <a:rPr sz="4750" spc="-175" dirty="0">
                <a:solidFill>
                  <a:srgbClr val="800D02"/>
                </a:solidFill>
              </a:rPr>
              <a:t> </a:t>
            </a:r>
            <a:r>
              <a:rPr sz="4750" spc="-80" dirty="0">
                <a:solidFill>
                  <a:srgbClr val="800D02"/>
                </a:solidFill>
              </a:rPr>
              <a:t>Bible</a:t>
            </a:r>
            <a:r>
              <a:rPr sz="4750" spc="-180" dirty="0">
                <a:solidFill>
                  <a:srgbClr val="800D02"/>
                </a:solidFill>
              </a:rPr>
              <a:t> </a:t>
            </a:r>
            <a:r>
              <a:rPr sz="4750" spc="-75" dirty="0">
                <a:solidFill>
                  <a:srgbClr val="800D02"/>
                </a:solidFill>
              </a:rPr>
              <a:t>Have</a:t>
            </a:r>
            <a:r>
              <a:rPr sz="4750" spc="-175" dirty="0">
                <a:solidFill>
                  <a:srgbClr val="800D02"/>
                </a:solidFill>
              </a:rPr>
              <a:t> </a:t>
            </a:r>
            <a:r>
              <a:rPr sz="4750" spc="-50" dirty="0">
                <a:solidFill>
                  <a:srgbClr val="800D02"/>
                </a:solidFill>
              </a:rPr>
              <a:t>to</a:t>
            </a:r>
            <a:r>
              <a:rPr sz="4750" spc="-180" dirty="0">
                <a:solidFill>
                  <a:srgbClr val="800D02"/>
                </a:solidFill>
              </a:rPr>
              <a:t> </a:t>
            </a:r>
            <a:r>
              <a:rPr sz="4750" spc="-65" dirty="0">
                <a:solidFill>
                  <a:srgbClr val="800D02"/>
                </a:solidFill>
              </a:rPr>
              <a:t>Say</a:t>
            </a:r>
            <a:r>
              <a:rPr sz="4750" spc="-175" dirty="0">
                <a:solidFill>
                  <a:srgbClr val="800D02"/>
                </a:solidFill>
              </a:rPr>
              <a:t> </a:t>
            </a:r>
            <a:r>
              <a:rPr sz="4750" spc="-10" dirty="0">
                <a:solidFill>
                  <a:srgbClr val="800D02"/>
                </a:solidFill>
              </a:rPr>
              <a:t>About Race?</a:t>
            </a:r>
            <a:endParaRPr sz="4750"/>
          </a:p>
        </p:txBody>
      </p:sp>
      <p:sp>
        <p:nvSpPr>
          <p:cNvPr id="4" name="object 4"/>
          <p:cNvSpPr txBox="1"/>
          <p:nvPr/>
        </p:nvSpPr>
        <p:spPr>
          <a:xfrm>
            <a:off x="505936" y="4036324"/>
            <a:ext cx="2108200" cy="72263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2250" dirty="0">
                <a:solidFill>
                  <a:srgbClr val="FFFFFF"/>
                </a:solidFill>
                <a:latin typeface="Impact"/>
                <a:cs typeface="Impact"/>
              </a:rPr>
              <a:t>ST </a:t>
            </a:r>
            <a:r>
              <a:rPr sz="2250" spc="-20" dirty="0">
                <a:solidFill>
                  <a:srgbClr val="FFFFFF"/>
                </a:solidFill>
                <a:latin typeface="Impact"/>
                <a:cs typeface="Impact"/>
              </a:rPr>
              <a:t>8200</a:t>
            </a:r>
            <a:endParaRPr sz="2250">
              <a:latin typeface="Impact"/>
              <a:cs typeface="Impact"/>
            </a:endParaRPr>
          </a:p>
          <a:p>
            <a:pPr marL="12700">
              <a:lnSpc>
                <a:spcPct val="100000"/>
              </a:lnSpc>
              <a:spcBef>
                <a:spcPts val="65"/>
              </a:spcBef>
            </a:pPr>
            <a:r>
              <a:rPr sz="2250" dirty="0">
                <a:solidFill>
                  <a:srgbClr val="FFFFFF"/>
                </a:solidFill>
                <a:latin typeface="Impact"/>
                <a:cs typeface="Impact"/>
              </a:rPr>
              <a:t>Dr.</a:t>
            </a:r>
            <a:r>
              <a:rPr sz="2250" spc="-15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250" dirty="0">
                <a:solidFill>
                  <a:srgbClr val="FFFFFF"/>
                </a:solidFill>
                <a:latin typeface="Impact"/>
                <a:cs typeface="Impact"/>
              </a:rPr>
              <a:t>Fellipe</a:t>
            </a:r>
            <a:r>
              <a:rPr sz="2250" spc="-15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250" dirty="0">
                <a:solidFill>
                  <a:srgbClr val="FFFFFF"/>
                </a:solidFill>
                <a:latin typeface="Impact"/>
                <a:cs typeface="Impact"/>
              </a:rPr>
              <a:t>do</a:t>
            </a:r>
            <a:r>
              <a:rPr sz="2250" spc="-1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250" spc="-20" dirty="0">
                <a:solidFill>
                  <a:srgbClr val="FFFFFF"/>
                </a:solidFill>
                <a:latin typeface="Impact"/>
                <a:cs typeface="Impact"/>
              </a:rPr>
              <a:t>Vale</a:t>
            </a:r>
            <a:endParaRPr sz="2250">
              <a:latin typeface="Impact"/>
              <a:cs typeface="Impact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500" spc="-70" dirty="0">
                <a:solidFill>
                  <a:srgbClr val="800D02"/>
                </a:solidFill>
              </a:rPr>
              <a:t>Unpacking</a:t>
            </a:r>
            <a:r>
              <a:rPr sz="3500" spc="-100" dirty="0">
                <a:solidFill>
                  <a:srgbClr val="800D02"/>
                </a:solidFill>
              </a:rPr>
              <a:t> </a:t>
            </a:r>
            <a:r>
              <a:rPr sz="3500" spc="-55" dirty="0">
                <a:solidFill>
                  <a:srgbClr val="800D02"/>
                </a:solidFill>
              </a:rPr>
              <a:t>the</a:t>
            </a:r>
            <a:r>
              <a:rPr sz="3500" spc="-100" dirty="0">
                <a:solidFill>
                  <a:srgbClr val="800D02"/>
                </a:solidFill>
              </a:rPr>
              <a:t> </a:t>
            </a:r>
            <a:r>
              <a:rPr sz="3500" spc="-10" dirty="0">
                <a:solidFill>
                  <a:srgbClr val="800D02"/>
                </a:solidFill>
              </a:rPr>
              <a:t>Question</a:t>
            </a:r>
            <a:endParaRPr sz="3500"/>
          </a:p>
          <a:p>
            <a:pPr marL="2771140">
              <a:lnSpc>
                <a:spcPct val="100000"/>
              </a:lnSpc>
              <a:spcBef>
                <a:spcPts val="15"/>
              </a:spcBef>
            </a:pPr>
            <a:r>
              <a:rPr sz="2450" u="sng" dirty="0">
                <a:uFill>
                  <a:solidFill>
                    <a:srgbClr val="FFFFFF"/>
                  </a:solidFill>
                </a:uFill>
              </a:rPr>
              <a:t>Theology</a:t>
            </a:r>
            <a:r>
              <a:rPr sz="2450" u="sng" spc="40" dirty="0">
                <a:uFill>
                  <a:solidFill>
                    <a:srgbClr val="FFFFFF"/>
                  </a:solidFill>
                </a:uFill>
              </a:rPr>
              <a:t> </a:t>
            </a:r>
            <a:r>
              <a:rPr sz="2450" u="sng" dirty="0">
                <a:uFill>
                  <a:solidFill>
                    <a:srgbClr val="FFFFFF"/>
                  </a:solidFill>
                </a:uFill>
              </a:rPr>
              <a:t>and</a:t>
            </a:r>
            <a:r>
              <a:rPr sz="2450" u="sng" spc="35" dirty="0">
                <a:uFill>
                  <a:solidFill>
                    <a:srgbClr val="FFFFFF"/>
                  </a:solidFill>
                </a:uFill>
              </a:rPr>
              <a:t> </a:t>
            </a:r>
            <a:r>
              <a:rPr sz="2450" u="sng" dirty="0">
                <a:uFill>
                  <a:solidFill>
                    <a:srgbClr val="FFFFFF"/>
                  </a:solidFill>
                </a:uFill>
              </a:rPr>
              <a:t>Race:</a:t>
            </a:r>
            <a:r>
              <a:rPr sz="2450" u="sng" spc="40" dirty="0">
                <a:uFill>
                  <a:solidFill>
                    <a:srgbClr val="FFFFFF"/>
                  </a:solidFill>
                </a:uFill>
              </a:rPr>
              <a:t> </a:t>
            </a:r>
            <a:r>
              <a:rPr sz="2450" u="sng" dirty="0">
                <a:uFill>
                  <a:solidFill>
                    <a:srgbClr val="FFFFFF"/>
                  </a:solidFill>
                </a:uFill>
              </a:rPr>
              <a:t>2</a:t>
            </a:r>
            <a:r>
              <a:rPr sz="2450" u="sng" spc="35" dirty="0">
                <a:uFill>
                  <a:solidFill>
                    <a:srgbClr val="FFFFFF"/>
                  </a:solidFill>
                </a:uFill>
              </a:rPr>
              <a:t> </a:t>
            </a:r>
            <a:r>
              <a:rPr sz="2450" u="sng" spc="-20" dirty="0">
                <a:uFill>
                  <a:solidFill>
                    <a:srgbClr val="FFFFFF"/>
                  </a:solidFill>
                </a:uFill>
              </a:rPr>
              <a:t>Tasks</a:t>
            </a:r>
            <a:endParaRPr sz="2450"/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672935" y="2708917"/>
            <a:ext cx="2769715" cy="490220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3672935" y="2708917"/>
            <a:ext cx="5257800" cy="393056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3675" baseline="2267" dirty="0">
                <a:solidFill>
                  <a:srgbClr val="FFFFFF"/>
                </a:solidFill>
                <a:latin typeface="Impact"/>
                <a:cs typeface="Impact"/>
              </a:rPr>
              <a:t>The</a:t>
            </a:r>
            <a:r>
              <a:rPr sz="3675" spc="82" baseline="2267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3675" baseline="2267" dirty="0">
                <a:solidFill>
                  <a:srgbClr val="FFFFFF"/>
                </a:solidFill>
                <a:latin typeface="Impact"/>
                <a:cs typeface="Impact"/>
              </a:rPr>
              <a:t>Descriptive</a:t>
            </a:r>
            <a:r>
              <a:rPr sz="3675" spc="97" baseline="2267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3675" spc="-7" baseline="2267" dirty="0" err="1" smtClean="0">
                <a:solidFill>
                  <a:srgbClr val="FFFFFF"/>
                </a:solidFill>
                <a:latin typeface="Impact"/>
                <a:cs typeface="Impact"/>
              </a:rPr>
              <a:t>T</a:t>
            </a:r>
            <a:r>
              <a:rPr sz="3675" baseline="2267" dirty="0" err="1" smtClean="0">
                <a:solidFill>
                  <a:srgbClr val="FFFFFF"/>
                </a:solidFill>
                <a:latin typeface="Impact"/>
                <a:cs typeface="Impact"/>
              </a:rPr>
              <a:t>a</a:t>
            </a:r>
            <a:r>
              <a:rPr sz="3675" spc="-1597" baseline="2267" dirty="0" err="1" smtClean="0">
                <a:solidFill>
                  <a:srgbClr val="FFFFFF"/>
                </a:solidFill>
                <a:latin typeface="Impact"/>
                <a:cs typeface="Impact"/>
              </a:rPr>
              <a:t>s</a:t>
            </a:r>
            <a:r>
              <a:rPr lang="en-US" sz="2450" spc="-75" dirty="0" err="1" smtClean="0">
                <a:solidFill>
                  <a:srgbClr val="FFFFFF"/>
                </a:solidFill>
                <a:latin typeface="Impact"/>
                <a:cs typeface="Impact"/>
              </a:rPr>
              <a:t>sk</a:t>
            </a:r>
            <a:r>
              <a:rPr lang="en-US" sz="2450" spc="-75" dirty="0" smtClean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endParaRPr sz="2450" dirty="0">
              <a:latin typeface="Impact"/>
              <a:cs typeface="Impact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500" spc="-70" dirty="0">
                <a:solidFill>
                  <a:srgbClr val="800D02"/>
                </a:solidFill>
              </a:rPr>
              <a:t>Unpacking</a:t>
            </a:r>
            <a:r>
              <a:rPr sz="3500" spc="-100" dirty="0">
                <a:solidFill>
                  <a:srgbClr val="800D02"/>
                </a:solidFill>
              </a:rPr>
              <a:t> </a:t>
            </a:r>
            <a:r>
              <a:rPr sz="3500" spc="-55" dirty="0">
                <a:solidFill>
                  <a:srgbClr val="800D02"/>
                </a:solidFill>
              </a:rPr>
              <a:t>the</a:t>
            </a:r>
            <a:r>
              <a:rPr sz="3500" spc="-100" dirty="0">
                <a:solidFill>
                  <a:srgbClr val="800D02"/>
                </a:solidFill>
              </a:rPr>
              <a:t> </a:t>
            </a:r>
            <a:r>
              <a:rPr sz="3500" spc="-10" dirty="0">
                <a:solidFill>
                  <a:srgbClr val="800D02"/>
                </a:solidFill>
              </a:rPr>
              <a:t>Question</a:t>
            </a:r>
            <a:endParaRPr sz="3500"/>
          </a:p>
          <a:p>
            <a:pPr marL="2771140">
              <a:lnSpc>
                <a:spcPct val="100000"/>
              </a:lnSpc>
              <a:spcBef>
                <a:spcPts val="15"/>
              </a:spcBef>
            </a:pPr>
            <a:r>
              <a:rPr sz="2450" u="sng" dirty="0">
                <a:uFill>
                  <a:solidFill>
                    <a:srgbClr val="FFFFFF"/>
                  </a:solidFill>
                </a:uFill>
              </a:rPr>
              <a:t>Theology</a:t>
            </a:r>
            <a:r>
              <a:rPr sz="2450" u="sng" spc="40" dirty="0">
                <a:uFill>
                  <a:solidFill>
                    <a:srgbClr val="FFFFFF"/>
                  </a:solidFill>
                </a:uFill>
              </a:rPr>
              <a:t> </a:t>
            </a:r>
            <a:r>
              <a:rPr sz="2450" u="sng" dirty="0">
                <a:uFill>
                  <a:solidFill>
                    <a:srgbClr val="FFFFFF"/>
                  </a:solidFill>
                </a:uFill>
              </a:rPr>
              <a:t>and</a:t>
            </a:r>
            <a:r>
              <a:rPr sz="2450" u="sng" spc="35" dirty="0">
                <a:uFill>
                  <a:solidFill>
                    <a:srgbClr val="FFFFFF"/>
                  </a:solidFill>
                </a:uFill>
              </a:rPr>
              <a:t> </a:t>
            </a:r>
            <a:r>
              <a:rPr sz="2450" u="sng" dirty="0">
                <a:uFill>
                  <a:solidFill>
                    <a:srgbClr val="FFFFFF"/>
                  </a:solidFill>
                </a:uFill>
              </a:rPr>
              <a:t>Race:</a:t>
            </a:r>
            <a:r>
              <a:rPr sz="2450" u="sng" spc="40" dirty="0">
                <a:uFill>
                  <a:solidFill>
                    <a:srgbClr val="FFFFFF"/>
                  </a:solidFill>
                </a:uFill>
              </a:rPr>
              <a:t> </a:t>
            </a:r>
            <a:r>
              <a:rPr sz="2450" u="sng" dirty="0">
                <a:uFill>
                  <a:solidFill>
                    <a:srgbClr val="FFFFFF"/>
                  </a:solidFill>
                </a:uFill>
              </a:rPr>
              <a:t>2</a:t>
            </a:r>
            <a:r>
              <a:rPr sz="2450" u="sng" spc="35" dirty="0">
                <a:uFill>
                  <a:solidFill>
                    <a:srgbClr val="FFFFFF"/>
                  </a:solidFill>
                </a:uFill>
              </a:rPr>
              <a:t> </a:t>
            </a:r>
            <a:r>
              <a:rPr sz="2450" u="sng" spc="-20" dirty="0">
                <a:uFill>
                  <a:solidFill>
                    <a:srgbClr val="FFFFFF"/>
                  </a:solidFill>
                </a:uFill>
              </a:rPr>
              <a:t>Tasks</a:t>
            </a:r>
            <a:endParaRPr sz="2450"/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298092" y="2719674"/>
            <a:ext cx="2769715" cy="490220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048750" y="2719674"/>
            <a:ext cx="2614284" cy="490220"/>
          </a:xfrm>
          <a:prstGeom prst="rect">
            <a:avLst/>
          </a:prstGeom>
        </p:spPr>
      </p:pic>
      <p:sp>
        <p:nvSpPr>
          <p:cNvPr id="5" name="object 5"/>
          <p:cNvSpPr txBox="1"/>
          <p:nvPr/>
        </p:nvSpPr>
        <p:spPr>
          <a:xfrm>
            <a:off x="1338493" y="2764685"/>
            <a:ext cx="7282815" cy="40259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  <a:tabLst>
                <a:tab pos="4763135" algn="l"/>
              </a:tabLst>
            </a:pPr>
            <a:r>
              <a:rPr sz="2450" dirty="0">
                <a:solidFill>
                  <a:srgbClr val="FFFFFF"/>
                </a:solidFill>
                <a:latin typeface="Impact"/>
                <a:cs typeface="Impact"/>
              </a:rPr>
              <a:t>The</a:t>
            </a:r>
            <a:r>
              <a:rPr sz="2450" spc="55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450" dirty="0">
                <a:solidFill>
                  <a:srgbClr val="FFFFFF"/>
                </a:solidFill>
                <a:latin typeface="Impact"/>
                <a:cs typeface="Impact"/>
              </a:rPr>
              <a:t>Descriptive</a:t>
            </a:r>
            <a:r>
              <a:rPr sz="2450" spc="55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450" spc="-20" dirty="0">
                <a:solidFill>
                  <a:srgbClr val="FFFFFF"/>
                </a:solidFill>
                <a:latin typeface="Impact"/>
                <a:cs typeface="Impact"/>
              </a:rPr>
              <a:t>Task</a:t>
            </a:r>
            <a:r>
              <a:rPr sz="2450" dirty="0">
                <a:solidFill>
                  <a:srgbClr val="FFFFFF"/>
                </a:solidFill>
                <a:latin typeface="Impact"/>
                <a:cs typeface="Impact"/>
              </a:rPr>
              <a:t>	The</a:t>
            </a:r>
            <a:r>
              <a:rPr sz="2450" spc="45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450" dirty="0">
                <a:solidFill>
                  <a:srgbClr val="FFFFFF"/>
                </a:solidFill>
                <a:latin typeface="Impact"/>
                <a:cs typeface="Impact"/>
              </a:rPr>
              <a:t>Normative</a:t>
            </a:r>
            <a:r>
              <a:rPr sz="2450" spc="6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450" spc="-20" dirty="0">
                <a:solidFill>
                  <a:srgbClr val="FFFFFF"/>
                </a:solidFill>
                <a:latin typeface="Impact"/>
                <a:cs typeface="Impact"/>
              </a:rPr>
              <a:t>Task</a:t>
            </a:r>
            <a:endParaRPr sz="2450">
              <a:latin typeface="Impact"/>
              <a:cs typeface="Impact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500" spc="-70" dirty="0">
                <a:solidFill>
                  <a:srgbClr val="800D02"/>
                </a:solidFill>
              </a:rPr>
              <a:t>Unpacking</a:t>
            </a:r>
            <a:r>
              <a:rPr sz="3500" spc="-100" dirty="0">
                <a:solidFill>
                  <a:srgbClr val="800D02"/>
                </a:solidFill>
              </a:rPr>
              <a:t> </a:t>
            </a:r>
            <a:r>
              <a:rPr sz="3500" spc="-55" dirty="0">
                <a:solidFill>
                  <a:srgbClr val="800D02"/>
                </a:solidFill>
              </a:rPr>
              <a:t>the</a:t>
            </a:r>
            <a:r>
              <a:rPr sz="3500" spc="-100" dirty="0">
                <a:solidFill>
                  <a:srgbClr val="800D02"/>
                </a:solidFill>
              </a:rPr>
              <a:t> </a:t>
            </a:r>
            <a:r>
              <a:rPr sz="3500" spc="-10" dirty="0">
                <a:solidFill>
                  <a:srgbClr val="800D02"/>
                </a:solidFill>
              </a:rPr>
              <a:t>Question</a:t>
            </a:r>
            <a:endParaRPr sz="3500"/>
          </a:p>
          <a:p>
            <a:pPr marL="2771140">
              <a:lnSpc>
                <a:spcPct val="100000"/>
              </a:lnSpc>
              <a:spcBef>
                <a:spcPts val="15"/>
              </a:spcBef>
            </a:pPr>
            <a:r>
              <a:rPr sz="2450" u="sng" dirty="0">
                <a:uFill>
                  <a:solidFill>
                    <a:srgbClr val="FFFFFF"/>
                  </a:solidFill>
                </a:uFill>
              </a:rPr>
              <a:t>Theology</a:t>
            </a:r>
            <a:r>
              <a:rPr sz="2450" u="sng" spc="40" dirty="0">
                <a:uFill>
                  <a:solidFill>
                    <a:srgbClr val="FFFFFF"/>
                  </a:solidFill>
                </a:uFill>
              </a:rPr>
              <a:t> </a:t>
            </a:r>
            <a:r>
              <a:rPr sz="2450" u="sng" dirty="0">
                <a:uFill>
                  <a:solidFill>
                    <a:srgbClr val="FFFFFF"/>
                  </a:solidFill>
                </a:uFill>
              </a:rPr>
              <a:t>and</a:t>
            </a:r>
            <a:r>
              <a:rPr sz="2450" u="sng" spc="35" dirty="0">
                <a:uFill>
                  <a:solidFill>
                    <a:srgbClr val="FFFFFF"/>
                  </a:solidFill>
                </a:uFill>
              </a:rPr>
              <a:t> </a:t>
            </a:r>
            <a:r>
              <a:rPr sz="2450" u="sng" dirty="0">
                <a:uFill>
                  <a:solidFill>
                    <a:srgbClr val="FFFFFF"/>
                  </a:solidFill>
                </a:uFill>
              </a:rPr>
              <a:t>Race:</a:t>
            </a:r>
            <a:r>
              <a:rPr sz="2450" u="sng" spc="40" dirty="0">
                <a:uFill>
                  <a:solidFill>
                    <a:srgbClr val="FFFFFF"/>
                  </a:solidFill>
                </a:uFill>
              </a:rPr>
              <a:t> </a:t>
            </a:r>
            <a:r>
              <a:rPr sz="2450" u="sng" dirty="0">
                <a:uFill>
                  <a:solidFill>
                    <a:srgbClr val="FFFFFF"/>
                  </a:solidFill>
                </a:uFill>
              </a:rPr>
              <a:t>2</a:t>
            </a:r>
            <a:r>
              <a:rPr sz="2450" u="sng" spc="35" dirty="0">
                <a:uFill>
                  <a:solidFill>
                    <a:srgbClr val="FFFFFF"/>
                  </a:solidFill>
                </a:uFill>
              </a:rPr>
              <a:t> </a:t>
            </a:r>
            <a:r>
              <a:rPr sz="2450" u="sng" spc="-20" dirty="0">
                <a:uFill>
                  <a:solidFill>
                    <a:srgbClr val="FFFFFF"/>
                  </a:solidFill>
                </a:uFill>
              </a:rPr>
              <a:t>Tasks</a:t>
            </a:r>
            <a:endParaRPr sz="2450"/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722745" y="2719674"/>
            <a:ext cx="2614284" cy="490220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1338493" y="2764685"/>
            <a:ext cx="4956810" cy="40259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 algn="r">
              <a:lnSpc>
                <a:spcPct val="100000"/>
              </a:lnSpc>
              <a:spcBef>
                <a:spcPts val="125"/>
              </a:spcBef>
            </a:pPr>
            <a:r>
              <a:rPr lang="en-US" sz="2450" dirty="0" smtClean="0">
                <a:solidFill>
                  <a:srgbClr val="FFFFFF"/>
                </a:solidFill>
                <a:latin typeface="Impact"/>
                <a:cs typeface="Impact"/>
              </a:rPr>
              <a:t>Th</a:t>
            </a:r>
            <a:r>
              <a:rPr sz="2450" dirty="0" smtClean="0">
                <a:solidFill>
                  <a:srgbClr val="FFFFFF"/>
                </a:solidFill>
                <a:latin typeface="Impact"/>
                <a:cs typeface="Impact"/>
              </a:rPr>
              <a:t>e Normative Task</a:t>
            </a:r>
            <a:endParaRPr sz="2450" dirty="0">
              <a:latin typeface="Impact"/>
              <a:cs typeface="Impact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05936" y="1464043"/>
            <a:ext cx="6288405" cy="9359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500" spc="-70" dirty="0">
                <a:solidFill>
                  <a:srgbClr val="800D02"/>
                </a:solidFill>
              </a:rPr>
              <a:t>Unpacking</a:t>
            </a:r>
            <a:r>
              <a:rPr sz="3500" spc="-100" dirty="0">
                <a:solidFill>
                  <a:srgbClr val="800D02"/>
                </a:solidFill>
              </a:rPr>
              <a:t> </a:t>
            </a:r>
            <a:r>
              <a:rPr sz="3500" spc="-55" dirty="0">
                <a:solidFill>
                  <a:srgbClr val="800D02"/>
                </a:solidFill>
              </a:rPr>
              <a:t>the</a:t>
            </a:r>
            <a:r>
              <a:rPr sz="3500" spc="-100" dirty="0">
                <a:solidFill>
                  <a:srgbClr val="800D02"/>
                </a:solidFill>
              </a:rPr>
              <a:t> </a:t>
            </a:r>
            <a:r>
              <a:rPr sz="3500" spc="-10" dirty="0">
                <a:solidFill>
                  <a:srgbClr val="800D02"/>
                </a:solidFill>
              </a:rPr>
              <a:t>Question</a:t>
            </a:r>
            <a:endParaRPr sz="3500"/>
          </a:p>
          <a:p>
            <a:pPr marL="2771140">
              <a:lnSpc>
                <a:spcPct val="100000"/>
              </a:lnSpc>
              <a:spcBef>
                <a:spcPts val="15"/>
              </a:spcBef>
            </a:pPr>
            <a:r>
              <a:rPr sz="2450" u="sng" dirty="0">
                <a:uFill>
                  <a:solidFill>
                    <a:srgbClr val="FFFFFF"/>
                  </a:solidFill>
                </a:uFill>
              </a:rPr>
              <a:t>Theology</a:t>
            </a:r>
            <a:r>
              <a:rPr sz="2450" u="sng" spc="40" dirty="0">
                <a:uFill>
                  <a:solidFill>
                    <a:srgbClr val="FFFFFF"/>
                  </a:solidFill>
                </a:uFill>
              </a:rPr>
              <a:t> </a:t>
            </a:r>
            <a:r>
              <a:rPr sz="2450" u="sng" dirty="0">
                <a:uFill>
                  <a:solidFill>
                    <a:srgbClr val="FFFFFF"/>
                  </a:solidFill>
                </a:uFill>
              </a:rPr>
              <a:t>and</a:t>
            </a:r>
            <a:r>
              <a:rPr sz="2450" u="sng" spc="35" dirty="0">
                <a:uFill>
                  <a:solidFill>
                    <a:srgbClr val="FFFFFF"/>
                  </a:solidFill>
                </a:uFill>
              </a:rPr>
              <a:t> </a:t>
            </a:r>
            <a:r>
              <a:rPr sz="2450" u="sng" dirty="0">
                <a:uFill>
                  <a:solidFill>
                    <a:srgbClr val="FFFFFF"/>
                  </a:solidFill>
                </a:uFill>
              </a:rPr>
              <a:t>Race:</a:t>
            </a:r>
            <a:r>
              <a:rPr sz="2450" u="sng" spc="40" dirty="0">
                <a:uFill>
                  <a:solidFill>
                    <a:srgbClr val="FFFFFF"/>
                  </a:solidFill>
                </a:uFill>
              </a:rPr>
              <a:t> </a:t>
            </a:r>
            <a:r>
              <a:rPr sz="2450" u="sng" dirty="0">
                <a:uFill>
                  <a:solidFill>
                    <a:srgbClr val="FFFFFF"/>
                  </a:solidFill>
                </a:uFill>
              </a:rPr>
              <a:t>2</a:t>
            </a:r>
            <a:r>
              <a:rPr sz="2450" u="sng" spc="35" dirty="0">
                <a:uFill>
                  <a:solidFill>
                    <a:srgbClr val="FFFFFF"/>
                  </a:solidFill>
                </a:uFill>
              </a:rPr>
              <a:t> </a:t>
            </a:r>
            <a:r>
              <a:rPr sz="2450" u="sng" spc="-20" dirty="0">
                <a:uFill>
                  <a:solidFill>
                    <a:srgbClr val="FFFFFF"/>
                  </a:solidFill>
                </a:uFill>
              </a:rPr>
              <a:t>Tasks</a:t>
            </a:r>
            <a:endParaRPr sz="2450"/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722745" y="2719674"/>
            <a:ext cx="2614284" cy="490220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505936" y="2764685"/>
            <a:ext cx="7647464" cy="1039387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R="590550" algn="ctr">
              <a:lnSpc>
                <a:spcPct val="100000"/>
              </a:lnSpc>
              <a:spcBef>
                <a:spcPts val="125"/>
              </a:spcBef>
            </a:pPr>
            <a:r>
              <a:rPr lang="en-US" sz="2450" dirty="0" smtClean="0">
                <a:solidFill>
                  <a:srgbClr val="FFFFFF"/>
                </a:solidFill>
                <a:latin typeface="Impact"/>
                <a:cs typeface="Impact"/>
              </a:rPr>
              <a:t>		The </a:t>
            </a:r>
            <a:r>
              <a:rPr sz="2450" dirty="0" smtClean="0">
                <a:solidFill>
                  <a:srgbClr val="FFFFFF"/>
                </a:solidFill>
                <a:latin typeface="Impact"/>
                <a:cs typeface="Impact"/>
              </a:rPr>
              <a:t>Normative </a:t>
            </a:r>
            <a:r>
              <a:rPr sz="2450" dirty="0">
                <a:solidFill>
                  <a:srgbClr val="FFFFFF"/>
                </a:solidFill>
                <a:latin typeface="Impact"/>
                <a:cs typeface="Impact"/>
              </a:rPr>
              <a:t>Task</a:t>
            </a:r>
            <a:endParaRPr sz="2450" dirty="0">
              <a:latin typeface="Impact"/>
              <a:cs typeface="Impact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250" dirty="0">
              <a:latin typeface="Impact"/>
              <a:cs typeface="Impact"/>
            </a:endParaRPr>
          </a:p>
          <a:p>
            <a:pPr marL="12700">
              <a:lnSpc>
                <a:spcPct val="100000"/>
              </a:lnSpc>
              <a:tabLst>
                <a:tab pos="379095" algn="l"/>
              </a:tabLst>
            </a:pPr>
            <a:r>
              <a:rPr sz="1950" spc="-25" dirty="0">
                <a:latin typeface="Impact"/>
                <a:cs typeface="Impact"/>
              </a:rPr>
              <a:t>1.</a:t>
            </a:r>
            <a:r>
              <a:rPr sz="1950" dirty="0">
                <a:latin typeface="Impact"/>
                <a:cs typeface="Impact"/>
              </a:rPr>
              <a:t>	</a:t>
            </a:r>
            <a:r>
              <a:rPr sz="1950" dirty="0">
                <a:solidFill>
                  <a:srgbClr val="FFFFFF"/>
                </a:solidFill>
                <a:latin typeface="Impact"/>
                <a:cs typeface="Impact"/>
              </a:rPr>
              <a:t>We</a:t>
            </a:r>
            <a:r>
              <a:rPr sz="1950" spc="3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1950" dirty="0">
                <a:solidFill>
                  <a:srgbClr val="FFFFFF"/>
                </a:solidFill>
                <a:latin typeface="Impact"/>
                <a:cs typeface="Impact"/>
              </a:rPr>
              <a:t>are</a:t>
            </a:r>
            <a:r>
              <a:rPr sz="1950" spc="3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1950" dirty="0">
                <a:solidFill>
                  <a:srgbClr val="FFFFFF"/>
                </a:solidFill>
                <a:latin typeface="Impact"/>
                <a:cs typeface="Impact"/>
              </a:rPr>
              <a:t>looking</a:t>
            </a:r>
            <a:r>
              <a:rPr sz="1950" spc="3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1950" dirty="0">
                <a:solidFill>
                  <a:srgbClr val="FFFFFF"/>
                </a:solidFill>
                <a:latin typeface="Impact"/>
                <a:cs typeface="Impact"/>
              </a:rPr>
              <a:t>to</a:t>
            </a:r>
            <a:r>
              <a:rPr sz="1950" spc="3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1950" dirty="0">
                <a:solidFill>
                  <a:srgbClr val="FFFFFF"/>
                </a:solidFill>
                <a:latin typeface="Impact"/>
                <a:cs typeface="Impact"/>
              </a:rPr>
              <a:t>state</a:t>
            </a:r>
            <a:r>
              <a:rPr sz="1950" spc="3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1950" dirty="0">
                <a:solidFill>
                  <a:srgbClr val="FFFFFF"/>
                </a:solidFill>
                <a:latin typeface="Impact"/>
                <a:cs typeface="Impact"/>
              </a:rPr>
              <a:t>what</a:t>
            </a:r>
            <a:r>
              <a:rPr sz="1950" spc="3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1950" dirty="0">
                <a:solidFill>
                  <a:srgbClr val="FFFFFF"/>
                </a:solidFill>
                <a:latin typeface="Impact"/>
                <a:cs typeface="Impact"/>
              </a:rPr>
              <a:t>race</a:t>
            </a:r>
            <a:r>
              <a:rPr sz="1950" spc="3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1950" dirty="0">
                <a:solidFill>
                  <a:srgbClr val="FFFFFF"/>
                </a:solidFill>
                <a:latin typeface="Impact"/>
                <a:cs typeface="Impact"/>
              </a:rPr>
              <a:t>ought</a:t>
            </a:r>
            <a:r>
              <a:rPr sz="1950" spc="3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1950" dirty="0">
                <a:solidFill>
                  <a:srgbClr val="FFFFFF"/>
                </a:solidFill>
                <a:latin typeface="Impact"/>
                <a:cs typeface="Impact"/>
              </a:rPr>
              <a:t>to</a:t>
            </a:r>
            <a:r>
              <a:rPr sz="1950" spc="35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1950" dirty="0">
                <a:solidFill>
                  <a:srgbClr val="FFFFFF"/>
                </a:solidFill>
                <a:latin typeface="Impact"/>
                <a:cs typeface="Impact"/>
              </a:rPr>
              <a:t>be,</a:t>
            </a:r>
            <a:r>
              <a:rPr sz="1950" spc="3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1950" dirty="0">
                <a:solidFill>
                  <a:srgbClr val="FFFFFF"/>
                </a:solidFill>
                <a:latin typeface="Impact"/>
                <a:cs typeface="Impact"/>
              </a:rPr>
              <a:t>not</a:t>
            </a:r>
            <a:r>
              <a:rPr sz="1950" spc="3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1950" dirty="0">
                <a:solidFill>
                  <a:srgbClr val="FFFFFF"/>
                </a:solidFill>
                <a:latin typeface="Impact"/>
                <a:cs typeface="Impact"/>
              </a:rPr>
              <a:t>merely</a:t>
            </a:r>
            <a:r>
              <a:rPr sz="1950" spc="3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1950" dirty="0">
                <a:solidFill>
                  <a:srgbClr val="FFFFFF"/>
                </a:solidFill>
                <a:latin typeface="Impact"/>
                <a:cs typeface="Impact"/>
              </a:rPr>
              <a:t>what</a:t>
            </a:r>
            <a:r>
              <a:rPr sz="1950" spc="3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1950" dirty="0">
                <a:solidFill>
                  <a:srgbClr val="FFFFFF"/>
                </a:solidFill>
                <a:latin typeface="Impact"/>
                <a:cs typeface="Impact"/>
              </a:rPr>
              <a:t>it</a:t>
            </a:r>
            <a:r>
              <a:rPr sz="1950" spc="3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1950" spc="-25" dirty="0">
                <a:solidFill>
                  <a:srgbClr val="FFFFFF"/>
                </a:solidFill>
                <a:latin typeface="Impact"/>
                <a:cs typeface="Impact"/>
              </a:rPr>
              <a:t>is.</a:t>
            </a:r>
            <a:endParaRPr sz="1950" dirty="0">
              <a:latin typeface="Impact"/>
              <a:cs typeface="Impact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05936" y="1464043"/>
            <a:ext cx="6288405" cy="9359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500" spc="-70" dirty="0">
                <a:solidFill>
                  <a:srgbClr val="800D02"/>
                </a:solidFill>
              </a:rPr>
              <a:t>Unpacking</a:t>
            </a:r>
            <a:r>
              <a:rPr sz="3500" spc="-100" dirty="0">
                <a:solidFill>
                  <a:srgbClr val="800D02"/>
                </a:solidFill>
              </a:rPr>
              <a:t> </a:t>
            </a:r>
            <a:r>
              <a:rPr sz="3500" spc="-55" dirty="0">
                <a:solidFill>
                  <a:srgbClr val="800D02"/>
                </a:solidFill>
              </a:rPr>
              <a:t>the</a:t>
            </a:r>
            <a:r>
              <a:rPr sz="3500" spc="-100" dirty="0">
                <a:solidFill>
                  <a:srgbClr val="800D02"/>
                </a:solidFill>
              </a:rPr>
              <a:t> </a:t>
            </a:r>
            <a:r>
              <a:rPr sz="3500" spc="-10" dirty="0">
                <a:solidFill>
                  <a:srgbClr val="800D02"/>
                </a:solidFill>
              </a:rPr>
              <a:t>Question</a:t>
            </a:r>
            <a:endParaRPr sz="3500"/>
          </a:p>
          <a:p>
            <a:pPr marL="2771140">
              <a:lnSpc>
                <a:spcPct val="100000"/>
              </a:lnSpc>
              <a:spcBef>
                <a:spcPts val="15"/>
              </a:spcBef>
            </a:pPr>
            <a:r>
              <a:rPr sz="2450" u="sng" dirty="0">
                <a:uFill>
                  <a:solidFill>
                    <a:srgbClr val="FFFFFF"/>
                  </a:solidFill>
                </a:uFill>
              </a:rPr>
              <a:t>Theology</a:t>
            </a:r>
            <a:r>
              <a:rPr sz="2450" u="sng" spc="40" dirty="0">
                <a:uFill>
                  <a:solidFill>
                    <a:srgbClr val="FFFFFF"/>
                  </a:solidFill>
                </a:uFill>
              </a:rPr>
              <a:t> </a:t>
            </a:r>
            <a:r>
              <a:rPr sz="2450" u="sng" dirty="0">
                <a:uFill>
                  <a:solidFill>
                    <a:srgbClr val="FFFFFF"/>
                  </a:solidFill>
                </a:uFill>
              </a:rPr>
              <a:t>and</a:t>
            </a:r>
            <a:r>
              <a:rPr sz="2450" u="sng" spc="35" dirty="0">
                <a:uFill>
                  <a:solidFill>
                    <a:srgbClr val="FFFFFF"/>
                  </a:solidFill>
                </a:uFill>
              </a:rPr>
              <a:t> </a:t>
            </a:r>
            <a:r>
              <a:rPr sz="2450" u="sng" dirty="0">
                <a:uFill>
                  <a:solidFill>
                    <a:srgbClr val="FFFFFF"/>
                  </a:solidFill>
                </a:uFill>
              </a:rPr>
              <a:t>Race:</a:t>
            </a:r>
            <a:r>
              <a:rPr sz="2450" u="sng" spc="40" dirty="0">
                <a:uFill>
                  <a:solidFill>
                    <a:srgbClr val="FFFFFF"/>
                  </a:solidFill>
                </a:uFill>
              </a:rPr>
              <a:t> </a:t>
            </a:r>
            <a:r>
              <a:rPr sz="2450" u="sng" dirty="0">
                <a:uFill>
                  <a:solidFill>
                    <a:srgbClr val="FFFFFF"/>
                  </a:solidFill>
                </a:uFill>
              </a:rPr>
              <a:t>2</a:t>
            </a:r>
            <a:r>
              <a:rPr sz="2450" u="sng" spc="35" dirty="0">
                <a:uFill>
                  <a:solidFill>
                    <a:srgbClr val="FFFFFF"/>
                  </a:solidFill>
                </a:uFill>
              </a:rPr>
              <a:t> </a:t>
            </a:r>
            <a:r>
              <a:rPr sz="2450" u="sng" spc="-20" dirty="0">
                <a:uFill>
                  <a:solidFill>
                    <a:srgbClr val="FFFFFF"/>
                  </a:solidFill>
                </a:uFill>
              </a:rPr>
              <a:t>Tasks</a:t>
            </a:r>
            <a:endParaRPr sz="2450"/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722745" y="2719674"/>
            <a:ext cx="2614284" cy="490220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505936" y="2764685"/>
            <a:ext cx="8929370" cy="183642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845185" algn="l">
              <a:lnSpc>
                <a:spcPct val="100000"/>
              </a:lnSpc>
              <a:spcBef>
                <a:spcPts val="125"/>
              </a:spcBef>
            </a:pPr>
            <a:r>
              <a:rPr lang="en-US" sz="2450" dirty="0" smtClean="0">
                <a:solidFill>
                  <a:srgbClr val="FFFFFF"/>
                </a:solidFill>
                <a:latin typeface="Impact"/>
                <a:cs typeface="Impact"/>
              </a:rPr>
              <a:t>			        </a:t>
            </a:r>
            <a:r>
              <a:rPr sz="2450" dirty="0" smtClean="0">
                <a:solidFill>
                  <a:srgbClr val="FFFFFF"/>
                </a:solidFill>
                <a:latin typeface="Impact"/>
                <a:cs typeface="Impact"/>
              </a:rPr>
              <a:t>The </a:t>
            </a:r>
            <a:r>
              <a:rPr sz="2450" dirty="0">
                <a:solidFill>
                  <a:srgbClr val="FFFFFF"/>
                </a:solidFill>
                <a:latin typeface="Impact"/>
                <a:cs typeface="Impact"/>
              </a:rPr>
              <a:t>Normative Task</a:t>
            </a:r>
            <a:endParaRPr sz="2450" dirty="0">
              <a:latin typeface="Impact"/>
              <a:cs typeface="Impact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250" dirty="0">
              <a:latin typeface="Impact"/>
              <a:cs typeface="Impact"/>
            </a:endParaRPr>
          </a:p>
          <a:p>
            <a:pPr marL="379095" indent="-366395">
              <a:lnSpc>
                <a:spcPct val="100000"/>
              </a:lnSpc>
              <a:buClr>
                <a:srgbClr val="000000"/>
              </a:buClr>
              <a:buAutoNum type="arabicPeriod"/>
              <a:tabLst>
                <a:tab pos="379095" algn="l"/>
              </a:tabLst>
            </a:pPr>
            <a:r>
              <a:rPr sz="1950" dirty="0">
                <a:solidFill>
                  <a:srgbClr val="FFFFFF"/>
                </a:solidFill>
                <a:latin typeface="Impact"/>
                <a:cs typeface="Impact"/>
              </a:rPr>
              <a:t>We</a:t>
            </a:r>
            <a:r>
              <a:rPr sz="1950" spc="3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1950" dirty="0">
                <a:solidFill>
                  <a:srgbClr val="FFFFFF"/>
                </a:solidFill>
                <a:latin typeface="Impact"/>
                <a:cs typeface="Impact"/>
              </a:rPr>
              <a:t>are</a:t>
            </a:r>
            <a:r>
              <a:rPr sz="1950" spc="3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1950" dirty="0">
                <a:solidFill>
                  <a:srgbClr val="FFFFFF"/>
                </a:solidFill>
                <a:latin typeface="Impact"/>
                <a:cs typeface="Impact"/>
              </a:rPr>
              <a:t>looking</a:t>
            </a:r>
            <a:r>
              <a:rPr sz="1950" spc="3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1950" dirty="0">
                <a:solidFill>
                  <a:srgbClr val="FFFFFF"/>
                </a:solidFill>
                <a:latin typeface="Impact"/>
                <a:cs typeface="Impact"/>
              </a:rPr>
              <a:t>to</a:t>
            </a:r>
            <a:r>
              <a:rPr sz="1950" spc="3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1950" dirty="0">
                <a:solidFill>
                  <a:srgbClr val="FFFFFF"/>
                </a:solidFill>
                <a:latin typeface="Impact"/>
                <a:cs typeface="Impact"/>
              </a:rPr>
              <a:t>state</a:t>
            </a:r>
            <a:r>
              <a:rPr sz="1950" spc="3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1950" dirty="0">
                <a:solidFill>
                  <a:srgbClr val="FFFFFF"/>
                </a:solidFill>
                <a:latin typeface="Impact"/>
                <a:cs typeface="Impact"/>
              </a:rPr>
              <a:t>what</a:t>
            </a:r>
            <a:r>
              <a:rPr sz="1950" spc="3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1950" dirty="0">
                <a:solidFill>
                  <a:srgbClr val="FFFFFF"/>
                </a:solidFill>
                <a:latin typeface="Impact"/>
                <a:cs typeface="Impact"/>
              </a:rPr>
              <a:t>race</a:t>
            </a:r>
            <a:r>
              <a:rPr sz="1950" spc="3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1950" dirty="0">
                <a:solidFill>
                  <a:srgbClr val="FFFFFF"/>
                </a:solidFill>
                <a:latin typeface="Impact"/>
                <a:cs typeface="Impact"/>
              </a:rPr>
              <a:t>ought</a:t>
            </a:r>
            <a:r>
              <a:rPr sz="1950" spc="3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1950" dirty="0">
                <a:solidFill>
                  <a:srgbClr val="FFFFFF"/>
                </a:solidFill>
                <a:latin typeface="Impact"/>
                <a:cs typeface="Impact"/>
              </a:rPr>
              <a:t>to</a:t>
            </a:r>
            <a:r>
              <a:rPr sz="1950" spc="35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1950" dirty="0">
                <a:solidFill>
                  <a:srgbClr val="FFFFFF"/>
                </a:solidFill>
                <a:latin typeface="Impact"/>
                <a:cs typeface="Impact"/>
              </a:rPr>
              <a:t>be,</a:t>
            </a:r>
            <a:r>
              <a:rPr sz="1950" spc="3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1950" dirty="0">
                <a:solidFill>
                  <a:srgbClr val="FFFFFF"/>
                </a:solidFill>
                <a:latin typeface="Impact"/>
                <a:cs typeface="Impact"/>
              </a:rPr>
              <a:t>not</a:t>
            </a:r>
            <a:r>
              <a:rPr sz="1950" spc="3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1950" dirty="0">
                <a:solidFill>
                  <a:srgbClr val="FFFFFF"/>
                </a:solidFill>
                <a:latin typeface="Impact"/>
                <a:cs typeface="Impact"/>
              </a:rPr>
              <a:t>merely</a:t>
            </a:r>
            <a:r>
              <a:rPr sz="1950" spc="3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1950" dirty="0">
                <a:solidFill>
                  <a:srgbClr val="FFFFFF"/>
                </a:solidFill>
                <a:latin typeface="Impact"/>
                <a:cs typeface="Impact"/>
              </a:rPr>
              <a:t>what</a:t>
            </a:r>
            <a:r>
              <a:rPr sz="1950" spc="3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1950" dirty="0">
                <a:solidFill>
                  <a:srgbClr val="FFFFFF"/>
                </a:solidFill>
                <a:latin typeface="Impact"/>
                <a:cs typeface="Impact"/>
              </a:rPr>
              <a:t>it</a:t>
            </a:r>
            <a:r>
              <a:rPr sz="1950" spc="3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1950" spc="-25" dirty="0">
                <a:solidFill>
                  <a:srgbClr val="FFFFFF"/>
                </a:solidFill>
                <a:latin typeface="Impact"/>
                <a:cs typeface="Impact"/>
              </a:rPr>
              <a:t>is.</a:t>
            </a:r>
            <a:endParaRPr sz="1950" dirty="0">
              <a:latin typeface="Impact"/>
              <a:cs typeface="Impact"/>
            </a:endParaRPr>
          </a:p>
          <a:p>
            <a:pPr marL="379095" marR="5080" indent="-367030">
              <a:lnSpc>
                <a:spcPts val="2150"/>
              </a:lnSpc>
              <a:spcBef>
                <a:spcPts val="1900"/>
              </a:spcBef>
              <a:buClr>
                <a:srgbClr val="000000"/>
              </a:buClr>
              <a:buAutoNum type="arabicPeriod"/>
              <a:tabLst>
                <a:tab pos="379095" algn="l"/>
              </a:tabLst>
            </a:pPr>
            <a:r>
              <a:rPr sz="1950" dirty="0">
                <a:solidFill>
                  <a:srgbClr val="FFFFFF"/>
                </a:solidFill>
                <a:latin typeface="Impact"/>
                <a:cs typeface="Impact"/>
              </a:rPr>
              <a:t>The</a:t>
            </a:r>
            <a:r>
              <a:rPr sz="1950" spc="4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1950" dirty="0">
                <a:solidFill>
                  <a:srgbClr val="FFFFFF"/>
                </a:solidFill>
                <a:latin typeface="Impact"/>
                <a:cs typeface="Impact"/>
              </a:rPr>
              <a:t>appropriate</a:t>
            </a:r>
            <a:r>
              <a:rPr sz="1950" spc="45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1950" dirty="0">
                <a:solidFill>
                  <a:srgbClr val="FFFFFF"/>
                </a:solidFill>
                <a:latin typeface="Impact"/>
                <a:cs typeface="Impact"/>
              </a:rPr>
              <a:t>tools</a:t>
            </a:r>
            <a:r>
              <a:rPr sz="1950" spc="4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1950" dirty="0">
                <a:solidFill>
                  <a:srgbClr val="FFFFFF"/>
                </a:solidFill>
                <a:latin typeface="Impact"/>
                <a:cs typeface="Impact"/>
              </a:rPr>
              <a:t>are</a:t>
            </a:r>
            <a:r>
              <a:rPr sz="1950" spc="45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1950" dirty="0">
                <a:solidFill>
                  <a:srgbClr val="FFFFFF"/>
                </a:solidFill>
                <a:latin typeface="Impact"/>
                <a:cs typeface="Impact"/>
              </a:rPr>
              <a:t>analytical,</a:t>
            </a:r>
            <a:r>
              <a:rPr sz="1950" spc="45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1950" dirty="0">
                <a:solidFill>
                  <a:srgbClr val="FFFFFF"/>
                </a:solidFill>
                <a:latin typeface="Impact"/>
                <a:cs typeface="Impact"/>
              </a:rPr>
              <a:t>and</a:t>
            </a:r>
            <a:r>
              <a:rPr sz="1950" spc="4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1950" dirty="0">
                <a:solidFill>
                  <a:srgbClr val="FFFFFF"/>
                </a:solidFill>
                <a:latin typeface="Impact"/>
                <a:cs typeface="Impact"/>
              </a:rPr>
              <a:t>the</a:t>
            </a:r>
            <a:r>
              <a:rPr sz="1950" spc="45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1950" dirty="0">
                <a:solidFill>
                  <a:srgbClr val="FFFFFF"/>
                </a:solidFill>
                <a:latin typeface="Impact"/>
                <a:cs typeface="Impact"/>
              </a:rPr>
              <a:t>disciplines</a:t>
            </a:r>
            <a:r>
              <a:rPr sz="1950" spc="45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1950" dirty="0">
                <a:solidFill>
                  <a:srgbClr val="FFFFFF"/>
                </a:solidFill>
                <a:latin typeface="Impact"/>
                <a:cs typeface="Impact"/>
              </a:rPr>
              <a:t>and</a:t>
            </a:r>
            <a:r>
              <a:rPr sz="1950" spc="4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1950" dirty="0">
                <a:solidFill>
                  <a:srgbClr val="FFFFFF"/>
                </a:solidFill>
                <a:latin typeface="Impact"/>
                <a:cs typeface="Impact"/>
              </a:rPr>
              <a:t>resources</a:t>
            </a:r>
            <a:r>
              <a:rPr sz="1950" spc="45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1950" dirty="0">
                <a:solidFill>
                  <a:srgbClr val="FFFFFF"/>
                </a:solidFill>
                <a:latin typeface="Impact"/>
                <a:cs typeface="Impact"/>
              </a:rPr>
              <a:t>that</a:t>
            </a:r>
            <a:r>
              <a:rPr sz="1950" spc="45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1950" spc="-10" dirty="0">
                <a:solidFill>
                  <a:srgbClr val="FFFFFF"/>
                </a:solidFill>
                <a:latin typeface="Impact"/>
                <a:cs typeface="Impact"/>
              </a:rPr>
              <a:t>employ </a:t>
            </a:r>
            <a:r>
              <a:rPr sz="1950" dirty="0">
                <a:solidFill>
                  <a:srgbClr val="FFFFFF"/>
                </a:solidFill>
                <a:latin typeface="Impact"/>
                <a:cs typeface="Impact"/>
              </a:rPr>
              <a:t>those</a:t>
            </a:r>
            <a:r>
              <a:rPr sz="1950" spc="3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1950" dirty="0">
                <a:solidFill>
                  <a:srgbClr val="FFFFFF"/>
                </a:solidFill>
                <a:latin typeface="Impact"/>
                <a:cs typeface="Impact"/>
              </a:rPr>
              <a:t>tools</a:t>
            </a:r>
            <a:r>
              <a:rPr sz="1950" spc="35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1950" dirty="0">
                <a:solidFill>
                  <a:srgbClr val="FFFFFF"/>
                </a:solidFill>
                <a:latin typeface="Impact"/>
                <a:cs typeface="Impact"/>
              </a:rPr>
              <a:t>are</a:t>
            </a:r>
            <a:r>
              <a:rPr sz="1950" spc="35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1950" dirty="0">
                <a:solidFill>
                  <a:srgbClr val="FFFFFF"/>
                </a:solidFill>
                <a:latin typeface="Impact"/>
                <a:cs typeface="Impact"/>
              </a:rPr>
              <a:t>often</a:t>
            </a:r>
            <a:r>
              <a:rPr sz="1950" spc="3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1950" spc="-10" dirty="0">
                <a:solidFill>
                  <a:srgbClr val="FFFFFF"/>
                </a:solidFill>
                <a:latin typeface="Impact"/>
                <a:cs typeface="Impact"/>
              </a:rPr>
              <a:t>used.</a:t>
            </a:r>
            <a:endParaRPr sz="1950" dirty="0">
              <a:latin typeface="Impact"/>
              <a:cs typeface="Impact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05936" y="1464043"/>
            <a:ext cx="6288405" cy="9359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500" spc="-70" dirty="0">
                <a:solidFill>
                  <a:srgbClr val="800D02"/>
                </a:solidFill>
              </a:rPr>
              <a:t>Unpacking</a:t>
            </a:r>
            <a:r>
              <a:rPr sz="3500" spc="-100" dirty="0">
                <a:solidFill>
                  <a:srgbClr val="800D02"/>
                </a:solidFill>
              </a:rPr>
              <a:t> </a:t>
            </a:r>
            <a:r>
              <a:rPr sz="3500" spc="-55" dirty="0">
                <a:solidFill>
                  <a:srgbClr val="800D02"/>
                </a:solidFill>
              </a:rPr>
              <a:t>the</a:t>
            </a:r>
            <a:r>
              <a:rPr sz="3500" spc="-100" dirty="0">
                <a:solidFill>
                  <a:srgbClr val="800D02"/>
                </a:solidFill>
              </a:rPr>
              <a:t> </a:t>
            </a:r>
            <a:r>
              <a:rPr sz="3500" spc="-10" dirty="0">
                <a:solidFill>
                  <a:srgbClr val="800D02"/>
                </a:solidFill>
              </a:rPr>
              <a:t>Question</a:t>
            </a:r>
            <a:endParaRPr sz="3500"/>
          </a:p>
          <a:p>
            <a:pPr marL="2771140">
              <a:lnSpc>
                <a:spcPct val="100000"/>
              </a:lnSpc>
              <a:spcBef>
                <a:spcPts val="15"/>
              </a:spcBef>
            </a:pPr>
            <a:r>
              <a:rPr sz="2450" u="sng" dirty="0">
                <a:uFill>
                  <a:solidFill>
                    <a:srgbClr val="FFFFFF"/>
                  </a:solidFill>
                </a:uFill>
              </a:rPr>
              <a:t>Theology</a:t>
            </a:r>
            <a:r>
              <a:rPr sz="2450" u="sng" spc="40" dirty="0">
                <a:uFill>
                  <a:solidFill>
                    <a:srgbClr val="FFFFFF"/>
                  </a:solidFill>
                </a:uFill>
              </a:rPr>
              <a:t> </a:t>
            </a:r>
            <a:r>
              <a:rPr sz="2450" u="sng" dirty="0">
                <a:uFill>
                  <a:solidFill>
                    <a:srgbClr val="FFFFFF"/>
                  </a:solidFill>
                </a:uFill>
              </a:rPr>
              <a:t>and</a:t>
            </a:r>
            <a:r>
              <a:rPr sz="2450" u="sng" spc="35" dirty="0">
                <a:uFill>
                  <a:solidFill>
                    <a:srgbClr val="FFFFFF"/>
                  </a:solidFill>
                </a:uFill>
              </a:rPr>
              <a:t> </a:t>
            </a:r>
            <a:r>
              <a:rPr sz="2450" u="sng" dirty="0">
                <a:uFill>
                  <a:solidFill>
                    <a:srgbClr val="FFFFFF"/>
                  </a:solidFill>
                </a:uFill>
              </a:rPr>
              <a:t>Race:</a:t>
            </a:r>
            <a:r>
              <a:rPr sz="2450" u="sng" spc="40" dirty="0">
                <a:uFill>
                  <a:solidFill>
                    <a:srgbClr val="FFFFFF"/>
                  </a:solidFill>
                </a:uFill>
              </a:rPr>
              <a:t> </a:t>
            </a:r>
            <a:r>
              <a:rPr sz="2450" u="sng" dirty="0">
                <a:uFill>
                  <a:solidFill>
                    <a:srgbClr val="FFFFFF"/>
                  </a:solidFill>
                </a:uFill>
              </a:rPr>
              <a:t>2</a:t>
            </a:r>
            <a:r>
              <a:rPr sz="2450" u="sng" spc="35" dirty="0">
                <a:uFill>
                  <a:solidFill>
                    <a:srgbClr val="FFFFFF"/>
                  </a:solidFill>
                </a:uFill>
              </a:rPr>
              <a:t> </a:t>
            </a:r>
            <a:r>
              <a:rPr sz="2450" u="sng" spc="-20" dirty="0">
                <a:uFill>
                  <a:solidFill>
                    <a:srgbClr val="FFFFFF"/>
                  </a:solidFill>
                </a:uFill>
              </a:rPr>
              <a:t>Tasks</a:t>
            </a:r>
            <a:endParaRPr sz="2450"/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722745" y="2719674"/>
            <a:ext cx="2614284" cy="490220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505936" y="2764685"/>
            <a:ext cx="8929370" cy="3219471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845185">
              <a:lnSpc>
                <a:spcPct val="100000"/>
              </a:lnSpc>
              <a:spcBef>
                <a:spcPts val="125"/>
              </a:spcBef>
            </a:pPr>
            <a:r>
              <a:rPr lang="en-US" sz="2450" dirty="0" smtClean="0">
                <a:solidFill>
                  <a:srgbClr val="FFFFFF"/>
                </a:solidFill>
                <a:latin typeface="Impact"/>
                <a:cs typeface="Impact"/>
              </a:rPr>
              <a:t>			         </a:t>
            </a:r>
            <a:r>
              <a:rPr sz="2450" dirty="0" smtClean="0">
                <a:solidFill>
                  <a:srgbClr val="FFFFFF"/>
                </a:solidFill>
                <a:latin typeface="Impact"/>
                <a:cs typeface="Impact"/>
              </a:rPr>
              <a:t>The </a:t>
            </a:r>
            <a:r>
              <a:rPr sz="2450" dirty="0">
                <a:solidFill>
                  <a:srgbClr val="FFFFFF"/>
                </a:solidFill>
                <a:latin typeface="Impact"/>
                <a:cs typeface="Impact"/>
              </a:rPr>
              <a:t>Normative Task</a:t>
            </a:r>
            <a:endParaRPr sz="2450" dirty="0">
              <a:latin typeface="Impact"/>
              <a:cs typeface="Impact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250" dirty="0">
              <a:latin typeface="Impact"/>
              <a:cs typeface="Impact"/>
            </a:endParaRPr>
          </a:p>
          <a:p>
            <a:pPr marL="379095" indent="-366395">
              <a:lnSpc>
                <a:spcPct val="100000"/>
              </a:lnSpc>
              <a:buClr>
                <a:srgbClr val="000000"/>
              </a:buClr>
              <a:buAutoNum type="arabicPeriod"/>
              <a:tabLst>
                <a:tab pos="379095" algn="l"/>
              </a:tabLst>
            </a:pPr>
            <a:r>
              <a:rPr sz="1950" dirty="0">
                <a:solidFill>
                  <a:srgbClr val="FFFFFF"/>
                </a:solidFill>
                <a:latin typeface="Impact"/>
                <a:cs typeface="Impact"/>
              </a:rPr>
              <a:t>We</a:t>
            </a:r>
            <a:r>
              <a:rPr sz="1950" spc="3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1950" dirty="0">
                <a:solidFill>
                  <a:srgbClr val="FFFFFF"/>
                </a:solidFill>
                <a:latin typeface="Impact"/>
                <a:cs typeface="Impact"/>
              </a:rPr>
              <a:t>are</a:t>
            </a:r>
            <a:r>
              <a:rPr sz="1950" spc="3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1950" dirty="0">
                <a:solidFill>
                  <a:srgbClr val="FFFFFF"/>
                </a:solidFill>
                <a:latin typeface="Impact"/>
                <a:cs typeface="Impact"/>
              </a:rPr>
              <a:t>looking</a:t>
            </a:r>
            <a:r>
              <a:rPr sz="1950" spc="3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1950" dirty="0">
                <a:solidFill>
                  <a:srgbClr val="FFFFFF"/>
                </a:solidFill>
                <a:latin typeface="Impact"/>
                <a:cs typeface="Impact"/>
              </a:rPr>
              <a:t>to</a:t>
            </a:r>
            <a:r>
              <a:rPr sz="1950" spc="3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1950" dirty="0">
                <a:solidFill>
                  <a:srgbClr val="FFFFFF"/>
                </a:solidFill>
                <a:latin typeface="Impact"/>
                <a:cs typeface="Impact"/>
              </a:rPr>
              <a:t>state</a:t>
            </a:r>
            <a:r>
              <a:rPr sz="1950" spc="3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1950" dirty="0">
                <a:solidFill>
                  <a:srgbClr val="FFFFFF"/>
                </a:solidFill>
                <a:latin typeface="Impact"/>
                <a:cs typeface="Impact"/>
              </a:rPr>
              <a:t>what</a:t>
            </a:r>
            <a:r>
              <a:rPr sz="1950" spc="3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1950" dirty="0">
                <a:solidFill>
                  <a:srgbClr val="FFFFFF"/>
                </a:solidFill>
                <a:latin typeface="Impact"/>
                <a:cs typeface="Impact"/>
              </a:rPr>
              <a:t>race</a:t>
            </a:r>
            <a:r>
              <a:rPr sz="1950" spc="3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1950" dirty="0">
                <a:solidFill>
                  <a:srgbClr val="FFFFFF"/>
                </a:solidFill>
                <a:latin typeface="Impact"/>
                <a:cs typeface="Impact"/>
              </a:rPr>
              <a:t>ought</a:t>
            </a:r>
            <a:r>
              <a:rPr sz="1950" spc="3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1950" dirty="0">
                <a:solidFill>
                  <a:srgbClr val="FFFFFF"/>
                </a:solidFill>
                <a:latin typeface="Impact"/>
                <a:cs typeface="Impact"/>
              </a:rPr>
              <a:t>to</a:t>
            </a:r>
            <a:r>
              <a:rPr sz="1950" spc="35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1950" dirty="0">
                <a:solidFill>
                  <a:srgbClr val="FFFFFF"/>
                </a:solidFill>
                <a:latin typeface="Impact"/>
                <a:cs typeface="Impact"/>
              </a:rPr>
              <a:t>be,</a:t>
            </a:r>
            <a:r>
              <a:rPr sz="1950" spc="3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1950" dirty="0">
                <a:solidFill>
                  <a:srgbClr val="FFFFFF"/>
                </a:solidFill>
                <a:latin typeface="Impact"/>
                <a:cs typeface="Impact"/>
              </a:rPr>
              <a:t>not</a:t>
            </a:r>
            <a:r>
              <a:rPr sz="1950" spc="3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1950" dirty="0">
                <a:solidFill>
                  <a:srgbClr val="FFFFFF"/>
                </a:solidFill>
                <a:latin typeface="Impact"/>
                <a:cs typeface="Impact"/>
              </a:rPr>
              <a:t>merely</a:t>
            </a:r>
            <a:r>
              <a:rPr sz="1950" spc="3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1950" dirty="0">
                <a:solidFill>
                  <a:srgbClr val="FFFFFF"/>
                </a:solidFill>
                <a:latin typeface="Impact"/>
                <a:cs typeface="Impact"/>
              </a:rPr>
              <a:t>what</a:t>
            </a:r>
            <a:r>
              <a:rPr sz="1950" spc="3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1950" dirty="0">
                <a:solidFill>
                  <a:srgbClr val="FFFFFF"/>
                </a:solidFill>
                <a:latin typeface="Impact"/>
                <a:cs typeface="Impact"/>
              </a:rPr>
              <a:t>it</a:t>
            </a:r>
            <a:r>
              <a:rPr sz="1950" spc="3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1950" spc="-25" dirty="0">
                <a:solidFill>
                  <a:srgbClr val="FFFFFF"/>
                </a:solidFill>
                <a:latin typeface="Impact"/>
                <a:cs typeface="Impact"/>
              </a:rPr>
              <a:t>is.</a:t>
            </a:r>
            <a:endParaRPr sz="1950" dirty="0">
              <a:latin typeface="Impact"/>
              <a:cs typeface="Impact"/>
            </a:endParaRPr>
          </a:p>
          <a:p>
            <a:pPr marL="379095" marR="5080" indent="-367030">
              <a:lnSpc>
                <a:spcPts val="2150"/>
              </a:lnSpc>
              <a:spcBef>
                <a:spcPts val="1900"/>
              </a:spcBef>
              <a:buClr>
                <a:srgbClr val="000000"/>
              </a:buClr>
              <a:buAutoNum type="arabicPeriod"/>
              <a:tabLst>
                <a:tab pos="379095" algn="l"/>
              </a:tabLst>
            </a:pPr>
            <a:r>
              <a:rPr sz="1950" dirty="0">
                <a:solidFill>
                  <a:srgbClr val="FFFFFF"/>
                </a:solidFill>
                <a:latin typeface="Impact"/>
                <a:cs typeface="Impact"/>
              </a:rPr>
              <a:t>The</a:t>
            </a:r>
            <a:r>
              <a:rPr sz="1950" spc="4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1950" dirty="0">
                <a:solidFill>
                  <a:srgbClr val="FFFFFF"/>
                </a:solidFill>
                <a:latin typeface="Impact"/>
                <a:cs typeface="Impact"/>
              </a:rPr>
              <a:t>appropriate</a:t>
            </a:r>
            <a:r>
              <a:rPr sz="1950" spc="45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1950" dirty="0">
                <a:solidFill>
                  <a:srgbClr val="FFFFFF"/>
                </a:solidFill>
                <a:latin typeface="Impact"/>
                <a:cs typeface="Impact"/>
              </a:rPr>
              <a:t>tools</a:t>
            </a:r>
            <a:r>
              <a:rPr sz="1950" spc="4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1950" dirty="0">
                <a:solidFill>
                  <a:srgbClr val="FFFFFF"/>
                </a:solidFill>
                <a:latin typeface="Impact"/>
                <a:cs typeface="Impact"/>
              </a:rPr>
              <a:t>are</a:t>
            </a:r>
            <a:r>
              <a:rPr sz="1950" spc="45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1950" dirty="0">
                <a:solidFill>
                  <a:srgbClr val="FFFFFF"/>
                </a:solidFill>
                <a:latin typeface="Impact"/>
                <a:cs typeface="Impact"/>
              </a:rPr>
              <a:t>analytical,</a:t>
            </a:r>
            <a:r>
              <a:rPr sz="1950" spc="45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1950" dirty="0">
                <a:solidFill>
                  <a:srgbClr val="FFFFFF"/>
                </a:solidFill>
                <a:latin typeface="Impact"/>
                <a:cs typeface="Impact"/>
              </a:rPr>
              <a:t>and</a:t>
            </a:r>
            <a:r>
              <a:rPr sz="1950" spc="4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1950" dirty="0">
                <a:solidFill>
                  <a:srgbClr val="FFFFFF"/>
                </a:solidFill>
                <a:latin typeface="Impact"/>
                <a:cs typeface="Impact"/>
              </a:rPr>
              <a:t>the</a:t>
            </a:r>
            <a:r>
              <a:rPr sz="1950" spc="45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1950" dirty="0">
                <a:solidFill>
                  <a:srgbClr val="FFFFFF"/>
                </a:solidFill>
                <a:latin typeface="Impact"/>
                <a:cs typeface="Impact"/>
              </a:rPr>
              <a:t>disciplines</a:t>
            </a:r>
            <a:r>
              <a:rPr sz="1950" spc="45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1950" dirty="0">
                <a:solidFill>
                  <a:srgbClr val="FFFFFF"/>
                </a:solidFill>
                <a:latin typeface="Impact"/>
                <a:cs typeface="Impact"/>
              </a:rPr>
              <a:t>and</a:t>
            </a:r>
            <a:r>
              <a:rPr sz="1950" spc="4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1950" dirty="0">
                <a:solidFill>
                  <a:srgbClr val="FFFFFF"/>
                </a:solidFill>
                <a:latin typeface="Impact"/>
                <a:cs typeface="Impact"/>
              </a:rPr>
              <a:t>resources</a:t>
            </a:r>
            <a:r>
              <a:rPr sz="1950" spc="45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1950" dirty="0">
                <a:solidFill>
                  <a:srgbClr val="FFFFFF"/>
                </a:solidFill>
                <a:latin typeface="Impact"/>
                <a:cs typeface="Impact"/>
              </a:rPr>
              <a:t>that</a:t>
            </a:r>
            <a:r>
              <a:rPr sz="1950" spc="45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1950" spc="-10" dirty="0">
                <a:solidFill>
                  <a:srgbClr val="FFFFFF"/>
                </a:solidFill>
                <a:latin typeface="Impact"/>
                <a:cs typeface="Impact"/>
              </a:rPr>
              <a:t>employ </a:t>
            </a:r>
            <a:r>
              <a:rPr sz="1950" dirty="0">
                <a:solidFill>
                  <a:srgbClr val="FFFFFF"/>
                </a:solidFill>
                <a:latin typeface="Impact"/>
                <a:cs typeface="Impact"/>
              </a:rPr>
              <a:t>those</a:t>
            </a:r>
            <a:r>
              <a:rPr sz="1950" spc="3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1950" dirty="0">
                <a:solidFill>
                  <a:srgbClr val="FFFFFF"/>
                </a:solidFill>
                <a:latin typeface="Impact"/>
                <a:cs typeface="Impact"/>
              </a:rPr>
              <a:t>tools</a:t>
            </a:r>
            <a:r>
              <a:rPr sz="1950" spc="35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1950" dirty="0">
                <a:solidFill>
                  <a:srgbClr val="FFFFFF"/>
                </a:solidFill>
                <a:latin typeface="Impact"/>
                <a:cs typeface="Impact"/>
              </a:rPr>
              <a:t>are</a:t>
            </a:r>
            <a:r>
              <a:rPr sz="1950" spc="35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1950" dirty="0">
                <a:solidFill>
                  <a:srgbClr val="FFFFFF"/>
                </a:solidFill>
                <a:latin typeface="Impact"/>
                <a:cs typeface="Impact"/>
              </a:rPr>
              <a:t>often</a:t>
            </a:r>
            <a:r>
              <a:rPr sz="1950" spc="3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1950" spc="-10" dirty="0">
                <a:solidFill>
                  <a:srgbClr val="FFFFFF"/>
                </a:solidFill>
                <a:latin typeface="Impact"/>
                <a:cs typeface="Impact"/>
              </a:rPr>
              <a:t>used.</a:t>
            </a:r>
            <a:endParaRPr sz="1950" dirty="0">
              <a:latin typeface="Impact"/>
              <a:cs typeface="Impact"/>
            </a:endParaRPr>
          </a:p>
          <a:p>
            <a:pPr marL="379095" marR="280670" indent="-367030">
              <a:lnSpc>
                <a:spcPts val="2150"/>
              </a:lnSpc>
              <a:spcBef>
                <a:spcPts val="1865"/>
              </a:spcBef>
              <a:buClr>
                <a:srgbClr val="000000"/>
              </a:buClr>
              <a:buAutoNum type="arabicPeriod"/>
              <a:tabLst>
                <a:tab pos="379095" algn="l"/>
              </a:tabLst>
            </a:pPr>
            <a:r>
              <a:rPr sz="1950" dirty="0">
                <a:solidFill>
                  <a:srgbClr val="FFFFFF"/>
                </a:solidFill>
                <a:latin typeface="Impact"/>
                <a:cs typeface="Impact"/>
              </a:rPr>
              <a:t>Relevant</a:t>
            </a:r>
            <a:r>
              <a:rPr sz="1950" spc="35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1950" dirty="0">
                <a:solidFill>
                  <a:srgbClr val="FFFFFF"/>
                </a:solidFill>
                <a:latin typeface="Impact"/>
                <a:cs typeface="Impact"/>
              </a:rPr>
              <a:t>questions:</a:t>
            </a:r>
            <a:r>
              <a:rPr sz="1950" spc="4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1950" dirty="0">
                <a:solidFill>
                  <a:srgbClr val="FFFFFF"/>
                </a:solidFill>
                <a:latin typeface="Impact"/>
                <a:cs typeface="Impact"/>
              </a:rPr>
              <a:t>Given</a:t>
            </a:r>
            <a:r>
              <a:rPr sz="1950" spc="4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1950" dirty="0">
                <a:solidFill>
                  <a:srgbClr val="FFFFFF"/>
                </a:solidFill>
                <a:latin typeface="Impact"/>
                <a:cs typeface="Impact"/>
              </a:rPr>
              <a:t>what</a:t>
            </a:r>
            <a:r>
              <a:rPr sz="1950" spc="4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1950" dirty="0">
                <a:solidFill>
                  <a:srgbClr val="FFFFFF"/>
                </a:solidFill>
                <a:latin typeface="Impact"/>
                <a:cs typeface="Impact"/>
              </a:rPr>
              <a:t>racial</a:t>
            </a:r>
            <a:r>
              <a:rPr sz="1950" spc="4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1950" dirty="0">
                <a:solidFill>
                  <a:srgbClr val="FFFFFF"/>
                </a:solidFill>
                <a:latin typeface="Impact"/>
                <a:cs typeface="Impact"/>
              </a:rPr>
              <a:t>terms</a:t>
            </a:r>
            <a:r>
              <a:rPr sz="1950" spc="4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1950" dirty="0">
                <a:solidFill>
                  <a:srgbClr val="FFFFFF"/>
                </a:solidFill>
                <a:latin typeface="Impact"/>
                <a:cs typeface="Impact"/>
              </a:rPr>
              <a:t>are,</a:t>
            </a:r>
            <a:r>
              <a:rPr sz="1950" spc="4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1950" dirty="0">
                <a:solidFill>
                  <a:srgbClr val="FFFFFF"/>
                </a:solidFill>
                <a:latin typeface="Impact"/>
                <a:cs typeface="Impact"/>
              </a:rPr>
              <a:t>and</a:t>
            </a:r>
            <a:r>
              <a:rPr sz="1950" spc="4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1950" dirty="0">
                <a:solidFill>
                  <a:srgbClr val="FFFFFF"/>
                </a:solidFill>
                <a:latin typeface="Impact"/>
                <a:cs typeface="Impact"/>
              </a:rPr>
              <a:t>given</a:t>
            </a:r>
            <a:r>
              <a:rPr sz="1950" spc="35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1950" dirty="0">
                <a:solidFill>
                  <a:srgbClr val="FFFFFF"/>
                </a:solidFill>
                <a:latin typeface="Impact"/>
                <a:cs typeface="Impact"/>
              </a:rPr>
              <a:t>their</a:t>
            </a:r>
            <a:r>
              <a:rPr sz="1950" spc="4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1950" dirty="0">
                <a:solidFill>
                  <a:srgbClr val="FFFFFF"/>
                </a:solidFill>
                <a:latin typeface="Impact"/>
                <a:cs typeface="Impact"/>
              </a:rPr>
              <a:t>origin,</a:t>
            </a:r>
            <a:r>
              <a:rPr sz="1950" spc="4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1950" dirty="0">
                <a:solidFill>
                  <a:srgbClr val="FFFFFF"/>
                </a:solidFill>
                <a:latin typeface="Impact"/>
                <a:cs typeface="Impact"/>
              </a:rPr>
              <a:t>are</a:t>
            </a:r>
            <a:r>
              <a:rPr sz="1950" spc="4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1950" spc="-20" dirty="0">
                <a:solidFill>
                  <a:srgbClr val="FFFFFF"/>
                </a:solidFill>
                <a:latin typeface="Impact"/>
                <a:cs typeface="Impact"/>
              </a:rPr>
              <a:t>they </a:t>
            </a:r>
            <a:r>
              <a:rPr sz="1950" dirty="0">
                <a:solidFill>
                  <a:srgbClr val="FFFFFF"/>
                </a:solidFill>
                <a:latin typeface="Impact"/>
                <a:cs typeface="Impact"/>
              </a:rPr>
              <a:t>useful</a:t>
            </a:r>
            <a:r>
              <a:rPr sz="1950" spc="35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1950" dirty="0">
                <a:solidFill>
                  <a:srgbClr val="FFFFFF"/>
                </a:solidFill>
                <a:latin typeface="Impact"/>
                <a:cs typeface="Impact"/>
              </a:rPr>
              <a:t>terms?</a:t>
            </a:r>
            <a:r>
              <a:rPr sz="1950" spc="35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1950" dirty="0">
                <a:solidFill>
                  <a:srgbClr val="FFFFFF"/>
                </a:solidFill>
                <a:latin typeface="Impact"/>
                <a:cs typeface="Impact"/>
              </a:rPr>
              <a:t>What</a:t>
            </a:r>
            <a:r>
              <a:rPr sz="1950" spc="35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1950" dirty="0">
                <a:solidFill>
                  <a:srgbClr val="FFFFFF"/>
                </a:solidFill>
                <a:latin typeface="Impact"/>
                <a:cs typeface="Impact"/>
              </a:rPr>
              <a:t>do</a:t>
            </a:r>
            <a:r>
              <a:rPr sz="1950" spc="35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1950" dirty="0">
                <a:solidFill>
                  <a:srgbClr val="FFFFFF"/>
                </a:solidFill>
                <a:latin typeface="Impact"/>
                <a:cs typeface="Impact"/>
              </a:rPr>
              <a:t>we</a:t>
            </a:r>
            <a:r>
              <a:rPr sz="1950" spc="35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1950" dirty="0">
                <a:solidFill>
                  <a:srgbClr val="FFFFFF"/>
                </a:solidFill>
                <a:latin typeface="Impact"/>
                <a:cs typeface="Impact"/>
              </a:rPr>
              <a:t>want</a:t>
            </a:r>
            <a:r>
              <a:rPr sz="1950" spc="4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1950" dirty="0">
                <a:solidFill>
                  <a:srgbClr val="FFFFFF"/>
                </a:solidFill>
                <a:latin typeface="Impact"/>
                <a:cs typeface="Impact"/>
              </a:rPr>
              <a:t>racial</a:t>
            </a:r>
            <a:r>
              <a:rPr sz="1950" spc="35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1950" dirty="0">
                <a:solidFill>
                  <a:srgbClr val="FFFFFF"/>
                </a:solidFill>
                <a:latin typeface="Impact"/>
                <a:cs typeface="Impact"/>
              </a:rPr>
              <a:t>terms</a:t>
            </a:r>
            <a:r>
              <a:rPr sz="1950" spc="35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1950" dirty="0">
                <a:solidFill>
                  <a:srgbClr val="FFFFFF"/>
                </a:solidFill>
                <a:latin typeface="Impact"/>
                <a:cs typeface="Impact"/>
              </a:rPr>
              <a:t>to</a:t>
            </a:r>
            <a:r>
              <a:rPr sz="1950" spc="35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1950" dirty="0">
                <a:solidFill>
                  <a:srgbClr val="FFFFFF"/>
                </a:solidFill>
                <a:latin typeface="Impact"/>
                <a:cs typeface="Impact"/>
              </a:rPr>
              <a:t>be?</a:t>
            </a:r>
            <a:r>
              <a:rPr sz="1950" spc="35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1950" dirty="0">
                <a:solidFill>
                  <a:srgbClr val="FFFFFF"/>
                </a:solidFill>
                <a:latin typeface="Impact"/>
                <a:cs typeface="Impact"/>
              </a:rPr>
              <a:t>Should</a:t>
            </a:r>
            <a:r>
              <a:rPr sz="1950" spc="35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1950" dirty="0">
                <a:solidFill>
                  <a:srgbClr val="FFFFFF"/>
                </a:solidFill>
                <a:latin typeface="Impact"/>
                <a:cs typeface="Impact"/>
              </a:rPr>
              <a:t>we</a:t>
            </a:r>
            <a:r>
              <a:rPr sz="1950" spc="4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1950" dirty="0">
                <a:solidFill>
                  <a:srgbClr val="FFFFFF"/>
                </a:solidFill>
                <a:latin typeface="Impact"/>
                <a:cs typeface="Impact"/>
              </a:rPr>
              <a:t>keep</a:t>
            </a:r>
            <a:r>
              <a:rPr sz="1950" spc="35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1950" dirty="0">
                <a:solidFill>
                  <a:srgbClr val="FFFFFF"/>
                </a:solidFill>
                <a:latin typeface="Impact"/>
                <a:cs typeface="Impact"/>
              </a:rPr>
              <a:t>racial</a:t>
            </a:r>
            <a:r>
              <a:rPr sz="1950" spc="35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1950" spc="-10" dirty="0">
                <a:solidFill>
                  <a:srgbClr val="FFFFFF"/>
                </a:solidFill>
                <a:latin typeface="Impact"/>
                <a:cs typeface="Impact"/>
              </a:rPr>
              <a:t>terms </a:t>
            </a:r>
            <a:r>
              <a:rPr sz="1950" dirty="0">
                <a:solidFill>
                  <a:srgbClr val="FFFFFF"/>
                </a:solidFill>
                <a:latin typeface="Impact"/>
                <a:cs typeface="Impact"/>
              </a:rPr>
              <a:t>around?</a:t>
            </a:r>
            <a:r>
              <a:rPr sz="1950" spc="4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1950" dirty="0">
                <a:solidFill>
                  <a:srgbClr val="FFFFFF"/>
                </a:solidFill>
                <a:latin typeface="Impact"/>
                <a:cs typeface="Impact"/>
              </a:rPr>
              <a:t>Is</a:t>
            </a:r>
            <a:r>
              <a:rPr sz="1950" spc="4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1950" dirty="0">
                <a:solidFill>
                  <a:srgbClr val="FFFFFF"/>
                </a:solidFill>
                <a:latin typeface="Impact"/>
                <a:cs typeface="Impact"/>
              </a:rPr>
              <a:t>the</a:t>
            </a:r>
            <a:r>
              <a:rPr sz="1950" spc="4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1950" dirty="0">
                <a:solidFill>
                  <a:srgbClr val="FFFFFF"/>
                </a:solidFill>
                <a:latin typeface="Impact"/>
                <a:cs typeface="Impact"/>
              </a:rPr>
              <a:t>solution</a:t>
            </a:r>
            <a:r>
              <a:rPr sz="1950" spc="4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1950" dirty="0">
                <a:solidFill>
                  <a:srgbClr val="FFFFFF"/>
                </a:solidFill>
                <a:latin typeface="Impact"/>
                <a:cs typeface="Impact"/>
              </a:rPr>
              <a:t>to</a:t>
            </a:r>
            <a:r>
              <a:rPr sz="1950" spc="45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1950" dirty="0">
                <a:solidFill>
                  <a:srgbClr val="FFFFFF"/>
                </a:solidFill>
                <a:latin typeface="Impact"/>
                <a:cs typeface="Impact"/>
              </a:rPr>
              <a:t>racism</a:t>
            </a:r>
            <a:r>
              <a:rPr sz="1950" spc="4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1950" dirty="0">
                <a:solidFill>
                  <a:srgbClr val="FFFFFF"/>
                </a:solidFill>
                <a:latin typeface="Impact"/>
                <a:cs typeface="Impact"/>
              </a:rPr>
              <a:t>better</a:t>
            </a:r>
            <a:r>
              <a:rPr sz="1950" spc="4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1950" dirty="0">
                <a:solidFill>
                  <a:srgbClr val="FFFFFF"/>
                </a:solidFill>
                <a:latin typeface="Impact"/>
                <a:cs typeface="Impact"/>
              </a:rPr>
              <a:t>racial</a:t>
            </a:r>
            <a:r>
              <a:rPr sz="1950" spc="4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1950" dirty="0">
                <a:solidFill>
                  <a:srgbClr val="FFFFFF"/>
                </a:solidFill>
                <a:latin typeface="Impact"/>
                <a:cs typeface="Impact"/>
              </a:rPr>
              <a:t>categories</a:t>
            </a:r>
            <a:r>
              <a:rPr sz="1950" spc="45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1950" dirty="0">
                <a:solidFill>
                  <a:srgbClr val="FFFFFF"/>
                </a:solidFill>
                <a:latin typeface="Impact"/>
                <a:cs typeface="Impact"/>
              </a:rPr>
              <a:t>or</a:t>
            </a:r>
            <a:r>
              <a:rPr sz="1950" spc="4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1950" dirty="0">
                <a:solidFill>
                  <a:srgbClr val="FFFFFF"/>
                </a:solidFill>
                <a:latin typeface="Impact"/>
                <a:cs typeface="Impact"/>
              </a:rPr>
              <a:t>the</a:t>
            </a:r>
            <a:r>
              <a:rPr sz="1950" spc="4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1950" dirty="0">
                <a:solidFill>
                  <a:srgbClr val="FFFFFF"/>
                </a:solidFill>
                <a:latin typeface="Impact"/>
                <a:cs typeface="Impact"/>
              </a:rPr>
              <a:t>abandonment</a:t>
            </a:r>
            <a:r>
              <a:rPr sz="1950" spc="4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1950" spc="-25" dirty="0">
                <a:solidFill>
                  <a:srgbClr val="FFFFFF"/>
                </a:solidFill>
                <a:latin typeface="Impact"/>
                <a:cs typeface="Impact"/>
              </a:rPr>
              <a:t>of </a:t>
            </a:r>
            <a:r>
              <a:rPr sz="1950" dirty="0">
                <a:solidFill>
                  <a:srgbClr val="FFFFFF"/>
                </a:solidFill>
                <a:latin typeface="Impact"/>
                <a:cs typeface="Impact"/>
              </a:rPr>
              <a:t>racial</a:t>
            </a:r>
            <a:r>
              <a:rPr sz="1950" spc="5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1950" dirty="0">
                <a:solidFill>
                  <a:srgbClr val="FFFFFF"/>
                </a:solidFill>
                <a:latin typeface="Impact"/>
                <a:cs typeface="Impact"/>
              </a:rPr>
              <a:t>categories</a:t>
            </a:r>
            <a:r>
              <a:rPr sz="1950" spc="55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1950" spc="-10" dirty="0">
                <a:solidFill>
                  <a:srgbClr val="FFFFFF"/>
                </a:solidFill>
                <a:latin typeface="Impact"/>
                <a:cs typeface="Impact"/>
              </a:rPr>
              <a:t>altogether?</a:t>
            </a:r>
            <a:endParaRPr sz="1950" dirty="0">
              <a:latin typeface="Impact"/>
              <a:cs typeface="Impact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05936" y="1464043"/>
            <a:ext cx="6288405" cy="9359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500" spc="-70" dirty="0">
                <a:solidFill>
                  <a:srgbClr val="BD0101"/>
                </a:solidFill>
              </a:rPr>
              <a:t>Unpacking</a:t>
            </a:r>
            <a:r>
              <a:rPr sz="3500" spc="-100" dirty="0">
                <a:solidFill>
                  <a:srgbClr val="BD0101"/>
                </a:solidFill>
              </a:rPr>
              <a:t> </a:t>
            </a:r>
            <a:r>
              <a:rPr sz="3500" spc="-55" dirty="0">
                <a:solidFill>
                  <a:srgbClr val="BD0101"/>
                </a:solidFill>
              </a:rPr>
              <a:t>the</a:t>
            </a:r>
            <a:r>
              <a:rPr sz="3500" spc="-100" dirty="0">
                <a:solidFill>
                  <a:srgbClr val="BD0101"/>
                </a:solidFill>
              </a:rPr>
              <a:t> </a:t>
            </a:r>
            <a:r>
              <a:rPr sz="3500" spc="-10" dirty="0">
                <a:solidFill>
                  <a:srgbClr val="BD0101"/>
                </a:solidFill>
              </a:rPr>
              <a:t>Question</a:t>
            </a:r>
            <a:endParaRPr sz="3500"/>
          </a:p>
          <a:p>
            <a:pPr marL="2771140">
              <a:lnSpc>
                <a:spcPct val="100000"/>
              </a:lnSpc>
              <a:spcBef>
                <a:spcPts val="15"/>
              </a:spcBef>
            </a:pPr>
            <a:r>
              <a:rPr sz="2450" u="sng" dirty="0">
                <a:uFill>
                  <a:solidFill>
                    <a:srgbClr val="FFFFFF"/>
                  </a:solidFill>
                </a:uFill>
              </a:rPr>
              <a:t>Theology</a:t>
            </a:r>
            <a:r>
              <a:rPr sz="2450" u="sng" spc="40" dirty="0">
                <a:uFill>
                  <a:solidFill>
                    <a:srgbClr val="FFFFFF"/>
                  </a:solidFill>
                </a:uFill>
              </a:rPr>
              <a:t> </a:t>
            </a:r>
            <a:r>
              <a:rPr sz="2450" u="sng" dirty="0">
                <a:uFill>
                  <a:solidFill>
                    <a:srgbClr val="FFFFFF"/>
                  </a:solidFill>
                </a:uFill>
              </a:rPr>
              <a:t>and</a:t>
            </a:r>
            <a:r>
              <a:rPr sz="2450" u="sng" spc="35" dirty="0">
                <a:uFill>
                  <a:solidFill>
                    <a:srgbClr val="FFFFFF"/>
                  </a:solidFill>
                </a:uFill>
              </a:rPr>
              <a:t> </a:t>
            </a:r>
            <a:r>
              <a:rPr sz="2450" u="sng" dirty="0">
                <a:uFill>
                  <a:solidFill>
                    <a:srgbClr val="FFFFFF"/>
                  </a:solidFill>
                </a:uFill>
              </a:rPr>
              <a:t>Race:</a:t>
            </a:r>
            <a:r>
              <a:rPr sz="2450" u="sng" spc="40" dirty="0">
                <a:uFill>
                  <a:solidFill>
                    <a:srgbClr val="FFFFFF"/>
                  </a:solidFill>
                </a:uFill>
              </a:rPr>
              <a:t> </a:t>
            </a:r>
            <a:r>
              <a:rPr sz="2450" u="sng" dirty="0">
                <a:uFill>
                  <a:solidFill>
                    <a:srgbClr val="FFFFFF"/>
                  </a:solidFill>
                </a:uFill>
              </a:rPr>
              <a:t>2</a:t>
            </a:r>
            <a:r>
              <a:rPr sz="2450" u="sng" spc="35" dirty="0">
                <a:uFill>
                  <a:solidFill>
                    <a:srgbClr val="FFFFFF"/>
                  </a:solidFill>
                </a:uFill>
              </a:rPr>
              <a:t> </a:t>
            </a:r>
            <a:r>
              <a:rPr sz="2450" u="sng" spc="-20" dirty="0">
                <a:uFill>
                  <a:solidFill>
                    <a:srgbClr val="FFFFFF"/>
                  </a:solidFill>
                </a:uFill>
              </a:rPr>
              <a:t>Tasks</a:t>
            </a:r>
            <a:endParaRPr sz="2450"/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298092" y="2905558"/>
            <a:ext cx="2769715" cy="490220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1338493" y="2950569"/>
            <a:ext cx="2687955" cy="40259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2450" dirty="0">
                <a:solidFill>
                  <a:srgbClr val="FFFFFF"/>
                </a:solidFill>
                <a:latin typeface="Impact"/>
                <a:cs typeface="Impact"/>
              </a:rPr>
              <a:t>The</a:t>
            </a:r>
            <a:r>
              <a:rPr sz="2450" spc="55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450" dirty="0">
                <a:solidFill>
                  <a:srgbClr val="FFFFFF"/>
                </a:solidFill>
                <a:latin typeface="Impact"/>
                <a:cs typeface="Impact"/>
              </a:rPr>
              <a:t>Descriptive</a:t>
            </a:r>
            <a:r>
              <a:rPr sz="2450" spc="55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450" spc="-20" dirty="0">
                <a:solidFill>
                  <a:srgbClr val="FFFFFF"/>
                </a:solidFill>
                <a:latin typeface="Impact"/>
                <a:cs typeface="Impact"/>
              </a:rPr>
              <a:t>Task</a:t>
            </a:r>
            <a:endParaRPr sz="2450">
              <a:latin typeface="Impact"/>
              <a:cs typeface="Impact"/>
            </a:endParaRPr>
          </a:p>
        </p:txBody>
      </p:sp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375785" y="5549244"/>
            <a:ext cx="2614284" cy="490219"/>
          </a:xfrm>
          <a:prstGeom prst="rect">
            <a:avLst/>
          </a:prstGeom>
        </p:spPr>
      </p:pic>
      <p:sp>
        <p:nvSpPr>
          <p:cNvPr id="6" name="object 6"/>
          <p:cNvSpPr txBox="1"/>
          <p:nvPr/>
        </p:nvSpPr>
        <p:spPr>
          <a:xfrm>
            <a:off x="1416230" y="5594256"/>
            <a:ext cx="2532380" cy="40259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2450" dirty="0">
                <a:solidFill>
                  <a:srgbClr val="FFFFFF"/>
                </a:solidFill>
                <a:latin typeface="Impact"/>
                <a:cs typeface="Impact"/>
              </a:rPr>
              <a:t>The</a:t>
            </a:r>
            <a:r>
              <a:rPr sz="2450" spc="45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450" dirty="0">
                <a:solidFill>
                  <a:srgbClr val="FFFFFF"/>
                </a:solidFill>
                <a:latin typeface="Impact"/>
                <a:cs typeface="Impact"/>
              </a:rPr>
              <a:t>Normative</a:t>
            </a:r>
            <a:r>
              <a:rPr sz="2450" spc="6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450" spc="-20" dirty="0">
                <a:solidFill>
                  <a:srgbClr val="FFFFFF"/>
                </a:solidFill>
                <a:latin typeface="Impact"/>
                <a:cs typeface="Impact"/>
              </a:rPr>
              <a:t>Task</a:t>
            </a:r>
            <a:endParaRPr sz="2450">
              <a:latin typeface="Impact"/>
              <a:cs typeface="Impact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05936" y="1464043"/>
            <a:ext cx="6288405" cy="9359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500" spc="-70" dirty="0">
                <a:solidFill>
                  <a:srgbClr val="BD0101"/>
                </a:solidFill>
              </a:rPr>
              <a:t>Unpacking</a:t>
            </a:r>
            <a:r>
              <a:rPr sz="3500" spc="-100" dirty="0">
                <a:solidFill>
                  <a:srgbClr val="BD0101"/>
                </a:solidFill>
              </a:rPr>
              <a:t> </a:t>
            </a:r>
            <a:r>
              <a:rPr sz="3500" spc="-55" dirty="0">
                <a:solidFill>
                  <a:srgbClr val="BD0101"/>
                </a:solidFill>
              </a:rPr>
              <a:t>the</a:t>
            </a:r>
            <a:r>
              <a:rPr sz="3500" spc="-100" dirty="0">
                <a:solidFill>
                  <a:srgbClr val="BD0101"/>
                </a:solidFill>
              </a:rPr>
              <a:t> </a:t>
            </a:r>
            <a:r>
              <a:rPr sz="3500" spc="-10" dirty="0">
                <a:solidFill>
                  <a:srgbClr val="BD0101"/>
                </a:solidFill>
              </a:rPr>
              <a:t>Question</a:t>
            </a:r>
            <a:endParaRPr sz="3500"/>
          </a:p>
          <a:p>
            <a:pPr marL="2771140">
              <a:lnSpc>
                <a:spcPct val="100000"/>
              </a:lnSpc>
              <a:spcBef>
                <a:spcPts val="15"/>
              </a:spcBef>
            </a:pPr>
            <a:r>
              <a:rPr sz="2450" u="sng" dirty="0">
                <a:uFill>
                  <a:solidFill>
                    <a:srgbClr val="FFFFFF"/>
                  </a:solidFill>
                </a:uFill>
              </a:rPr>
              <a:t>Theology</a:t>
            </a:r>
            <a:r>
              <a:rPr sz="2450" u="sng" spc="40" dirty="0">
                <a:uFill>
                  <a:solidFill>
                    <a:srgbClr val="FFFFFF"/>
                  </a:solidFill>
                </a:uFill>
              </a:rPr>
              <a:t> </a:t>
            </a:r>
            <a:r>
              <a:rPr sz="2450" u="sng" dirty="0">
                <a:uFill>
                  <a:solidFill>
                    <a:srgbClr val="FFFFFF"/>
                  </a:solidFill>
                </a:uFill>
              </a:rPr>
              <a:t>and</a:t>
            </a:r>
            <a:r>
              <a:rPr sz="2450" u="sng" spc="35" dirty="0">
                <a:uFill>
                  <a:solidFill>
                    <a:srgbClr val="FFFFFF"/>
                  </a:solidFill>
                </a:uFill>
              </a:rPr>
              <a:t> </a:t>
            </a:r>
            <a:r>
              <a:rPr sz="2450" u="sng" dirty="0">
                <a:uFill>
                  <a:solidFill>
                    <a:srgbClr val="FFFFFF"/>
                  </a:solidFill>
                </a:uFill>
              </a:rPr>
              <a:t>Race:</a:t>
            </a:r>
            <a:r>
              <a:rPr sz="2450" u="sng" spc="40" dirty="0">
                <a:uFill>
                  <a:solidFill>
                    <a:srgbClr val="FFFFFF"/>
                  </a:solidFill>
                </a:uFill>
              </a:rPr>
              <a:t> </a:t>
            </a:r>
            <a:r>
              <a:rPr sz="2450" u="sng" dirty="0">
                <a:uFill>
                  <a:solidFill>
                    <a:srgbClr val="FFFFFF"/>
                  </a:solidFill>
                </a:uFill>
              </a:rPr>
              <a:t>2</a:t>
            </a:r>
            <a:r>
              <a:rPr sz="2450" u="sng" spc="35" dirty="0">
                <a:uFill>
                  <a:solidFill>
                    <a:srgbClr val="FFFFFF"/>
                  </a:solidFill>
                </a:uFill>
              </a:rPr>
              <a:t> </a:t>
            </a:r>
            <a:r>
              <a:rPr sz="2450" u="sng" spc="-20" dirty="0">
                <a:uFill>
                  <a:solidFill>
                    <a:srgbClr val="FFFFFF"/>
                  </a:solidFill>
                </a:uFill>
              </a:rPr>
              <a:t>Tasks</a:t>
            </a:r>
            <a:endParaRPr sz="2450"/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298092" y="2905558"/>
            <a:ext cx="3699410" cy="3133906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1338493" y="2950569"/>
            <a:ext cx="2687955" cy="40259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2450" dirty="0">
                <a:solidFill>
                  <a:srgbClr val="FFFFFF"/>
                </a:solidFill>
                <a:latin typeface="Impact"/>
                <a:cs typeface="Impact"/>
              </a:rPr>
              <a:t>The</a:t>
            </a:r>
            <a:r>
              <a:rPr sz="2450" spc="55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450" dirty="0">
                <a:solidFill>
                  <a:srgbClr val="FFFFFF"/>
                </a:solidFill>
                <a:latin typeface="Impact"/>
                <a:cs typeface="Impact"/>
              </a:rPr>
              <a:t>Descriptive</a:t>
            </a:r>
            <a:r>
              <a:rPr sz="2450" spc="55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450" spc="-20" dirty="0">
                <a:solidFill>
                  <a:srgbClr val="FFFFFF"/>
                </a:solidFill>
                <a:latin typeface="Impact"/>
                <a:cs typeface="Impact"/>
              </a:rPr>
              <a:t>Task</a:t>
            </a:r>
            <a:endParaRPr sz="2450">
              <a:latin typeface="Impact"/>
              <a:cs typeface="Impact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416230" y="5594256"/>
            <a:ext cx="2532380" cy="40259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2450" dirty="0">
                <a:solidFill>
                  <a:srgbClr val="FFFFFF"/>
                </a:solidFill>
                <a:latin typeface="Impact"/>
                <a:cs typeface="Impact"/>
              </a:rPr>
              <a:t>The</a:t>
            </a:r>
            <a:r>
              <a:rPr sz="2450" spc="45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450" dirty="0">
                <a:solidFill>
                  <a:srgbClr val="FFFFFF"/>
                </a:solidFill>
                <a:latin typeface="Impact"/>
                <a:cs typeface="Impact"/>
              </a:rPr>
              <a:t>Normative</a:t>
            </a:r>
            <a:r>
              <a:rPr sz="2450" spc="6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450" spc="-20" dirty="0">
                <a:solidFill>
                  <a:srgbClr val="FFFFFF"/>
                </a:solidFill>
                <a:latin typeface="Impact"/>
                <a:cs typeface="Impact"/>
              </a:rPr>
              <a:t>Task</a:t>
            </a:r>
            <a:endParaRPr sz="2450">
              <a:latin typeface="Impact"/>
              <a:cs typeface="Impact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05936" y="1464043"/>
            <a:ext cx="6288405" cy="9359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500" spc="-70" dirty="0">
                <a:solidFill>
                  <a:srgbClr val="BD0101"/>
                </a:solidFill>
              </a:rPr>
              <a:t>Unpacking</a:t>
            </a:r>
            <a:r>
              <a:rPr sz="3500" spc="-100" dirty="0">
                <a:solidFill>
                  <a:srgbClr val="BD0101"/>
                </a:solidFill>
              </a:rPr>
              <a:t> </a:t>
            </a:r>
            <a:r>
              <a:rPr sz="3500" spc="-55" dirty="0">
                <a:solidFill>
                  <a:srgbClr val="BD0101"/>
                </a:solidFill>
              </a:rPr>
              <a:t>the</a:t>
            </a:r>
            <a:r>
              <a:rPr sz="3500" spc="-100" dirty="0">
                <a:solidFill>
                  <a:srgbClr val="BD0101"/>
                </a:solidFill>
              </a:rPr>
              <a:t> </a:t>
            </a:r>
            <a:r>
              <a:rPr sz="3500" spc="-10" dirty="0">
                <a:solidFill>
                  <a:srgbClr val="BD0101"/>
                </a:solidFill>
              </a:rPr>
              <a:t>Question</a:t>
            </a:r>
            <a:endParaRPr sz="3500"/>
          </a:p>
          <a:p>
            <a:pPr marL="2771140">
              <a:lnSpc>
                <a:spcPct val="100000"/>
              </a:lnSpc>
              <a:spcBef>
                <a:spcPts val="15"/>
              </a:spcBef>
            </a:pPr>
            <a:r>
              <a:rPr sz="2450" u="sng" dirty="0">
                <a:uFill>
                  <a:solidFill>
                    <a:srgbClr val="FFFFFF"/>
                  </a:solidFill>
                </a:uFill>
              </a:rPr>
              <a:t>Theology</a:t>
            </a:r>
            <a:r>
              <a:rPr sz="2450" u="sng" spc="40" dirty="0">
                <a:uFill>
                  <a:solidFill>
                    <a:srgbClr val="FFFFFF"/>
                  </a:solidFill>
                </a:uFill>
              </a:rPr>
              <a:t> </a:t>
            </a:r>
            <a:r>
              <a:rPr sz="2450" u="sng" dirty="0">
                <a:uFill>
                  <a:solidFill>
                    <a:srgbClr val="FFFFFF"/>
                  </a:solidFill>
                </a:uFill>
              </a:rPr>
              <a:t>and</a:t>
            </a:r>
            <a:r>
              <a:rPr sz="2450" u="sng" spc="35" dirty="0">
                <a:uFill>
                  <a:solidFill>
                    <a:srgbClr val="FFFFFF"/>
                  </a:solidFill>
                </a:uFill>
              </a:rPr>
              <a:t> </a:t>
            </a:r>
            <a:r>
              <a:rPr sz="2450" u="sng" dirty="0">
                <a:uFill>
                  <a:solidFill>
                    <a:srgbClr val="FFFFFF"/>
                  </a:solidFill>
                </a:uFill>
              </a:rPr>
              <a:t>Race:</a:t>
            </a:r>
            <a:r>
              <a:rPr sz="2450" u="sng" spc="40" dirty="0">
                <a:uFill>
                  <a:solidFill>
                    <a:srgbClr val="FFFFFF"/>
                  </a:solidFill>
                </a:uFill>
              </a:rPr>
              <a:t> </a:t>
            </a:r>
            <a:r>
              <a:rPr sz="2450" u="sng" dirty="0">
                <a:uFill>
                  <a:solidFill>
                    <a:srgbClr val="FFFFFF"/>
                  </a:solidFill>
                </a:uFill>
              </a:rPr>
              <a:t>2</a:t>
            </a:r>
            <a:r>
              <a:rPr sz="2450" u="sng" spc="35" dirty="0">
                <a:uFill>
                  <a:solidFill>
                    <a:srgbClr val="FFFFFF"/>
                  </a:solidFill>
                </a:uFill>
              </a:rPr>
              <a:t> </a:t>
            </a:r>
            <a:r>
              <a:rPr sz="2450" u="sng" spc="-20" dirty="0">
                <a:uFill>
                  <a:solidFill>
                    <a:srgbClr val="FFFFFF"/>
                  </a:solidFill>
                </a:uFill>
              </a:rPr>
              <a:t>Tasks</a:t>
            </a:r>
            <a:endParaRPr sz="2450"/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298092" y="2905558"/>
            <a:ext cx="3699410" cy="3133906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1338493" y="2950569"/>
            <a:ext cx="2687955" cy="40259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2450" dirty="0">
                <a:solidFill>
                  <a:srgbClr val="FFFFFF"/>
                </a:solidFill>
                <a:latin typeface="Impact"/>
                <a:cs typeface="Impact"/>
              </a:rPr>
              <a:t>The</a:t>
            </a:r>
            <a:r>
              <a:rPr sz="2450" spc="55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450" dirty="0">
                <a:solidFill>
                  <a:srgbClr val="FFFFFF"/>
                </a:solidFill>
                <a:latin typeface="Impact"/>
                <a:cs typeface="Impact"/>
              </a:rPr>
              <a:t>Descriptive</a:t>
            </a:r>
            <a:r>
              <a:rPr sz="2450" spc="55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450" spc="-20" dirty="0">
                <a:solidFill>
                  <a:srgbClr val="FFFFFF"/>
                </a:solidFill>
                <a:latin typeface="Impact"/>
                <a:cs typeface="Impact"/>
              </a:rPr>
              <a:t>Task</a:t>
            </a:r>
            <a:endParaRPr sz="2450">
              <a:latin typeface="Impact"/>
              <a:cs typeface="Impact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416230" y="5594256"/>
            <a:ext cx="2532380" cy="40259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2450" dirty="0">
                <a:solidFill>
                  <a:srgbClr val="FFFFFF"/>
                </a:solidFill>
                <a:latin typeface="Impact"/>
                <a:cs typeface="Impact"/>
              </a:rPr>
              <a:t>The</a:t>
            </a:r>
            <a:r>
              <a:rPr sz="2450" spc="45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450" dirty="0">
                <a:solidFill>
                  <a:srgbClr val="FFFFFF"/>
                </a:solidFill>
                <a:latin typeface="Impact"/>
                <a:cs typeface="Impact"/>
              </a:rPr>
              <a:t>Normative</a:t>
            </a:r>
            <a:r>
              <a:rPr sz="2450" spc="6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450" spc="-20" dirty="0">
                <a:solidFill>
                  <a:srgbClr val="FFFFFF"/>
                </a:solidFill>
                <a:latin typeface="Impact"/>
                <a:cs typeface="Impact"/>
              </a:rPr>
              <a:t>Task</a:t>
            </a:r>
            <a:endParaRPr sz="2450">
              <a:latin typeface="Impact"/>
              <a:cs typeface="Impact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5760943" y="3489331"/>
            <a:ext cx="3994785" cy="2057400"/>
            <a:chOff x="5760943" y="3489331"/>
            <a:chExt cx="3994785" cy="2057400"/>
          </a:xfrm>
        </p:grpSpPr>
        <p:pic>
          <p:nvPicPr>
            <p:cNvPr id="7" name="object 7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760943" y="3489331"/>
              <a:ext cx="3994571" cy="2057400"/>
            </a:xfrm>
            <a:prstGeom prst="rect">
              <a:avLst/>
            </a:prstGeom>
          </p:spPr>
        </p:pic>
        <p:pic>
          <p:nvPicPr>
            <p:cNvPr id="8" name="object 8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5811516" y="3635307"/>
              <a:ext cx="140576" cy="140576"/>
            </a:xfrm>
            <a:prstGeom prst="rect">
              <a:avLst/>
            </a:prstGeom>
          </p:spPr>
        </p:pic>
      </p:grpSp>
      <p:sp>
        <p:nvSpPr>
          <p:cNvPr id="9" name="object 9"/>
          <p:cNvSpPr txBox="1"/>
          <p:nvPr/>
        </p:nvSpPr>
        <p:spPr>
          <a:xfrm>
            <a:off x="6086947" y="3519707"/>
            <a:ext cx="3439795" cy="1073150"/>
          </a:xfrm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12700" marR="5080">
              <a:lnSpc>
                <a:spcPct val="102400"/>
              </a:lnSpc>
              <a:spcBef>
                <a:spcPts val="50"/>
              </a:spcBef>
            </a:pPr>
            <a:r>
              <a:rPr sz="2250" dirty="0">
                <a:solidFill>
                  <a:srgbClr val="FFFFFF"/>
                </a:solidFill>
                <a:latin typeface="Impact"/>
                <a:cs typeface="Impact"/>
              </a:rPr>
              <a:t>What</a:t>
            </a:r>
            <a:r>
              <a:rPr sz="2250" spc="-5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250" dirty="0">
                <a:solidFill>
                  <a:srgbClr val="FFFFFF"/>
                </a:solidFill>
                <a:latin typeface="Impact"/>
                <a:cs typeface="Impact"/>
              </a:rPr>
              <a:t>is</a:t>
            </a:r>
            <a:r>
              <a:rPr sz="2250" spc="-5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250" dirty="0">
                <a:solidFill>
                  <a:srgbClr val="FFFFFF"/>
                </a:solidFill>
                <a:latin typeface="Impact"/>
                <a:cs typeface="Impact"/>
              </a:rPr>
              <a:t>the</a:t>
            </a:r>
            <a:r>
              <a:rPr sz="2250" spc="-5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250" spc="-10" dirty="0">
                <a:solidFill>
                  <a:srgbClr val="FFFFFF"/>
                </a:solidFill>
                <a:latin typeface="Impact"/>
                <a:cs typeface="Impact"/>
              </a:rPr>
              <a:t>relationship </a:t>
            </a:r>
            <a:r>
              <a:rPr sz="2250" dirty="0">
                <a:solidFill>
                  <a:srgbClr val="FFFFFF"/>
                </a:solidFill>
                <a:latin typeface="Impact"/>
                <a:cs typeface="Impact"/>
              </a:rPr>
              <a:t>between</a:t>
            </a:r>
            <a:r>
              <a:rPr sz="2250" spc="-3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250" dirty="0">
                <a:solidFill>
                  <a:srgbClr val="FFFFFF"/>
                </a:solidFill>
                <a:latin typeface="Impact"/>
                <a:cs typeface="Impact"/>
              </a:rPr>
              <a:t>the</a:t>
            </a:r>
            <a:r>
              <a:rPr sz="2250" spc="-2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250" dirty="0">
                <a:solidFill>
                  <a:srgbClr val="FFFFFF"/>
                </a:solidFill>
                <a:latin typeface="Impact"/>
                <a:cs typeface="Impact"/>
              </a:rPr>
              <a:t>descriptive</a:t>
            </a:r>
            <a:r>
              <a:rPr sz="2250" spc="-20" dirty="0">
                <a:solidFill>
                  <a:srgbClr val="FFFFFF"/>
                </a:solidFill>
                <a:latin typeface="Impact"/>
                <a:cs typeface="Impact"/>
              </a:rPr>
              <a:t> task </a:t>
            </a:r>
            <a:r>
              <a:rPr sz="2250" dirty="0">
                <a:solidFill>
                  <a:srgbClr val="FFFFFF"/>
                </a:solidFill>
                <a:latin typeface="Impact"/>
                <a:cs typeface="Impact"/>
              </a:rPr>
              <a:t>and</a:t>
            </a:r>
            <a:r>
              <a:rPr sz="2250" spc="-1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250" dirty="0">
                <a:solidFill>
                  <a:srgbClr val="FFFFFF"/>
                </a:solidFill>
                <a:latin typeface="Impact"/>
                <a:cs typeface="Impact"/>
              </a:rPr>
              <a:t>the</a:t>
            </a:r>
            <a:r>
              <a:rPr sz="2250" spc="-1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250" dirty="0">
                <a:solidFill>
                  <a:srgbClr val="FFFFFF"/>
                </a:solidFill>
                <a:latin typeface="Impact"/>
                <a:cs typeface="Impact"/>
              </a:rPr>
              <a:t>normative</a:t>
            </a:r>
            <a:r>
              <a:rPr sz="2250" spc="-10" dirty="0">
                <a:solidFill>
                  <a:srgbClr val="FFFFFF"/>
                </a:solidFill>
                <a:latin typeface="Impact"/>
                <a:cs typeface="Impact"/>
              </a:rPr>
              <a:t> task?</a:t>
            </a:r>
            <a:endParaRPr sz="2250">
              <a:latin typeface="Impact"/>
              <a:cs typeface="Impact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05936" y="1464043"/>
            <a:ext cx="6288405" cy="9359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500" spc="-70" dirty="0">
                <a:solidFill>
                  <a:srgbClr val="BD0101"/>
                </a:solidFill>
              </a:rPr>
              <a:t>Unpacking</a:t>
            </a:r>
            <a:r>
              <a:rPr sz="3500" spc="-100" dirty="0">
                <a:solidFill>
                  <a:srgbClr val="BD0101"/>
                </a:solidFill>
              </a:rPr>
              <a:t> </a:t>
            </a:r>
            <a:r>
              <a:rPr sz="3500" spc="-55" dirty="0">
                <a:solidFill>
                  <a:srgbClr val="BD0101"/>
                </a:solidFill>
              </a:rPr>
              <a:t>the</a:t>
            </a:r>
            <a:r>
              <a:rPr sz="3500" spc="-100" dirty="0">
                <a:solidFill>
                  <a:srgbClr val="BD0101"/>
                </a:solidFill>
              </a:rPr>
              <a:t> </a:t>
            </a:r>
            <a:r>
              <a:rPr sz="3500" spc="-10" dirty="0">
                <a:solidFill>
                  <a:srgbClr val="BD0101"/>
                </a:solidFill>
              </a:rPr>
              <a:t>Question</a:t>
            </a:r>
            <a:endParaRPr sz="3500"/>
          </a:p>
          <a:p>
            <a:pPr marL="2771140">
              <a:lnSpc>
                <a:spcPct val="100000"/>
              </a:lnSpc>
              <a:spcBef>
                <a:spcPts val="15"/>
              </a:spcBef>
            </a:pPr>
            <a:r>
              <a:rPr sz="2450" u="sng" dirty="0">
                <a:uFill>
                  <a:solidFill>
                    <a:srgbClr val="FFFFFF"/>
                  </a:solidFill>
                </a:uFill>
              </a:rPr>
              <a:t>Theology</a:t>
            </a:r>
            <a:r>
              <a:rPr sz="2450" u="sng" spc="40" dirty="0">
                <a:uFill>
                  <a:solidFill>
                    <a:srgbClr val="FFFFFF"/>
                  </a:solidFill>
                </a:uFill>
              </a:rPr>
              <a:t> </a:t>
            </a:r>
            <a:r>
              <a:rPr sz="2450" u="sng" dirty="0">
                <a:uFill>
                  <a:solidFill>
                    <a:srgbClr val="FFFFFF"/>
                  </a:solidFill>
                </a:uFill>
              </a:rPr>
              <a:t>and</a:t>
            </a:r>
            <a:r>
              <a:rPr sz="2450" u="sng" spc="35" dirty="0">
                <a:uFill>
                  <a:solidFill>
                    <a:srgbClr val="FFFFFF"/>
                  </a:solidFill>
                </a:uFill>
              </a:rPr>
              <a:t> </a:t>
            </a:r>
            <a:r>
              <a:rPr sz="2450" u="sng" dirty="0">
                <a:uFill>
                  <a:solidFill>
                    <a:srgbClr val="FFFFFF"/>
                  </a:solidFill>
                </a:uFill>
              </a:rPr>
              <a:t>Race:</a:t>
            </a:r>
            <a:r>
              <a:rPr sz="2450" u="sng" spc="40" dirty="0">
                <a:uFill>
                  <a:solidFill>
                    <a:srgbClr val="FFFFFF"/>
                  </a:solidFill>
                </a:uFill>
              </a:rPr>
              <a:t> </a:t>
            </a:r>
            <a:r>
              <a:rPr sz="2450" u="sng" dirty="0">
                <a:uFill>
                  <a:solidFill>
                    <a:srgbClr val="FFFFFF"/>
                  </a:solidFill>
                </a:uFill>
              </a:rPr>
              <a:t>2</a:t>
            </a:r>
            <a:r>
              <a:rPr sz="2450" u="sng" spc="35" dirty="0">
                <a:uFill>
                  <a:solidFill>
                    <a:srgbClr val="FFFFFF"/>
                  </a:solidFill>
                </a:uFill>
              </a:rPr>
              <a:t> </a:t>
            </a:r>
            <a:r>
              <a:rPr sz="2450" u="sng" spc="-20" dirty="0">
                <a:uFill>
                  <a:solidFill>
                    <a:srgbClr val="FFFFFF"/>
                  </a:solidFill>
                </a:uFill>
              </a:rPr>
              <a:t>Tasks</a:t>
            </a:r>
            <a:endParaRPr sz="2450"/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298092" y="2905558"/>
            <a:ext cx="3699410" cy="3133906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1338493" y="2950569"/>
            <a:ext cx="2687955" cy="40259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2450" dirty="0">
                <a:solidFill>
                  <a:srgbClr val="FFFFFF"/>
                </a:solidFill>
                <a:latin typeface="Impact"/>
                <a:cs typeface="Impact"/>
              </a:rPr>
              <a:t>The</a:t>
            </a:r>
            <a:r>
              <a:rPr sz="2450" spc="55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450" dirty="0">
                <a:solidFill>
                  <a:srgbClr val="FFFFFF"/>
                </a:solidFill>
                <a:latin typeface="Impact"/>
                <a:cs typeface="Impact"/>
              </a:rPr>
              <a:t>Descriptive</a:t>
            </a:r>
            <a:r>
              <a:rPr sz="2450" spc="55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450" spc="-20" dirty="0">
                <a:solidFill>
                  <a:srgbClr val="FFFFFF"/>
                </a:solidFill>
                <a:latin typeface="Impact"/>
                <a:cs typeface="Impact"/>
              </a:rPr>
              <a:t>Task</a:t>
            </a:r>
            <a:endParaRPr sz="2450">
              <a:latin typeface="Impact"/>
              <a:cs typeface="Impact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416230" y="5594256"/>
            <a:ext cx="2532380" cy="40259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2450" dirty="0">
                <a:solidFill>
                  <a:srgbClr val="FFFFFF"/>
                </a:solidFill>
                <a:latin typeface="Impact"/>
                <a:cs typeface="Impact"/>
              </a:rPr>
              <a:t>The</a:t>
            </a:r>
            <a:r>
              <a:rPr sz="2450" spc="45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450" dirty="0">
                <a:solidFill>
                  <a:srgbClr val="FFFFFF"/>
                </a:solidFill>
                <a:latin typeface="Impact"/>
                <a:cs typeface="Impact"/>
              </a:rPr>
              <a:t>Normative</a:t>
            </a:r>
            <a:r>
              <a:rPr sz="2450" spc="6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450" spc="-20" dirty="0">
                <a:solidFill>
                  <a:srgbClr val="FFFFFF"/>
                </a:solidFill>
                <a:latin typeface="Impact"/>
                <a:cs typeface="Impact"/>
              </a:rPr>
              <a:t>Task</a:t>
            </a:r>
            <a:endParaRPr sz="2450">
              <a:latin typeface="Impact"/>
              <a:cs typeface="Impact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5760943" y="3489331"/>
            <a:ext cx="3994785" cy="2057400"/>
            <a:chOff x="5760943" y="3489331"/>
            <a:chExt cx="3994785" cy="2057400"/>
          </a:xfrm>
        </p:grpSpPr>
        <p:pic>
          <p:nvPicPr>
            <p:cNvPr id="7" name="object 7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760943" y="3489331"/>
              <a:ext cx="3994571" cy="2057400"/>
            </a:xfrm>
            <a:prstGeom prst="rect">
              <a:avLst/>
            </a:prstGeom>
          </p:spPr>
        </p:pic>
        <p:pic>
          <p:nvPicPr>
            <p:cNvPr id="8" name="object 8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5811516" y="3635307"/>
              <a:ext cx="140576" cy="140576"/>
            </a:xfrm>
            <a:prstGeom prst="rect">
              <a:avLst/>
            </a:prstGeom>
          </p:spPr>
        </p:pic>
        <p:pic>
          <p:nvPicPr>
            <p:cNvPr id="9" name="object 9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5811516" y="4897846"/>
              <a:ext cx="140576" cy="140576"/>
            </a:xfrm>
            <a:prstGeom prst="rect">
              <a:avLst/>
            </a:prstGeom>
          </p:spPr>
        </p:pic>
      </p:grpSp>
      <p:sp>
        <p:nvSpPr>
          <p:cNvPr id="10" name="object 10"/>
          <p:cNvSpPr txBox="1"/>
          <p:nvPr/>
        </p:nvSpPr>
        <p:spPr>
          <a:xfrm>
            <a:off x="6086947" y="3519707"/>
            <a:ext cx="3439795" cy="1985010"/>
          </a:xfrm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12700" marR="5080">
              <a:lnSpc>
                <a:spcPct val="102400"/>
              </a:lnSpc>
              <a:spcBef>
                <a:spcPts val="50"/>
              </a:spcBef>
            </a:pPr>
            <a:r>
              <a:rPr sz="2250" dirty="0">
                <a:solidFill>
                  <a:srgbClr val="FFFFFF"/>
                </a:solidFill>
                <a:latin typeface="Impact"/>
                <a:cs typeface="Impact"/>
              </a:rPr>
              <a:t>What</a:t>
            </a:r>
            <a:r>
              <a:rPr sz="2250" spc="-5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250" dirty="0">
                <a:solidFill>
                  <a:srgbClr val="FFFFFF"/>
                </a:solidFill>
                <a:latin typeface="Impact"/>
                <a:cs typeface="Impact"/>
              </a:rPr>
              <a:t>is</a:t>
            </a:r>
            <a:r>
              <a:rPr sz="2250" spc="-5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250" dirty="0">
                <a:solidFill>
                  <a:srgbClr val="FFFFFF"/>
                </a:solidFill>
                <a:latin typeface="Impact"/>
                <a:cs typeface="Impact"/>
              </a:rPr>
              <a:t>the</a:t>
            </a:r>
            <a:r>
              <a:rPr sz="2250" spc="-5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250" spc="-10" dirty="0">
                <a:solidFill>
                  <a:srgbClr val="FFFFFF"/>
                </a:solidFill>
                <a:latin typeface="Impact"/>
                <a:cs typeface="Impact"/>
              </a:rPr>
              <a:t>relationship </a:t>
            </a:r>
            <a:r>
              <a:rPr sz="2250" dirty="0">
                <a:solidFill>
                  <a:srgbClr val="FFFFFF"/>
                </a:solidFill>
                <a:latin typeface="Impact"/>
                <a:cs typeface="Impact"/>
              </a:rPr>
              <a:t>between</a:t>
            </a:r>
            <a:r>
              <a:rPr sz="2250" spc="-3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250" dirty="0">
                <a:solidFill>
                  <a:srgbClr val="FFFFFF"/>
                </a:solidFill>
                <a:latin typeface="Impact"/>
                <a:cs typeface="Impact"/>
              </a:rPr>
              <a:t>the</a:t>
            </a:r>
            <a:r>
              <a:rPr sz="2250" spc="-2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250" dirty="0">
                <a:solidFill>
                  <a:srgbClr val="FFFFFF"/>
                </a:solidFill>
                <a:latin typeface="Impact"/>
                <a:cs typeface="Impact"/>
              </a:rPr>
              <a:t>descriptive</a:t>
            </a:r>
            <a:r>
              <a:rPr sz="2250" spc="-20" dirty="0">
                <a:solidFill>
                  <a:srgbClr val="FFFFFF"/>
                </a:solidFill>
                <a:latin typeface="Impact"/>
                <a:cs typeface="Impact"/>
              </a:rPr>
              <a:t> task </a:t>
            </a:r>
            <a:r>
              <a:rPr sz="2250" dirty="0">
                <a:solidFill>
                  <a:srgbClr val="FFFFFF"/>
                </a:solidFill>
                <a:latin typeface="Impact"/>
                <a:cs typeface="Impact"/>
              </a:rPr>
              <a:t>and</a:t>
            </a:r>
            <a:r>
              <a:rPr sz="2250" spc="-1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250" dirty="0">
                <a:solidFill>
                  <a:srgbClr val="FFFFFF"/>
                </a:solidFill>
                <a:latin typeface="Impact"/>
                <a:cs typeface="Impact"/>
              </a:rPr>
              <a:t>the</a:t>
            </a:r>
            <a:r>
              <a:rPr sz="2250" spc="-1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250" dirty="0">
                <a:solidFill>
                  <a:srgbClr val="FFFFFF"/>
                </a:solidFill>
                <a:latin typeface="Impact"/>
                <a:cs typeface="Impact"/>
              </a:rPr>
              <a:t>normative</a:t>
            </a:r>
            <a:r>
              <a:rPr sz="2250" spc="-10" dirty="0">
                <a:solidFill>
                  <a:srgbClr val="FFFFFF"/>
                </a:solidFill>
                <a:latin typeface="Impact"/>
                <a:cs typeface="Impact"/>
              </a:rPr>
              <a:t> task?</a:t>
            </a:r>
            <a:endParaRPr sz="2250">
              <a:latin typeface="Impact"/>
              <a:cs typeface="Impact"/>
            </a:endParaRPr>
          </a:p>
          <a:p>
            <a:pPr marL="12700" marR="114935">
              <a:lnSpc>
                <a:spcPct val="102400"/>
              </a:lnSpc>
              <a:spcBef>
                <a:spcPts val="1650"/>
              </a:spcBef>
            </a:pPr>
            <a:r>
              <a:rPr sz="2250" dirty="0">
                <a:solidFill>
                  <a:srgbClr val="FFFFFF"/>
                </a:solidFill>
                <a:latin typeface="Impact"/>
                <a:cs typeface="Impact"/>
              </a:rPr>
              <a:t>Into</a:t>
            </a:r>
            <a:r>
              <a:rPr sz="2250" spc="-2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250" dirty="0">
                <a:solidFill>
                  <a:srgbClr val="FFFFFF"/>
                </a:solidFill>
                <a:latin typeface="Impact"/>
                <a:cs typeface="Impact"/>
              </a:rPr>
              <a:t>which</a:t>
            </a:r>
            <a:r>
              <a:rPr sz="2250" spc="-1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250" dirty="0">
                <a:solidFill>
                  <a:srgbClr val="FFFFFF"/>
                </a:solidFill>
                <a:latin typeface="Impact"/>
                <a:cs typeface="Impact"/>
              </a:rPr>
              <a:t>of</a:t>
            </a:r>
            <a:r>
              <a:rPr sz="2250" spc="-1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250" dirty="0">
                <a:solidFill>
                  <a:srgbClr val="FFFFFF"/>
                </a:solidFill>
                <a:latin typeface="Impact"/>
                <a:cs typeface="Impact"/>
              </a:rPr>
              <a:t>these</a:t>
            </a:r>
            <a:r>
              <a:rPr sz="2250" spc="-1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250" dirty="0">
                <a:solidFill>
                  <a:srgbClr val="FFFFFF"/>
                </a:solidFill>
                <a:latin typeface="Impact"/>
                <a:cs typeface="Impact"/>
              </a:rPr>
              <a:t>does</a:t>
            </a:r>
            <a:r>
              <a:rPr sz="2250" spc="-5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250" spc="-25" dirty="0">
                <a:solidFill>
                  <a:srgbClr val="FFFFFF"/>
                </a:solidFill>
                <a:latin typeface="Impact"/>
                <a:cs typeface="Impact"/>
              </a:rPr>
              <a:t>the </a:t>
            </a:r>
            <a:r>
              <a:rPr sz="2250" dirty="0">
                <a:solidFill>
                  <a:srgbClr val="FFFFFF"/>
                </a:solidFill>
                <a:latin typeface="Impact"/>
                <a:cs typeface="Impact"/>
              </a:rPr>
              <a:t>bible</a:t>
            </a:r>
            <a:r>
              <a:rPr sz="2250" spc="-25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250" dirty="0">
                <a:solidFill>
                  <a:srgbClr val="FFFFFF"/>
                </a:solidFill>
                <a:latin typeface="Impact"/>
                <a:cs typeface="Impact"/>
              </a:rPr>
              <a:t>speak,</a:t>
            </a:r>
            <a:r>
              <a:rPr sz="2250" spc="-1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250" dirty="0">
                <a:solidFill>
                  <a:srgbClr val="FFFFFF"/>
                </a:solidFill>
                <a:latin typeface="Impact"/>
                <a:cs typeface="Impact"/>
              </a:rPr>
              <a:t>and</a:t>
            </a:r>
            <a:r>
              <a:rPr sz="2250" spc="-1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250" spc="-20" dirty="0">
                <a:solidFill>
                  <a:srgbClr val="FFFFFF"/>
                </a:solidFill>
                <a:latin typeface="Impact"/>
                <a:cs typeface="Impact"/>
              </a:rPr>
              <a:t>how?</a:t>
            </a:r>
            <a:endParaRPr sz="2250">
              <a:latin typeface="Impact"/>
              <a:cs typeface="Impac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740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500" spc="-70" dirty="0">
                <a:solidFill>
                  <a:srgbClr val="800D02"/>
                </a:solidFill>
              </a:rPr>
              <a:t>Unpacking</a:t>
            </a:r>
            <a:r>
              <a:rPr sz="3500" spc="-100" dirty="0">
                <a:solidFill>
                  <a:srgbClr val="800D02"/>
                </a:solidFill>
              </a:rPr>
              <a:t> </a:t>
            </a:r>
            <a:r>
              <a:rPr sz="3500" spc="-55" dirty="0">
                <a:solidFill>
                  <a:srgbClr val="800D02"/>
                </a:solidFill>
              </a:rPr>
              <a:t>the</a:t>
            </a:r>
            <a:r>
              <a:rPr sz="3500" spc="-100" dirty="0">
                <a:solidFill>
                  <a:srgbClr val="800D02"/>
                </a:solidFill>
              </a:rPr>
              <a:t> </a:t>
            </a:r>
            <a:r>
              <a:rPr sz="3500" spc="-60" dirty="0">
                <a:solidFill>
                  <a:srgbClr val="800D02"/>
                </a:solidFill>
              </a:rPr>
              <a:t>Question</a:t>
            </a:r>
            <a:endParaRPr sz="350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05936" y="1464043"/>
            <a:ext cx="6288405" cy="9359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500" spc="-70" dirty="0">
                <a:solidFill>
                  <a:srgbClr val="BD0101"/>
                </a:solidFill>
              </a:rPr>
              <a:t>Unpacking</a:t>
            </a:r>
            <a:r>
              <a:rPr sz="3500" spc="-100" dirty="0">
                <a:solidFill>
                  <a:srgbClr val="BD0101"/>
                </a:solidFill>
              </a:rPr>
              <a:t> </a:t>
            </a:r>
            <a:r>
              <a:rPr sz="3500" spc="-55" dirty="0">
                <a:solidFill>
                  <a:srgbClr val="BD0101"/>
                </a:solidFill>
              </a:rPr>
              <a:t>the</a:t>
            </a:r>
            <a:r>
              <a:rPr sz="3500" spc="-100" dirty="0">
                <a:solidFill>
                  <a:srgbClr val="BD0101"/>
                </a:solidFill>
              </a:rPr>
              <a:t> </a:t>
            </a:r>
            <a:r>
              <a:rPr sz="3500" spc="-10" dirty="0">
                <a:solidFill>
                  <a:srgbClr val="BD0101"/>
                </a:solidFill>
              </a:rPr>
              <a:t>Question</a:t>
            </a:r>
            <a:endParaRPr sz="3500"/>
          </a:p>
          <a:p>
            <a:pPr marL="2771140">
              <a:lnSpc>
                <a:spcPct val="100000"/>
              </a:lnSpc>
              <a:spcBef>
                <a:spcPts val="15"/>
              </a:spcBef>
            </a:pPr>
            <a:r>
              <a:rPr sz="2450" u="sng" dirty="0">
                <a:uFill>
                  <a:solidFill>
                    <a:srgbClr val="FFFFFF"/>
                  </a:solidFill>
                </a:uFill>
              </a:rPr>
              <a:t>Theology</a:t>
            </a:r>
            <a:r>
              <a:rPr sz="2450" u="sng" spc="40" dirty="0">
                <a:uFill>
                  <a:solidFill>
                    <a:srgbClr val="FFFFFF"/>
                  </a:solidFill>
                </a:uFill>
              </a:rPr>
              <a:t> </a:t>
            </a:r>
            <a:r>
              <a:rPr sz="2450" u="sng" dirty="0">
                <a:uFill>
                  <a:solidFill>
                    <a:srgbClr val="FFFFFF"/>
                  </a:solidFill>
                </a:uFill>
              </a:rPr>
              <a:t>and</a:t>
            </a:r>
            <a:r>
              <a:rPr sz="2450" u="sng" spc="35" dirty="0">
                <a:uFill>
                  <a:solidFill>
                    <a:srgbClr val="FFFFFF"/>
                  </a:solidFill>
                </a:uFill>
              </a:rPr>
              <a:t> </a:t>
            </a:r>
            <a:r>
              <a:rPr sz="2450" u="sng" dirty="0">
                <a:uFill>
                  <a:solidFill>
                    <a:srgbClr val="FFFFFF"/>
                  </a:solidFill>
                </a:uFill>
              </a:rPr>
              <a:t>Race:</a:t>
            </a:r>
            <a:r>
              <a:rPr sz="2450" u="sng" spc="40" dirty="0">
                <a:uFill>
                  <a:solidFill>
                    <a:srgbClr val="FFFFFF"/>
                  </a:solidFill>
                </a:uFill>
              </a:rPr>
              <a:t> </a:t>
            </a:r>
            <a:r>
              <a:rPr sz="2450" u="sng" dirty="0">
                <a:uFill>
                  <a:solidFill>
                    <a:srgbClr val="FFFFFF"/>
                  </a:solidFill>
                </a:uFill>
              </a:rPr>
              <a:t>2</a:t>
            </a:r>
            <a:r>
              <a:rPr sz="2450" u="sng" spc="35" dirty="0">
                <a:uFill>
                  <a:solidFill>
                    <a:srgbClr val="FFFFFF"/>
                  </a:solidFill>
                </a:uFill>
              </a:rPr>
              <a:t> </a:t>
            </a:r>
            <a:r>
              <a:rPr sz="2450" u="sng" spc="-20" dirty="0">
                <a:uFill>
                  <a:solidFill>
                    <a:srgbClr val="FFFFFF"/>
                  </a:solidFill>
                </a:uFill>
              </a:rPr>
              <a:t>Tasks</a:t>
            </a:r>
            <a:endParaRPr sz="2450"/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298092" y="2905558"/>
            <a:ext cx="2769715" cy="490220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1338493" y="2950569"/>
            <a:ext cx="2687955" cy="40259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2450" dirty="0">
                <a:solidFill>
                  <a:srgbClr val="FFFFFF"/>
                </a:solidFill>
                <a:latin typeface="Impact"/>
                <a:cs typeface="Impact"/>
              </a:rPr>
              <a:t>The</a:t>
            </a:r>
            <a:r>
              <a:rPr sz="2450" spc="55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450" dirty="0">
                <a:solidFill>
                  <a:srgbClr val="FFFFFF"/>
                </a:solidFill>
                <a:latin typeface="Impact"/>
                <a:cs typeface="Impact"/>
              </a:rPr>
              <a:t>Descriptive</a:t>
            </a:r>
            <a:r>
              <a:rPr sz="2450" spc="55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450" spc="-20" dirty="0">
                <a:solidFill>
                  <a:srgbClr val="FFFFFF"/>
                </a:solidFill>
                <a:latin typeface="Impact"/>
                <a:cs typeface="Impact"/>
              </a:rPr>
              <a:t>Task</a:t>
            </a:r>
            <a:endParaRPr sz="2450">
              <a:latin typeface="Impact"/>
              <a:cs typeface="Impact"/>
            </a:endParaRPr>
          </a:p>
        </p:txBody>
      </p:sp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375785" y="5549244"/>
            <a:ext cx="2614284" cy="490219"/>
          </a:xfrm>
          <a:prstGeom prst="rect">
            <a:avLst/>
          </a:prstGeom>
        </p:spPr>
      </p:pic>
      <p:sp>
        <p:nvSpPr>
          <p:cNvPr id="6" name="object 6"/>
          <p:cNvSpPr txBox="1"/>
          <p:nvPr/>
        </p:nvSpPr>
        <p:spPr>
          <a:xfrm>
            <a:off x="1416230" y="5594256"/>
            <a:ext cx="2532380" cy="40259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2450" dirty="0">
                <a:solidFill>
                  <a:srgbClr val="FFFFFF"/>
                </a:solidFill>
                <a:latin typeface="Impact"/>
                <a:cs typeface="Impact"/>
              </a:rPr>
              <a:t>The</a:t>
            </a:r>
            <a:r>
              <a:rPr sz="2450" spc="45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450" dirty="0">
                <a:solidFill>
                  <a:srgbClr val="FFFFFF"/>
                </a:solidFill>
                <a:latin typeface="Impact"/>
                <a:cs typeface="Impact"/>
              </a:rPr>
              <a:t>Normative</a:t>
            </a:r>
            <a:r>
              <a:rPr sz="2450" spc="6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450" spc="-20" dirty="0">
                <a:solidFill>
                  <a:srgbClr val="FFFFFF"/>
                </a:solidFill>
                <a:latin typeface="Impact"/>
                <a:cs typeface="Impact"/>
              </a:rPr>
              <a:t>Task</a:t>
            </a:r>
            <a:endParaRPr sz="2450">
              <a:latin typeface="Impact"/>
              <a:cs typeface="Impact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5760943" y="3489331"/>
            <a:ext cx="3994785" cy="2057400"/>
            <a:chOff x="5760943" y="3489331"/>
            <a:chExt cx="3994785" cy="2057400"/>
          </a:xfrm>
        </p:grpSpPr>
        <p:pic>
          <p:nvPicPr>
            <p:cNvPr id="8" name="object 8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5760943" y="3489331"/>
              <a:ext cx="3994571" cy="2057400"/>
            </a:xfrm>
            <a:prstGeom prst="rect">
              <a:avLst/>
            </a:prstGeom>
          </p:spPr>
        </p:pic>
        <p:pic>
          <p:nvPicPr>
            <p:cNvPr id="9" name="object 9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5811516" y="3635307"/>
              <a:ext cx="140576" cy="140576"/>
            </a:xfrm>
            <a:prstGeom prst="rect">
              <a:avLst/>
            </a:prstGeom>
          </p:spPr>
        </p:pic>
        <p:pic>
          <p:nvPicPr>
            <p:cNvPr id="10" name="object 10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5811516" y="4897846"/>
              <a:ext cx="140576" cy="140576"/>
            </a:xfrm>
            <a:prstGeom prst="rect">
              <a:avLst/>
            </a:prstGeom>
          </p:spPr>
        </p:pic>
      </p:grpSp>
      <p:sp>
        <p:nvSpPr>
          <p:cNvPr id="11" name="object 11"/>
          <p:cNvSpPr txBox="1"/>
          <p:nvPr/>
        </p:nvSpPr>
        <p:spPr>
          <a:xfrm>
            <a:off x="6086947" y="3519707"/>
            <a:ext cx="3439795" cy="1985010"/>
          </a:xfrm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12700" marR="5080">
              <a:lnSpc>
                <a:spcPct val="102400"/>
              </a:lnSpc>
              <a:spcBef>
                <a:spcPts val="50"/>
              </a:spcBef>
            </a:pPr>
            <a:r>
              <a:rPr sz="2250" dirty="0">
                <a:solidFill>
                  <a:srgbClr val="FFFFFF"/>
                </a:solidFill>
                <a:latin typeface="Impact"/>
                <a:cs typeface="Impact"/>
              </a:rPr>
              <a:t>What</a:t>
            </a:r>
            <a:r>
              <a:rPr sz="2250" spc="-5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250" dirty="0">
                <a:solidFill>
                  <a:srgbClr val="FFFFFF"/>
                </a:solidFill>
                <a:latin typeface="Impact"/>
                <a:cs typeface="Impact"/>
              </a:rPr>
              <a:t>is</a:t>
            </a:r>
            <a:r>
              <a:rPr sz="2250" spc="-5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250" dirty="0">
                <a:solidFill>
                  <a:srgbClr val="FFFFFF"/>
                </a:solidFill>
                <a:latin typeface="Impact"/>
                <a:cs typeface="Impact"/>
              </a:rPr>
              <a:t>the</a:t>
            </a:r>
            <a:r>
              <a:rPr sz="2250" spc="-5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250" spc="-10" dirty="0">
                <a:solidFill>
                  <a:srgbClr val="FFFFFF"/>
                </a:solidFill>
                <a:latin typeface="Impact"/>
                <a:cs typeface="Impact"/>
              </a:rPr>
              <a:t>relationship </a:t>
            </a:r>
            <a:r>
              <a:rPr sz="2250" dirty="0">
                <a:solidFill>
                  <a:srgbClr val="FFFFFF"/>
                </a:solidFill>
                <a:latin typeface="Impact"/>
                <a:cs typeface="Impact"/>
              </a:rPr>
              <a:t>between</a:t>
            </a:r>
            <a:r>
              <a:rPr sz="2250" spc="-3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250" dirty="0">
                <a:solidFill>
                  <a:srgbClr val="FFFFFF"/>
                </a:solidFill>
                <a:latin typeface="Impact"/>
                <a:cs typeface="Impact"/>
              </a:rPr>
              <a:t>the</a:t>
            </a:r>
            <a:r>
              <a:rPr sz="2250" spc="-2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250" dirty="0">
                <a:solidFill>
                  <a:srgbClr val="FFFFFF"/>
                </a:solidFill>
                <a:latin typeface="Impact"/>
                <a:cs typeface="Impact"/>
              </a:rPr>
              <a:t>descriptive</a:t>
            </a:r>
            <a:r>
              <a:rPr sz="2250" spc="-20" dirty="0">
                <a:solidFill>
                  <a:srgbClr val="FFFFFF"/>
                </a:solidFill>
                <a:latin typeface="Impact"/>
                <a:cs typeface="Impact"/>
              </a:rPr>
              <a:t> task </a:t>
            </a:r>
            <a:r>
              <a:rPr sz="2250" dirty="0">
                <a:solidFill>
                  <a:srgbClr val="FFFFFF"/>
                </a:solidFill>
                <a:latin typeface="Impact"/>
                <a:cs typeface="Impact"/>
              </a:rPr>
              <a:t>and</a:t>
            </a:r>
            <a:r>
              <a:rPr sz="2250" spc="-1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250" dirty="0">
                <a:solidFill>
                  <a:srgbClr val="FFFFFF"/>
                </a:solidFill>
                <a:latin typeface="Impact"/>
                <a:cs typeface="Impact"/>
              </a:rPr>
              <a:t>the</a:t>
            </a:r>
            <a:r>
              <a:rPr sz="2250" spc="-1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250" dirty="0">
                <a:solidFill>
                  <a:srgbClr val="FFFFFF"/>
                </a:solidFill>
                <a:latin typeface="Impact"/>
                <a:cs typeface="Impact"/>
              </a:rPr>
              <a:t>normative</a:t>
            </a:r>
            <a:r>
              <a:rPr sz="2250" spc="-10" dirty="0">
                <a:solidFill>
                  <a:srgbClr val="FFFFFF"/>
                </a:solidFill>
                <a:latin typeface="Impact"/>
                <a:cs typeface="Impact"/>
              </a:rPr>
              <a:t> task?</a:t>
            </a:r>
            <a:endParaRPr sz="2250">
              <a:latin typeface="Impact"/>
              <a:cs typeface="Impact"/>
            </a:endParaRPr>
          </a:p>
          <a:p>
            <a:pPr marL="12700" marR="114935">
              <a:lnSpc>
                <a:spcPct val="102400"/>
              </a:lnSpc>
              <a:spcBef>
                <a:spcPts val="1650"/>
              </a:spcBef>
            </a:pPr>
            <a:r>
              <a:rPr sz="2250" dirty="0">
                <a:solidFill>
                  <a:srgbClr val="FFFFFF"/>
                </a:solidFill>
                <a:latin typeface="Impact"/>
                <a:cs typeface="Impact"/>
              </a:rPr>
              <a:t>Into</a:t>
            </a:r>
            <a:r>
              <a:rPr sz="2250" spc="-2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250" dirty="0">
                <a:solidFill>
                  <a:srgbClr val="FFFFFF"/>
                </a:solidFill>
                <a:latin typeface="Impact"/>
                <a:cs typeface="Impact"/>
              </a:rPr>
              <a:t>which</a:t>
            </a:r>
            <a:r>
              <a:rPr sz="2250" spc="-1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250" dirty="0">
                <a:solidFill>
                  <a:srgbClr val="FFFFFF"/>
                </a:solidFill>
                <a:latin typeface="Impact"/>
                <a:cs typeface="Impact"/>
              </a:rPr>
              <a:t>of</a:t>
            </a:r>
            <a:r>
              <a:rPr sz="2250" spc="-1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250" dirty="0">
                <a:solidFill>
                  <a:srgbClr val="FFFFFF"/>
                </a:solidFill>
                <a:latin typeface="Impact"/>
                <a:cs typeface="Impact"/>
              </a:rPr>
              <a:t>these</a:t>
            </a:r>
            <a:r>
              <a:rPr sz="2250" spc="-1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250" dirty="0">
                <a:solidFill>
                  <a:srgbClr val="FFFFFF"/>
                </a:solidFill>
                <a:latin typeface="Impact"/>
                <a:cs typeface="Impact"/>
              </a:rPr>
              <a:t>does</a:t>
            </a:r>
            <a:r>
              <a:rPr sz="2250" spc="-5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250" spc="-25" dirty="0">
                <a:solidFill>
                  <a:srgbClr val="FFFFFF"/>
                </a:solidFill>
                <a:latin typeface="Impact"/>
                <a:cs typeface="Impact"/>
              </a:rPr>
              <a:t>the </a:t>
            </a:r>
            <a:r>
              <a:rPr sz="2250" dirty="0">
                <a:solidFill>
                  <a:srgbClr val="FFFFFF"/>
                </a:solidFill>
                <a:latin typeface="Impact"/>
                <a:cs typeface="Impact"/>
              </a:rPr>
              <a:t>bible</a:t>
            </a:r>
            <a:r>
              <a:rPr sz="2250" spc="-25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250" dirty="0">
                <a:solidFill>
                  <a:srgbClr val="FFFFFF"/>
                </a:solidFill>
                <a:latin typeface="Impact"/>
                <a:cs typeface="Impact"/>
              </a:rPr>
              <a:t>speak,</a:t>
            </a:r>
            <a:r>
              <a:rPr sz="2250" spc="-1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250" dirty="0">
                <a:solidFill>
                  <a:srgbClr val="FFFFFF"/>
                </a:solidFill>
                <a:latin typeface="Impact"/>
                <a:cs typeface="Impact"/>
              </a:rPr>
              <a:t>and</a:t>
            </a:r>
            <a:r>
              <a:rPr sz="2250" spc="-1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250" spc="-20" dirty="0">
                <a:solidFill>
                  <a:srgbClr val="FFFFFF"/>
                </a:solidFill>
                <a:latin typeface="Impact"/>
                <a:cs typeface="Impact"/>
              </a:rPr>
              <a:t>how?</a:t>
            </a:r>
            <a:endParaRPr sz="2250">
              <a:latin typeface="Impact"/>
              <a:cs typeface="Impact"/>
            </a:endParaRPr>
          </a:p>
        </p:txBody>
      </p:sp>
      <p:pic>
        <p:nvPicPr>
          <p:cNvPr id="12" name="object 12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2538596" y="3397113"/>
            <a:ext cx="319041" cy="2146414"/>
          </a:xfrm>
          <a:prstGeom prst="rect">
            <a:avLst/>
          </a:prstGeom>
        </p:spPr>
      </p:pic>
      <p:sp>
        <p:nvSpPr>
          <p:cNvPr id="13" name="object 13"/>
          <p:cNvSpPr txBox="1"/>
          <p:nvPr/>
        </p:nvSpPr>
        <p:spPr>
          <a:xfrm>
            <a:off x="1851228" y="4355859"/>
            <a:ext cx="1662430" cy="3086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850" dirty="0">
                <a:latin typeface="Impact"/>
                <a:cs typeface="Impact"/>
              </a:rPr>
              <a:t>(Accountable</a:t>
            </a:r>
            <a:r>
              <a:rPr sz="1850" spc="-40" dirty="0">
                <a:latin typeface="Impact"/>
                <a:cs typeface="Impact"/>
              </a:rPr>
              <a:t> </a:t>
            </a:r>
            <a:r>
              <a:rPr sz="1850" spc="-25" dirty="0">
                <a:latin typeface="Impact"/>
                <a:cs typeface="Impact"/>
              </a:rPr>
              <a:t>To)</a:t>
            </a:r>
            <a:endParaRPr sz="1850">
              <a:latin typeface="Impact"/>
              <a:cs typeface="Impact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05936" y="1464043"/>
            <a:ext cx="6288405" cy="9359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500" spc="-70" dirty="0">
                <a:solidFill>
                  <a:srgbClr val="BD0101"/>
                </a:solidFill>
              </a:rPr>
              <a:t>Unpacking</a:t>
            </a:r>
            <a:r>
              <a:rPr sz="3500" spc="-100" dirty="0">
                <a:solidFill>
                  <a:srgbClr val="BD0101"/>
                </a:solidFill>
              </a:rPr>
              <a:t> </a:t>
            </a:r>
            <a:r>
              <a:rPr sz="3500" spc="-55" dirty="0">
                <a:solidFill>
                  <a:srgbClr val="BD0101"/>
                </a:solidFill>
              </a:rPr>
              <a:t>the</a:t>
            </a:r>
            <a:r>
              <a:rPr sz="3500" spc="-100" dirty="0">
                <a:solidFill>
                  <a:srgbClr val="BD0101"/>
                </a:solidFill>
              </a:rPr>
              <a:t> </a:t>
            </a:r>
            <a:r>
              <a:rPr sz="3500" spc="-10" dirty="0">
                <a:solidFill>
                  <a:srgbClr val="BD0101"/>
                </a:solidFill>
              </a:rPr>
              <a:t>Question</a:t>
            </a:r>
            <a:endParaRPr sz="3500"/>
          </a:p>
          <a:p>
            <a:pPr marL="2771140">
              <a:lnSpc>
                <a:spcPct val="100000"/>
              </a:lnSpc>
              <a:spcBef>
                <a:spcPts val="15"/>
              </a:spcBef>
            </a:pPr>
            <a:r>
              <a:rPr sz="2450" u="sng" dirty="0">
                <a:uFill>
                  <a:solidFill>
                    <a:srgbClr val="FFFFFF"/>
                  </a:solidFill>
                </a:uFill>
              </a:rPr>
              <a:t>Theology</a:t>
            </a:r>
            <a:r>
              <a:rPr sz="2450" u="sng" spc="40" dirty="0">
                <a:uFill>
                  <a:solidFill>
                    <a:srgbClr val="FFFFFF"/>
                  </a:solidFill>
                </a:uFill>
              </a:rPr>
              <a:t> </a:t>
            </a:r>
            <a:r>
              <a:rPr sz="2450" u="sng" dirty="0">
                <a:uFill>
                  <a:solidFill>
                    <a:srgbClr val="FFFFFF"/>
                  </a:solidFill>
                </a:uFill>
              </a:rPr>
              <a:t>and</a:t>
            </a:r>
            <a:r>
              <a:rPr sz="2450" u="sng" spc="35" dirty="0">
                <a:uFill>
                  <a:solidFill>
                    <a:srgbClr val="FFFFFF"/>
                  </a:solidFill>
                </a:uFill>
              </a:rPr>
              <a:t> </a:t>
            </a:r>
            <a:r>
              <a:rPr sz="2450" u="sng" dirty="0">
                <a:uFill>
                  <a:solidFill>
                    <a:srgbClr val="FFFFFF"/>
                  </a:solidFill>
                </a:uFill>
              </a:rPr>
              <a:t>Race:</a:t>
            </a:r>
            <a:r>
              <a:rPr sz="2450" u="sng" spc="40" dirty="0">
                <a:uFill>
                  <a:solidFill>
                    <a:srgbClr val="FFFFFF"/>
                  </a:solidFill>
                </a:uFill>
              </a:rPr>
              <a:t> </a:t>
            </a:r>
            <a:r>
              <a:rPr sz="2450" u="sng" dirty="0">
                <a:uFill>
                  <a:solidFill>
                    <a:srgbClr val="FFFFFF"/>
                  </a:solidFill>
                </a:uFill>
              </a:rPr>
              <a:t>2</a:t>
            </a:r>
            <a:r>
              <a:rPr sz="2450" u="sng" spc="35" dirty="0">
                <a:uFill>
                  <a:solidFill>
                    <a:srgbClr val="FFFFFF"/>
                  </a:solidFill>
                </a:uFill>
              </a:rPr>
              <a:t> </a:t>
            </a:r>
            <a:r>
              <a:rPr sz="2450" u="sng" spc="-20" dirty="0">
                <a:uFill>
                  <a:solidFill>
                    <a:srgbClr val="FFFFFF"/>
                  </a:solidFill>
                </a:uFill>
              </a:rPr>
              <a:t>Tasks</a:t>
            </a:r>
            <a:endParaRPr sz="2450"/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298092" y="2905558"/>
            <a:ext cx="2769715" cy="490220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1338493" y="2950569"/>
            <a:ext cx="2687955" cy="40259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2450" dirty="0">
                <a:solidFill>
                  <a:srgbClr val="FFFFFF"/>
                </a:solidFill>
                <a:latin typeface="Impact"/>
                <a:cs typeface="Impact"/>
              </a:rPr>
              <a:t>The</a:t>
            </a:r>
            <a:r>
              <a:rPr sz="2450" spc="55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450" dirty="0">
                <a:solidFill>
                  <a:srgbClr val="FFFFFF"/>
                </a:solidFill>
                <a:latin typeface="Impact"/>
                <a:cs typeface="Impact"/>
              </a:rPr>
              <a:t>Descriptive</a:t>
            </a:r>
            <a:r>
              <a:rPr sz="2450" spc="55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450" spc="-20" dirty="0">
                <a:solidFill>
                  <a:srgbClr val="FFFFFF"/>
                </a:solidFill>
                <a:latin typeface="Impact"/>
                <a:cs typeface="Impact"/>
              </a:rPr>
              <a:t>Task</a:t>
            </a:r>
            <a:endParaRPr sz="2450">
              <a:latin typeface="Impact"/>
              <a:cs typeface="Impact"/>
            </a:endParaRPr>
          </a:p>
        </p:txBody>
      </p:sp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375785" y="5549244"/>
            <a:ext cx="2614284" cy="490219"/>
          </a:xfrm>
          <a:prstGeom prst="rect">
            <a:avLst/>
          </a:prstGeom>
        </p:spPr>
      </p:pic>
      <p:sp>
        <p:nvSpPr>
          <p:cNvPr id="6" name="object 6"/>
          <p:cNvSpPr txBox="1"/>
          <p:nvPr/>
        </p:nvSpPr>
        <p:spPr>
          <a:xfrm>
            <a:off x="1416230" y="5594256"/>
            <a:ext cx="2532380" cy="40259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2450" dirty="0">
                <a:solidFill>
                  <a:srgbClr val="FFFFFF"/>
                </a:solidFill>
                <a:latin typeface="Impact"/>
                <a:cs typeface="Impact"/>
              </a:rPr>
              <a:t>The</a:t>
            </a:r>
            <a:r>
              <a:rPr sz="2450" spc="45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450" dirty="0">
                <a:solidFill>
                  <a:srgbClr val="FFFFFF"/>
                </a:solidFill>
                <a:latin typeface="Impact"/>
                <a:cs typeface="Impact"/>
              </a:rPr>
              <a:t>Normative</a:t>
            </a:r>
            <a:r>
              <a:rPr sz="2450" spc="6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450" spc="-20" dirty="0">
                <a:solidFill>
                  <a:srgbClr val="FFFFFF"/>
                </a:solidFill>
                <a:latin typeface="Impact"/>
                <a:cs typeface="Impact"/>
              </a:rPr>
              <a:t>Task</a:t>
            </a:r>
            <a:endParaRPr sz="2450">
              <a:latin typeface="Impact"/>
              <a:cs typeface="Impact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5760943" y="3489331"/>
            <a:ext cx="3994785" cy="2057400"/>
            <a:chOff x="5760943" y="3489331"/>
            <a:chExt cx="3994785" cy="2057400"/>
          </a:xfrm>
        </p:grpSpPr>
        <p:pic>
          <p:nvPicPr>
            <p:cNvPr id="8" name="object 8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5760943" y="3489331"/>
              <a:ext cx="3994571" cy="2057400"/>
            </a:xfrm>
            <a:prstGeom prst="rect">
              <a:avLst/>
            </a:prstGeom>
          </p:spPr>
        </p:pic>
        <p:pic>
          <p:nvPicPr>
            <p:cNvPr id="9" name="object 9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5811516" y="3635307"/>
              <a:ext cx="140576" cy="140576"/>
            </a:xfrm>
            <a:prstGeom prst="rect">
              <a:avLst/>
            </a:prstGeom>
          </p:spPr>
        </p:pic>
        <p:pic>
          <p:nvPicPr>
            <p:cNvPr id="10" name="object 10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5811516" y="4897846"/>
              <a:ext cx="140576" cy="140576"/>
            </a:xfrm>
            <a:prstGeom prst="rect">
              <a:avLst/>
            </a:prstGeom>
          </p:spPr>
        </p:pic>
      </p:grpSp>
      <p:sp>
        <p:nvSpPr>
          <p:cNvPr id="11" name="object 11"/>
          <p:cNvSpPr txBox="1"/>
          <p:nvPr/>
        </p:nvSpPr>
        <p:spPr>
          <a:xfrm>
            <a:off x="6086947" y="3519707"/>
            <a:ext cx="3439795" cy="1985010"/>
          </a:xfrm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12700" marR="5080">
              <a:lnSpc>
                <a:spcPct val="102400"/>
              </a:lnSpc>
              <a:spcBef>
                <a:spcPts val="50"/>
              </a:spcBef>
            </a:pPr>
            <a:r>
              <a:rPr sz="2250" dirty="0">
                <a:solidFill>
                  <a:srgbClr val="FFFFFF"/>
                </a:solidFill>
                <a:latin typeface="Impact"/>
                <a:cs typeface="Impact"/>
              </a:rPr>
              <a:t>What</a:t>
            </a:r>
            <a:r>
              <a:rPr sz="2250" spc="-5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250" dirty="0">
                <a:solidFill>
                  <a:srgbClr val="FFFFFF"/>
                </a:solidFill>
                <a:latin typeface="Impact"/>
                <a:cs typeface="Impact"/>
              </a:rPr>
              <a:t>is</a:t>
            </a:r>
            <a:r>
              <a:rPr sz="2250" spc="-5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250" dirty="0">
                <a:solidFill>
                  <a:srgbClr val="FFFFFF"/>
                </a:solidFill>
                <a:latin typeface="Impact"/>
                <a:cs typeface="Impact"/>
              </a:rPr>
              <a:t>the</a:t>
            </a:r>
            <a:r>
              <a:rPr sz="2250" spc="-5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250" spc="-10" dirty="0">
                <a:solidFill>
                  <a:srgbClr val="FFFFFF"/>
                </a:solidFill>
                <a:latin typeface="Impact"/>
                <a:cs typeface="Impact"/>
              </a:rPr>
              <a:t>relationship </a:t>
            </a:r>
            <a:r>
              <a:rPr sz="2250" dirty="0">
                <a:solidFill>
                  <a:srgbClr val="FFFFFF"/>
                </a:solidFill>
                <a:latin typeface="Impact"/>
                <a:cs typeface="Impact"/>
              </a:rPr>
              <a:t>between</a:t>
            </a:r>
            <a:r>
              <a:rPr sz="2250" spc="-3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250" dirty="0">
                <a:solidFill>
                  <a:srgbClr val="FFFFFF"/>
                </a:solidFill>
                <a:latin typeface="Impact"/>
                <a:cs typeface="Impact"/>
              </a:rPr>
              <a:t>the</a:t>
            </a:r>
            <a:r>
              <a:rPr sz="2250" spc="-2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250" dirty="0">
                <a:solidFill>
                  <a:srgbClr val="FFFFFF"/>
                </a:solidFill>
                <a:latin typeface="Impact"/>
                <a:cs typeface="Impact"/>
              </a:rPr>
              <a:t>descriptive</a:t>
            </a:r>
            <a:r>
              <a:rPr sz="2250" spc="-20" dirty="0">
                <a:solidFill>
                  <a:srgbClr val="FFFFFF"/>
                </a:solidFill>
                <a:latin typeface="Impact"/>
                <a:cs typeface="Impact"/>
              </a:rPr>
              <a:t> task </a:t>
            </a:r>
            <a:r>
              <a:rPr sz="2250" dirty="0">
                <a:solidFill>
                  <a:srgbClr val="FFFFFF"/>
                </a:solidFill>
                <a:latin typeface="Impact"/>
                <a:cs typeface="Impact"/>
              </a:rPr>
              <a:t>and</a:t>
            </a:r>
            <a:r>
              <a:rPr sz="2250" spc="-1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250" dirty="0">
                <a:solidFill>
                  <a:srgbClr val="FFFFFF"/>
                </a:solidFill>
                <a:latin typeface="Impact"/>
                <a:cs typeface="Impact"/>
              </a:rPr>
              <a:t>the</a:t>
            </a:r>
            <a:r>
              <a:rPr sz="2250" spc="-1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250" dirty="0">
                <a:solidFill>
                  <a:srgbClr val="FFFFFF"/>
                </a:solidFill>
                <a:latin typeface="Impact"/>
                <a:cs typeface="Impact"/>
              </a:rPr>
              <a:t>normative</a:t>
            </a:r>
            <a:r>
              <a:rPr sz="2250" spc="-10" dirty="0">
                <a:solidFill>
                  <a:srgbClr val="FFFFFF"/>
                </a:solidFill>
                <a:latin typeface="Impact"/>
                <a:cs typeface="Impact"/>
              </a:rPr>
              <a:t> task?</a:t>
            </a:r>
            <a:endParaRPr sz="2250">
              <a:latin typeface="Impact"/>
              <a:cs typeface="Impact"/>
            </a:endParaRPr>
          </a:p>
          <a:p>
            <a:pPr marL="12700" marR="114935">
              <a:lnSpc>
                <a:spcPct val="102400"/>
              </a:lnSpc>
              <a:spcBef>
                <a:spcPts val="1650"/>
              </a:spcBef>
            </a:pPr>
            <a:r>
              <a:rPr sz="2250" dirty="0">
                <a:solidFill>
                  <a:srgbClr val="FFFFFF"/>
                </a:solidFill>
                <a:latin typeface="Impact"/>
                <a:cs typeface="Impact"/>
              </a:rPr>
              <a:t>Into</a:t>
            </a:r>
            <a:r>
              <a:rPr sz="2250" spc="-2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250" dirty="0">
                <a:solidFill>
                  <a:srgbClr val="FFFFFF"/>
                </a:solidFill>
                <a:latin typeface="Impact"/>
                <a:cs typeface="Impact"/>
              </a:rPr>
              <a:t>which</a:t>
            </a:r>
            <a:r>
              <a:rPr sz="2250" spc="-1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250" dirty="0">
                <a:solidFill>
                  <a:srgbClr val="FFFFFF"/>
                </a:solidFill>
                <a:latin typeface="Impact"/>
                <a:cs typeface="Impact"/>
              </a:rPr>
              <a:t>of</a:t>
            </a:r>
            <a:r>
              <a:rPr sz="2250" spc="-1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250" dirty="0">
                <a:solidFill>
                  <a:srgbClr val="FFFFFF"/>
                </a:solidFill>
                <a:latin typeface="Impact"/>
                <a:cs typeface="Impact"/>
              </a:rPr>
              <a:t>these</a:t>
            </a:r>
            <a:r>
              <a:rPr sz="2250" spc="-1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250" dirty="0">
                <a:solidFill>
                  <a:srgbClr val="FFFFFF"/>
                </a:solidFill>
                <a:latin typeface="Impact"/>
                <a:cs typeface="Impact"/>
              </a:rPr>
              <a:t>does</a:t>
            </a:r>
            <a:r>
              <a:rPr sz="2250" spc="-5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250" spc="-25" dirty="0">
                <a:solidFill>
                  <a:srgbClr val="FFFFFF"/>
                </a:solidFill>
                <a:latin typeface="Impact"/>
                <a:cs typeface="Impact"/>
              </a:rPr>
              <a:t>the </a:t>
            </a:r>
            <a:r>
              <a:rPr sz="2250" dirty="0">
                <a:solidFill>
                  <a:srgbClr val="FFFFFF"/>
                </a:solidFill>
                <a:latin typeface="Impact"/>
                <a:cs typeface="Impact"/>
              </a:rPr>
              <a:t>bible</a:t>
            </a:r>
            <a:r>
              <a:rPr sz="2250" spc="-25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250" dirty="0">
                <a:solidFill>
                  <a:srgbClr val="FFFFFF"/>
                </a:solidFill>
                <a:latin typeface="Impact"/>
                <a:cs typeface="Impact"/>
              </a:rPr>
              <a:t>speak,</a:t>
            </a:r>
            <a:r>
              <a:rPr sz="2250" spc="-1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250" dirty="0">
                <a:solidFill>
                  <a:srgbClr val="FFFFFF"/>
                </a:solidFill>
                <a:latin typeface="Impact"/>
                <a:cs typeface="Impact"/>
              </a:rPr>
              <a:t>and</a:t>
            </a:r>
            <a:r>
              <a:rPr sz="2250" spc="-1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250" spc="-20" dirty="0">
                <a:solidFill>
                  <a:srgbClr val="FFFFFF"/>
                </a:solidFill>
                <a:latin typeface="Impact"/>
                <a:cs typeface="Impact"/>
              </a:rPr>
              <a:t>how?</a:t>
            </a:r>
            <a:endParaRPr sz="2250">
              <a:latin typeface="Impact"/>
              <a:cs typeface="Impact"/>
            </a:endParaRPr>
          </a:p>
        </p:txBody>
      </p:sp>
      <p:pic>
        <p:nvPicPr>
          <p:cNvPr id="12" name="object 12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2538596" y="3397113"/>
            <a:ext cx="319041" cy="2146414"/>
          </a:xfrm>
          <a:prstGeom prst="rect">
            <a:avLst/>
          </a:prstGeom>
        </p:spPr>
      </p:pic>
      <p:sp>
        <p:nvSpPr>
          <p:cNvPr id="13" name="object 13"/>
          <p:cNvSpPr txBox="1"/>
          <p:nvPr/>
        </p:nvSpPr>
        <p:spPr>
          <a:xfrm>
            <a:off x="1851228" y="4355859"/>
            <a:ext cx="1662430" cy="3086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850" dirty="0">
                <a:latin typeface="Impact"/>
                <a:cs typeface="Impact"/>
              </a:rPr>
              <a:t>(Accountable</a:t>
            </a:r>
            <a:r>
              <a:rPr sz="1850" spc="-40" dirty="0">
                <a:latin typeface="Impact"/>
                <a:cs typeface="Impact"/>
              </a:rPr>
              <a:t> </a:t>
            </a:r>
            <a:r>
              <a:rPr sz="1850" spc="-25" dirty="0">
                <a:latin typeface="Impact"/>
                <a:cs typeface="Impact"/>
              </a:rPr>
              <a:t>To)</a:t>
            </a:r>
            <a:endParaRPr sz="1850">
              <a:latin typeface="Impact"/>
              <a:cs typeface="Impact"/>
            </a:endParaRPr>
          </a:p>
        </p:txBody>
      </p:sp>
      <p:pic>
        <p:nvPicPr>
          <p:cNvPr id="14" name="object 14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3851294" y="5457816"/>
            <a:ext cx="302446" cy="3048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05936" y="1464043"/>
            <a:ext cx="6241415" cy="560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500" spc="-55" dirty="0">
                <a:solidFill>
                  <a:srgbClr val="800D02"/>
                </a:solidFill>
              </a:rPr>
              <a:t>The</a:t>
            </a:r>
            <a:r>
              <a:rPr sz="3500" spc="-125" dirty="0">
                <a:solidFill>
                  <a:srgbClr val="800D02"/>
                </a:solidFill>
              </a:rPr>
              <a:t> </a:t>
            </a:r>
            <a:r>
              <a:rPr sz="3500" spc="-75" dirty="0">
                <a:solidFill>
                  <a:srgbClr val="800D02"/>
                </a:solidFill>
              </a:rPr>
              <a:t>Descriptive</a:t>
            </a:r>
            <a:r>
              <a:rPr sz="3500" spc="-120" dirty="0">
                <a:solidFill>
                  <a:srgbClr val="800D02"/>
                </a:solidFill>
              </a:rPr>
              <a:t> </a:t>
            </a:r>
            <a:r>
              <a:rPr sz="3500" spc="-65" dirty="0">
                <a:solidFill>
                  <a:srgbClr val="800D02"/>
                </a:solidFill>
              </a:rPr>
              <a:t>Task:</a:t>
            </a:r>
            <a:r>
              <a:rPr sz="3500" spc="-120" dirty="0">
                <a:solidFill>
                  <a:srgbClr val="800D02"/>
                </a:solidFill>
              </a:rPr>
              <a:t> </a:t>
            </a:r>
            <a:r>
              <a:rPr sz="3500" spc="-55" dirty="0">
                <a:solidFill>
                  <a:srgbClr val="800D02"/>
                </a:solidFill>
              </a:rPr>
              <a:t>What</a:t>
            </a:r>
            <a:r>
              <a:rPr sz="3500" spc="-114" dirty="0">
                <a:solidFill>
                  <a:srgbClr val="800D02"/>
                </a:solidFill>
              </a:rPr>
              <a:t> </a:t>
            </a:r>
            <a:r>
              <a:rPr sz="3500" spc="-35" dirty="0">
                <a:solidFill>
                  <a:srgbClr val="800D02"/>
                </a:solidFill>
              </a:rPr>
              <a:t>is</a:t>
            </a:r>
            <a:r>
              <a:rPr sz="3500" spc="-110" dirty="0">
                <a:solidFill>
                  <a:srgbClr val="800D02"/>
                </a:solidFill>
              </a:rPr>
              <a:t> </a:t>
            </a:r>
            <a:r>
              <a:rPr sz="3500" spc="-35" dirty="0">
                <a:solidFill>
                  <a:srgbClr val="800D02"/>
                </a:solidFill>
              </a:rPr>
              <a:t>Race?</a:t>
            </a:r>
            <a:endParaRPr sz="350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05936" y="1464043"/>
            <a:ext cx="6241415" cy="560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500" spc="-55" dirty="0">
                <a:solidFill>
                  <a:srgbClr val="800D02"/>
                </a:solidFill>
                <a:latin typeface="Impact"/>
                <a:cs typeface="Impact"/>
              </a:rPr>
              <a:t>The</a:t>
            </a:r>
            <a:r>
              <a:rPr sz="3500" spc="-125" dirty="0">
                <a:solidFill>
                  <a:srgbClr val="800D02"/>
                </a:solidFill>
                <a:latin typeface="Impact"/>
                <a:cs typeface="Impact"/>
              </a:rPr>
              <a:t> </a:t>
            </a:r>
            <a:r>
              <a:rPr sz="3500" spc="-75" dirty="0">
                <a:solidFill>
                  <a:srgbClr val="800D02"/>
                </a:solidFill>
                <a:latin typeface="Impact"/>
                <a:cs typeface="Impact"/>
              </a:rPr>
              <a:t>Descriptive</a:t>
            </a:r>
            <a:r>
              <a:rPr sz="3500" spc="-120" dirty="0">
                <a:solidFill>
                  <a:srgbClr val="800D02"/>
                </a:solidFill>
                <a:latin typeface="Impact"/>
                <a:cs typeface="Impact"/>
              </a:rPr>
              <a:t> </a:t>
            </a:r>
            <a:r>
              <a:rPr sz="3500" spc="-65" dirty="0">
                <a:solidFill>
                  <a:srgbClr val="800D02"/>
                </a:solidFill>
                <a:latin typeface="Impact"/>
                <a:cs typeface="Impact"/>
              </a:rPr>
              <a:t>Task:</a:t>
            </a:r>
            <a:r>
              <a:rPr sz="3500" spc="-120" dirty="0">
                <a:solidFill>
                  <a:srgbClr val="800D02"/>
                </a:solidFill>
                <a:latin typeface="Impact"/>
                <a:cs typeface="Impact"/>
              </a:rPr>
              <a:t> </a:t>
            </a:r>
            <a:r>
              <a:rPr sz="3500" spc="-55" dirty="0">
                <a:solidFill>
                  <a:srgbClr val="800D02"/>
                </a:solidFill>
                <a:latin typeface="Impact"/>
                <a:cs typeface="Impact"/>
              </a:rPr>
              <a:t>What</a:t>
            </a:r>
            <a:r>
              <a:rPr sz="3500" spc="-114" dirty="0">
                <a:solidFill>
                  <a:srgbClr val="800D02"/>
                </a:solidFill>
                <a:latin typeface="Impact"/>
                <a:cs typeface="Impact"/>
              </a:rPr>
              <a:t> </a:t>
            </a:r>
            <a:r>
              <a:rPr sz="3500" spc="-35" dirty="0">
                <a:solidFill>
                  <a:srgbClr val="800D02"/>
                </a:solidFill>
                <a:latin typeface="Impact"/>
                <a:cs typeface="Impact"/>
              </a:rPr>
              <a:t>is</a:t>
            </a:r>
            <a:r>
              <a:rPr sz="3500" spc="-110" dirty="0">
                <a:solidFill>
                  <a:srgbClr val="800D02"/>
                </a:solidFill>
                <a:latin typeface="Impact"/>
                <a:cs typeface="Impact"/>
              </a:rPr>
              <a:t> </a:t>
            </a:r>
            <a:r>
              <a:rPr sz="3500" spc="-35" dirty="0">
                <a:solidFill>
                  <a:srgbClr val="800D02"/>
                </a:solidFill>
                <a:latin typeface="Impact"/>
                <a:cs typeface="Impact"/>
              </a:rPr>
              <a:t>Race?</a:t>
            </a:r>
            <a:endParaRPr sz="3500">
              <a:latin typeface="Impact"/>
              <a:cs typeface="Impac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503674" y="2635911"/>
            <a:ext cx="4789170" cy="49720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3100" dirty="0">
                <a:solidFill>
                  <a:srgbClr val="FFFFFF"/>
                </a:solidFill>
                <a:latin typeface="Impact"/>
                <a:cs typeface="Impact"/>
              </a:rPr>
              <a:t>Race</a:t>
            </a:r>
            <a:r>
              <a:rPr sz="3100" spc="-5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3100" dirty="0">
                <a:solidFill>
                  <a:srgbClr val="FFFFFF"/>
                </a:solidFill>
                <a:latin typeface="Impact"/>
                <a:cs typeface="Impact"/>
              </a:rPr>
              <a:t>as</a:t>
            </a:r>
            <a:r>
              <a:rPr sz="3100" spc="-5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3100" dirty="0">
                <a:solidFill>
                  <a:srgbClr val="FFFFFF"/>
                </a:solidFill>
                <a:latin typeface="Impact"/>
                <a:cs typeface="Impact"/>
              </a:rPr>
              <a:t>a</a:t>
            </a:r>
            <a:r>
              <a:rPr sz="3100" spc="-55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3100" spc="-10" dirty="0">
                <a:solidFill>
                  <a:srgbClr val="FFFFFF"/>
                </a:solidFill>
                <a:latin typeface="Impact"/>
                <a:cs typeface="Impact"/>
              </a:rPr>
              <a:t>Biological</a:t>
            </a:r>
            <a:r>
              <a:rPr sz="3100" spc="-5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3100" spc="-10" dirty="0">
                <a:solidFill>
                  <a:srgbClr val="FFFFFF"/>
                </a:solidFill>
                <a:latin typeface="Impact"/>
                <a:cs typeface="Impact"/>
              </a:rPr>
              <a:t>Category</a:t>
            </a:r>
            <a:endParaRPr sz="3100">
              <a:latin typeface="Impact"/>
              <a:cs typeface="Impact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05936" y="1464043"/>
            <a:ext cx="6241415" cy="560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500" spc="-55" dirty="0">
                <a:solidFill>
                  <a:srgbClr val="800D02"/>
                </a:solidFill>
              </a:rPr>
              <a:t>The</a:t>
            </a:r>
            <a:r>
              <a:rPr sz="3500" spc="-125" dirty="0">
                <a:solidFill>
                  <a:srgbClr val="800D02"/>
                </a:solidFill>
              </a:rPr>
              <a:t> </a:t>
            </a:r>
            <a:r>
              <a:rPr sz="3500" spc="-75" dirty="0">
                <a:solidFill>
                  <a:srgbClr val="800D02"/>
                </a:solidFill>
              </a:rPr>
              <a:t>Descriptive</a:t>
            </a:r>
            <a:r>
              <a:rPr sz="3500" spc="-120" dirty="0">
                <a:solidFill>
                  <a:srgbClr val="800D02"/>
                </a:solidFill>
              </a:rPr>
              <a:t> </a:t>
            </a:r>
            <a:r>
              <a:rPr sz="3500" spc="-65" dirty="0">
                <a:solidFill>
                  <a:srgbClr val="800D02"/>
                </a:solidFill>
              </a:rPr>
              <a:t>Task:</a:t>
            </a:r>
            <a:r>
              <a:rPr sz="3500" spc="-120" dirty="0">
                <a:solidFill>
                  <a:srgbClr val="800D02"/>
                </a:solidFill>
              </a:rPr>
              <a:t> </a:t>
            </a:r>
            <a:r>
              <a:rPr sz="3500" spc="-55" dirty="0">
                <a:solidFill>
                  <a:srgbClr val="800D02"/>
                </a:solidFill>
              </a:rPr>
              <a:t>What</a:t>
            </a:r>
            <a:r>
              <a:rPr sz="3500" spc="-114" dirty="0">
                <a:solidFill>
                  <a:srgbClr val="800D02"/>
                </a:solidFill>
              </a:rPr>
              <a:t> </a:t>
            </a:r>
            <a:r>
              <a:rPr sz="3500" spc="-35" dirty="0">
                <a:solidFill>
                  <a:srgbClr val="800D02"/>
                </a:solidFill>
              </a:rPr>
              <a:t>is</a:t>
            </a:r>
            <a:r>
              <a:rPr sz="3500" spc="-110" dirty="0">
                <a:solidFill>
                  <a:srgbClr val="800D02"/>
                </a:solidFill>
              </a:rPr>
              <a:t> </a:t>
            </a:r>
            <a:r>
              <a:rPr sz="3500" spc="-35" dirty="0">
                <a:solidFill>
                  <a:srgbClr val="800D02"/>
                </a:solidFill>
              </a:rPr>
              <a:t>Race?</a:t>
            </a:r>
            <a:endParaRPr sz="3500"/>
          </a:p>
        </p:txBody>
      </p:sp>
      <p:sp>
        <p:nvSpPr>
          <p:cNvPr id="3" name="object 3"/>
          <p:cNvSpPr txBox="1"/>
          <p:nvPr/>
        </p:nvSpPr>
        <p:spPr>
          <a:xfrm>
            <a:off x="2503674" y="2635911"/>
            <a:ext cx="4789170" cy="49720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3100" dirty="0">
                <a:solidFill>
                  <a:srgbClr val="FFFFFF"/>
                </a:solidFill>
                <a:latin typeface="Impact"/>
                <a:cs typeface="Impact"/>
              </a:rPr>
              <a:t>Race</a:t>
            </a:r>
            <a:r>
              <a:rPr sz="3100" spc="-5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3100" dirty="0">
                <a:solidFill>
                  <a:srgbClr val="FFFFFF"/>
                </a:solidFill>
                <a:latin typeface="Impact"/>
                <a:cs typeface="Impact"/>
              </a:rPr>
              <a:t>as</a:t>
            </a:r>
            <a:r>
              <a:rPr sz="3100" spc="-5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3100" dirty="0">
                <a:solidFill>
                  <a:srgbClr val="FFFFFF"/>
                </a:solidFill>
                <a:latin typeface="Impact"/>
                <a:cs typeface="Impact"/>
              </a:rPr>
              <a:t>a</a:t>
            </a:r>
            <a:r>
              <a:rPr sz="3100" spc="-55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3100" spc="-10" dirty="0">
                <a:solidFill>
                  <a:srgbClr val="FFFFFF"/>
                </a:solidFill>
                <a:latin typeface="Impact"/>
                <a:cs typeface="Impact"/>
              </a:rPr>
              <a:t>Biological</a:t>
            </a:r>
            <a:r>
              <a:rPr sz="3100" spc="-5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3100" spc="-10" dirty="0">
                <a:solidFill>
                  <a:srgbClr val="FFFFFF"/>
                </a:solidFill>
                <a:latin typeface="Impact"/>
                <a:cs typeface="Impact"/>
              </a:rPr>
              <a:t>Category</a:t>
            </a:r>
            <a:endParaRPr sz="3100">
              <a:latin typeface="Impact"/>
              <a:cs typeface="Impac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839707" y="4574178"/>
            <a:ext cx="4286885" cy="49720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3100" dirty="0">
                <a:solidFill>
                  <a:srgbClr val="FFFFFF"/>
                </a:solidFill>
                <a:latin typeface="Impact"/>
                <a:cs typeface="Impact"/>
              </a:rPr>
              <a:t>Race</a:t>
            </a:r>
            <a:r>
              <a:rPr sz="3100" spc="-6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3100" dirty="0">
                <a:solidFill>
                  <a:srgbClr val="FFFFFF"/>
                </a:solidFill>
                <a:latin typeface="Impact"/>
                <a:cs typeface="Impact"/>
              </a:rPr>
              <a:t>as</a:t>
            </a:r>
            <a:r>
              <a:rPr sz="3100" spc="-6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3100" dirty="0">
                <a:solidFill>
                  <a:srgbClr val="FFFFFF"/>
                </a:solidFill>
                <a:latin typeface="Impact"/>
                <a:cs typeface="Impact"/>
              </a:rPr>
              <a:t>a</a:t>
            </a:r>
            <a:r>
              <a:rPr sz="3100" spc="-6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3100" dirty="0">
                <a:solidFill>
                  <a:srgbClr val="FFFFFF"/>
                </a:solidFill>
                <a:latin typeface="Impact"/>
                <a:cs typeface="Impact"/>
              </a:rPr>
              <a:t>Social</a:t>
            </a:r>
            <a:r>
              <a:rPr sz="3100" spc="-6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3100" spc="-10" dirty="0">
                <a:solidFill>
                  <a:srgbClr val="FFFFFF"/>
                </a:solidFill>
                <a:latin typeface="Impact"/>
                <a:cs typeface="Impact"/>
              </a:rPr>
              <a:t>Construct</a:t>
            </a:r>
            <a:endParaRPr sz="3100">
              <a:latin typeface="Impact"/>
              <a:cs typeface="Impact"/>
            </a:endParaRP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927346" y="3186597"/>
            <a:ext cx="204151" cy="1396860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10803" rIns="0" bIns="0" rtlCol="0">
            <a:spAutoFit/>
          </a:bodyPr>
          <a:lstStyle/>
          <a:p>
            <a:pPr marL="1452880">
              <a:lnSpc>
                <a:spcPct val="100000"/>
              </a:lnSpc>
              <a:spcBef>
                <a:spcPts val="114"/>
              </a:spcBef>
            </a:pPr>
            <a:r>
              <a:rPr sz="3900" dirty="0"/>
              <a:t>Race</a:t>
            </a:r>
            <a:r>
              <a:rPr sz="3900" spc="-20" dirty="0"/>
              <a:t> </a:t>
            </a:r>
            <a:r>
              <a:rPr sz="3900" dirty="0"/>
              <a:t>as</a:t>
            </a:r>
            <a:r>
              <a:rPr sz="3900" spc="-10" dirty="0"/>
              <a:t> </a:t>
            </a:r>
            <a:r>
              <a:rPr sz="3900" dirty="0"/>
              <a:t>a</a:t>
            </a:r>
            <a:r>
              <a:rPr sz="3900" spc="-15" dirty="0"/>
              <a:t> </a:t>
            </a:r>
            <a:r>
              <a:rPr sz="3900" dirty="0"/>
              <a:t>Biological</a:t>
            </a:r>
            <a:r>
              <a:rPr sz="3900" spc="-10" dirty="0"/>
              <a:t> Category</a:t>
            </a:r>
            <a:endParaRPr sz="390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05936" y="2555563"/>
            <a:ext cx="8809355" cy="811530"/>
          </a:xfrm>
          <a:prstGeom prst="rect">
            <a:avLst/>
          </a:prstGeom>
        </p:spPr>
        <p:txBody>
          <a:bodyPr vert="horz" wrap="square" lIns="0" tIns="51435" rIns="0" bIns="0" rtlCol="0">
            <a:spAutoFit/>
          </a:bodyPr>
          <a:lstStyle/>
          <a:p>
            <a:pPr marL="379095" marR="5080" indent="-367030">
              <a:lnSpc>
                <a:spcPts val="2970"/>
              </a:lnSpc>
              <a:spcBef>
                <a:spcPts val="405"/>
              </a:spcBef>
              <a:tabLst>
                <a:tab pos="379095" algn="l"/>
              </a:tabLst>
            </a:pPr>
            <a:r>
              <a:rPr sz="2650" spc="-25" dirty="0">
                <a:latin typeface="Impact"/>
                <a:cs typeface="Impact"/>
              </a:rPr>
              <a:t>1.</a:t>
            </a:r>
            <a:r>
              <a:rPr sz="2650" dirty="0">
                <a:latin typeface="Impact"/>
                <a:cs typeface="Impact"/>
              </a:rPr>
              <a:t>	</a:t>
            </a:r>
            <a:r>
              <a:rPr sz="2650" dirty="0">
                <a:solidFill>
                  <a:srgbClr val="FFFFFF"/>
                </a:solidFill>
                <a:latin typeface="Impact"/>
                <a:cs typeface="Impact"/>
              </a:rPr>
              <a:t>Racial</a:t>
            </a:r>
            <a:r>
              <a:rPr sz="2650" spc="12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650" dirty="0">
                <a:solidFill>
                  <a:srgbClr val="FFFFFF"/>
                </a:solidFill>
                <a:latin typeface="Impact"/>
                <a:cs typeface="Impact"/>
              </a:rPr>
              <a:t>characteristics—whether</a:t>
            </a:r>
            <a:r>
              <a:rPr sz="2650" spc="12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650" dirty="0">
                <a:solidFill>
                  <a:srgbClr val="FFFFFF"/>
                </a:solidFill>
                <a:latin typeface="Impact"/>
                <a:cs typeface="Impact"/>
              </a:rPr>
              <a:t>physical</a:t>
            </a:r>
            <a:r>
              <a:rPr sz="2650" spc="12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650" dirty="0">
                <a:solidFill>
                  <a:srgbClr val="FFFFFF"/>
                </a:solidFill>
                <a:latin typeface="Impact"/>
                <a:cs typeface="Impact"/>
              </a:rPr>
              <a:t>or</a:t>
            </a:r>
            <a:r>
              <a:rPr sz="2650" spc="12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650" dirty="0">
                <a:solidFill>
                  <a:srgbClr val="FFFFFF"/>
                </a:solidFill>
                <a:latin typeface="Impact"/>
                <a:cs typeface="Impact"/>
              </a:rPr>
              <a:t>cultural—</a:t>
            </a:r>
            <a:r>
              <a:rPr sz="2650" spc="-20" dirty="0">
                <a:solidFill>
                  <a:srgbClr val="FFFFFF"/>
                </a:solidFill>
                <a:latin typeface="Impact"/>
                <a:cs typeface="Impact"/>
              </a:rPr>
              <a:t>were </a:t>
            </a:r>
            <a:r>
              <a:rPr sz="2650" dirty="0">
                <a:solidFill>
                  <a:srgbClr val="FFFFFF"/>
                </a:solidFill>
                <a:latin typeface="Impact"/>
                <a:cs typeface="Impact"/>
              </a:rPr>
              <a:t>understood</a:t>
            </a:r>
            <a:r>
              <a:rPr sz="2650" spc="5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650" dirty="0">
                <a:solidFill>
                  <a:srgbClr val="FFFFFF"/>
                </a:solidFill>
                <a:latin typeface="Impact"/>
                <a:cs typeface="Impact"/>
              </a:rPr>
              <a:t>as</a:t>
            </a:r>
            <a:r>
              <a:rPr sz="2650" spc="6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650" dirty="0">
                <a:solidFill>
                  <a:srgbClr val="FFFFFF"/>
                </a:solidFill>
                <a:latin typeface="Impact"/>
                <a:cs typeface="Impact"/>
              </a:rPr>
              <a:t>matters</a:t>
            </a:r>
            <a:r>
              <a:rPr sz="2650" spc="65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650" dirty="0">
                <a:solidFill>
                  <a:srgbClr val="FFFFFF"/>
                </a:solidFill>
                <a:latin typeface="Impact"/>
                <a:cs typeface="Impact"/>
              </a:rPr>
              <a:t>of</a:t>
            </a:r>
            <a:r>
              <a:rPr sz="2650" spc="6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650" spc="-10" dirty="0">
                <a:solidFill>
                  <a:srgbClr val="FFFFFF"/>
                </a:solidFill>
                <a:latin typeface="Impact"/>
                <a:cs typeface="Impact"/>
              </a:rPr>
              <a:t>biology.</a:t>
            </a:r>
            <a:endParaRPr sz="2650">
              <a:latin typeface="Impact"/>
              <a:cs typeface="Impact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452880">
              <a:lnSpc>
                <a:spcPct val="100000"/>
              </a:lnSpc>
              <a:spcBef>
                <a:spcPts val="114"/>
              </a:spcBef>
            </a:pPr>
            <a:r>
              <a:rPr sz="3900" dirty="0"/>
              <a:t>Race</a:t>
            </a:r>
            <a:r>
              <a:rPr sz="3900" spc="-20" dirty="0"/>
              <a:t> </a:t>
            </a:r>
            <a:r>
              <a:rPr sz="3900" dirty="0"/>
              <a:t>as</a:t>
            </a:r>
            <a:r>
              <a:rPr sz="3900" spc="-10" dirty="0"/>
              <a:t> </a:t>
            </a:r>
            <a:r>
              <a:rPr sz="3900" dirty="0"/>
              <a:t>a</a:t>
            </a:r>
            <a:r>
              <a:rPr sz="3900" spc="-15" dirty="0"/>
              <a:t> </a:t>
            </a:r>
            <a:r>
              <a:rPr sz="3900" dirty="0"/>
              <a:t>Biological</a:t>
            </a:r>
            <a:r>
              <a:rPr sz="3900" spc="-10" dirty="0"/>
              <a:t> Category</a:t>
            </a:r>
            <a:endParaRPr sz="390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05936" y="2555563"/>
            <a:ext cx="8809355" cy="1801495"/>
          </a:xfrm>
          <a:prstGeom prst="rect">
            <a:avLst/>
          </a:prstGeom>
        </p:spPr>
        <p:txBody>
          <a:bodyPr vert="horz" wrap="square" lIns="0" tIns="51435" rIns="0" bIns="0" rtlCol="0">
            <a:spAutoFit/>
          </a:bodyPr>
          <a:lstStyle/>
          <a:p>
            <a:pPr marL="379095" marR="5080" indent="-367030">
              <a:lnSpc>
                <a:spcPts val="2970"/>
              </a:lnSpc>
              <a:spcBef>
                <a:spcPts val="405"/>
              </a:spcBef>
              <a:buClr>
                <a:srgbClr val="000000"/>
              </a:buClr>
              <a:buAutoNum type="arabicPeriod"/>
              <a:tabLst>
                <a:tab pos="379095" algn="l"/>
              </a:tabLst>
            </a:pPr>
            <a:r>
              <a:rPr sz="2650" dirty="0">
                <a:solidFill>
                  <a:srgbClr val="FFFFFF"/>
                </a:solidFill>
                <a:latin typeface="Impact"/>
                <a:cs typeface="Impact"/>
              </a:rPr>
              <a:t>Racial</a:t>
            </a:r>
            <a:r>
              <a:rPr sz="2650" spc="12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650" dirty="0">
                <a:solidFill>
                  <a:srgbClr val="FFFFFF"/>
                </a:solidFill>
                <a:latin typeface="Impact"/>
                <a:cs typeface="Impact"/>
              </a:rPr>
              <a:t>characteristics—whether</a:t>
            </a:r>
            <a:r>
              <a:rPr sz="2650" spc="12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650" dirty="0">
                <a:solidFill>
                  <a:srgbClr val="FFFFFF"/>
                </a:solidFill>
                <a:latin typeface="Impact"/>
                <a:cs typeface="Impact"/>
              </a:rPr>
              <a:t>physical</a:t>
            </a:r>
            <a:r>
              <a:rPr sz="2650" spc="12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650" dirty="0">
                <a:solidFill>
                  <a:srgbClr val="FFFFFF"/>
                </a:solidFill>
                <a:latin typeface="Impact"/>
                <a:cs typeface="Impact"/>
              </a:rPr>
              <a:t>or</a:t>
            </a:r>
            <a:r>
              <a:rPr sz="2650" spc="12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650" dirty="0">
                <a:solidFill>
                  <a:srgbClr val="FFFFFF"/>
                </a:solidFill>
                <a:latin typeface="Impact"/>
                <a:cs typeface="Impact"/>
              </a:rPr>
              <a:t>cultural—</a:t>
            </a:r>
            <a:r>
              <a:rPr sz="2650" spc="-20" dirty="0">
                <a:solidFill>
                  <a:srgbClr val="FFFFFF"/>
                </a:solidFill>
                <a:latin typeface="Impact"/>
                <a:cs typeface="Impact"/>
              </a:rPr>
              <a:t>were </a:t>
            </a:r>
            <a:r>
              <a:rPr sz="2650" dirty="0">
                <a:solidFill>
                  <a:srgbClr val="FFFFFF"/>
                </a:solidFill>
                <a:latin typeface="Impact"/>
                <a:cs typeface="Impact"/>
              </a:rPr>
              <a:t>understood</a:t>
            </a:r>
            <a:r>
              <a:rPr sz="2650" spc="5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650" dirty="0">
                <a:solidFill>
                  <a:srgbClr val="FFFFFF"/>
                </a:solidFill>
                <a:latin typeface="Impact"/>
                <a:cs typeface="Impact"/>
              </a:rPr>
              <a:t>as</a:t>
            </a:r>
            <a:r>
              <a:rPr sz="2650" spc="6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650" dirty="0">
                <a:solidFill>
                  <a:srgbClr val="FFFFFF"/>
                </a:solidFill>
                <a:latin typeface="Impact"/>
                <a:cs typeface="Impact"/>
              </a:rPr>
              <a:t>matters</a:t>
            </a:r>
            <a:r>
              <a:rPr sz="2650" spc="65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650" dirty="0">
                <a:solidFill>
                  <a:srgbClr val="FFFFFF"/>
                </a:solidFill>
                <a:latin typeface="Impact"/>
                <a:cs typeface="Impact"/>
              </a:rPr>
              <a:t>of</a:t>
            </a:r>
            <a:r>
              <a:rPr sz="2650" spc="6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650" spc="-10" dirty="0">
                <a:solidFill>
                  <a:srgbClr val="FFFFFF"/>
                </a:solidFill>
                <a:latin typeface="Impact"/>
                <a:cs typeface="Impact"/>
              </a:rPr>
              <a:t>biology.</a:t>
            </a:r>
            <a:endParaRPr sz="2650">
              <a:latin typeface="Impact"/>
              <a:cs typeface="Impact"/>
            </a:endParaRPr>
          </a:p>
          <a:p>
            <a:pPr marL="379095" marR="398145" indent="-367030">
              <a:lnSpc>
                <a:spcPts val="2970"/>
              </a:lnSpc>
              <a:spcBef>
                <a:spcPts val="1855"/>
              </a:spcBef>
              <a:buClr>
                <a:srgbClr val="000000"/>
              </a:buClr>
              <a:buAutoNum type="arabicPeriod"/>
              <a:tabLst>
                <a:tab pos="379095" algn="l"/>
              </a:tabLst>
            </a:pPr>
            <a:r>
              <a:rPr sz="2650" dirty="0">
                <a:solidFill>
                  <a:srgbClr val="FFFFFF"/>
                </a:solidFill>
                <a:latin typeface="Impact"/>
                <a:cs typeface="Impact"/>
              </a:rPr>
              <a:t>Races</a:t>
            </a:r>
            <a:r>
              <a:rPr sz="2650" spc="4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650" dirty="0">
                <a:solidFill>
                  <a:srgbClr val="FFFFFF"/>
                </a:solidFill>
                <a:latin typeface="Impact"/>
                <a:cs typeface="Impact"/>
              </a:rPr>
              <a:t>were</a:t>
            </a:r>
            <a:r>
              <a:rPr sz="2650" spc="5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650" dirty="0">
                <a:solidFill>
                  <a:srgbClr val="FFFFFF"/>
                </a:solidFill>
                <a:latin typeface="Impact"/>
                <a:cs typeface="Impact"/>
              </a:rPr>
              <a:t>like</a:t>
            </a:r>
            <a:r>
              <a:rPr sz="2650" spc="5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650" dirty="0">
                <a:solidFill>
                  <a:srgbClr val="FFFFFF"/>
                </a:solidFill>
                <a:latin typeface="Impact"/>
                <a:cs typeface="Impact"/>
              </a:rPr>
              <a:t>natures</a:t>
            </a:r>
            <a:r>
              <a:rPr sz="2650" spc="5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650" dirty="0">
                <a:solidFill>
                  <a:srgbClr val="FFFFFF"/>
                </a:solidFill>
                <a:latin typeface="Impact"/>
                <a:cs typeface="Impact"/>
              </a:rPr>
              <a:t>(nature</a:t>
            </a:r>
            <a:r>
              <a:rPr sz="2650" spc="5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650" dirty="0">
                <a:solidFill>
                  <a:srgbClr val="FFFFFF"/>
                </a:solidFill>
                <a:latin typeface="Impact"/>
                <a:cs typeface="Impact"/>
              </a:rPr>
              <a:t>of</a:t>
            </a:r>
            <a:r>
              <a:rPr sz="2650" spc="5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650" dirty="0">
                <a:solidFill>
                  <a:srgbClr val="FFFFFF"/>
                </a:solidFill>
                <a:latin typeface="Impact"/>
                <a:cs typeface="Impact"/>
              </a:rPr>
              <a:t>a</a:t>
            </a:r>
            <a:r>
              <a:rPr sz="2650" spc="5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650" dirty="0">
                <a:solidFill>
                  <a:srgbClr val="FFFFFF"/>
                </a:solidFill>
                <a:latin typeface="Impact"/>
                <a:cs typeface="Impact"/>
              </a:rPr>
              <a:t>tiger</a:t>
            </a:r>
            <a:r>
              <a:rPr sz="2650" spc="5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650" dirty="0">
                <a:solidFill>
                  <a:srgbClr val="FFFFFF"/>
                </a:solidFill>
                <a:latin typeface="Impact"/>
                <a:cs typeface="Impact"/>
              </a:rPr>
              <a:t>entails</a:t>
            </a:r>
            <a:r>
              <a:rPr sz="2650" spc="5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650" spc="-10" dirty="0">
                <a:solidFill>
                  <a:srgbClr val="FFFFFF"/>
                </a:solidFill>
                <a:latin typeface="Impact"/>
                <a:cs typeface="Impact"/>
              </a:rPr>
              <a:t>physical </a:t>
            </a:r>
            <a:r>
              <a:rPr sz="2650" dirty="0">
                <a:solidFill>
                  <a:srgbClr val="FFFFFF"/>
                </a:solidFill>
                <a:latin typeface="Impact"/>
                <a:cs typeface="Impact"/>
              </a:rPr>
              <a:t>traits</a:t>
            </a:r>
            <a:r>
              <a:rPr sz="2650" spc="4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650" dirty="0">
                <a:solidFill>
                  <a:srgbClr val="FFFFFF"/>
                </a:solidFill>
                <a:latin typeface="Impact"/>
                <a:cs typeface="Impact"/>
              </a:rPr>
              <a:t>and</a:t>
            </a:r>
            <a:r>
              <a:rPr sz="2650" spc="5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650" spc="-10" dirty="0">
                <a:solidFill>
                  <a:srgbClr val="FFFFFF"/>
                </a:solidFill>
                <a:latin typeface="Impact"/>
                <a:cs typeface="Impact"/>
              </a:rPr>
              <a:t>behaviors)</a:t>
            </a:r>
            <a:endParaRPr sz="2650">
              <a:latin typeface="Impact"/>
              <a:cs typeface="Impact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946601" y="1499525"/>
            <a:ext cx="6059170" cy="62293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3900" dirty="0"/>
              <a:t>Race</a:t>
            </a:r>
            <a:r>
              <a:rPr sz="3900" spc="-20" dirty="0"/>
              <a:t> </a:t>
            </a:r>
            <a:r>
              <a:rPr sz="3900" dirty="0"/>
              <a:t>as</a:t>
            </a:r>
            <a:r>
              <a:rPr sz="3900" spc="-10" dirty="0"/>
              <a:t> </a:t>
            </a:r>
            <a:r>
              <a:rPr sz="3900" dirty="0"/>
              <a:t>a</a:t>
            </a:r>
            <a:r>
              <a:rPr sz="3900" spc="-15" dirty="0"/>
              <a:t> </a:t>
            </a:r>
            <a:r>
              <a:rPr sz="3900" dirty="0"/>
              <a:t>Biological</a:t>
            </a:r>
            <a:r>
              <a:rPr sz="3900" spc="-10" dirty="0"/>
              <a:t> Category</a:t>
            </a:r>
            <a:endParaRPr sz="390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46601" y="1499525"/>
            <a:ext cx="6059170" cy="62293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3900" dirty="0"/>
              <a:t>Race</a:t>
            </a:r>
            <a:r>
              <a:rPr sz="3900" spc="-20" dirty="0"/>
              <a:t> </a:t>
            </a:r>
            <a:r>
              <a:rPr sz="3900" dirty="0"/>
              <a:t>as</a:t>
            </a:r>
            <a:r>
              <a:rPr sz="3900" spc="-10" dirty="0"/>
              <a:t> </a:t>
            </a:r>
            <a:r>
              <a:rPr sz="3900" dirty="0"/>
              <a:t>a</a:t>
            </a:r>
            <a:r>
              <a:rPr sz="3900" spc="-15" dirty="0"/>
              <a:t> </a:t>
            </a:r>
            <a:r>
              <a:rPr sz="3900" dirty="0"/>
              <a:t>Biological</a:t>
            </a:r>
            <a:r>
              <a:rPr sz="3900" spc="-10" dirty="0"/>
              <a:t> Category</a:t>
            </a:r>
            <a:endParaRPr sz="3900"/>
          </a:p>
        </p:txBody>
      </p:sp>
      <p:sp>
        <p:nvSpPr>
          <p:cNvPr id="3" name="object 3"/>
          <p:cNvSpPr txBox="1"/>
          <p:nvPr/>
        </p:nvSpPr>
        <p:spPr>
          <a:xfrm>
            <a:off x="239361" y="2408582"/>
            <a:ext cx="7733665" cy="4015740"/>
          </a:xfrm>
          <a:prstGeom prst="rect">
            <a:avLst/>
          </a:prstGeom>
        </p:spPr>
        <p:txBody>
          <a:bodyPr vert="horz" wrap="square" lIns="0" tIns="48260" rIns="0" bIns="0" rtlCol="0">
            <a:spAutoFit/>
          </a:bodyPr>
          <a:lstStyle/>
          <a:p>
            <a:pPr marL="12700" marR="5080">
              <a:lnSpc>
                <a:spcPts val="2600"/>
              </a:lnSpc>
              <a:spcBef>
                <a:spcPts val="380"/>
              </a:spcBef>
            </a:pPr>
            <a:r>
              <a:rPr sz="2350" dirty="0">
                <a:solidFill>
                  <a:srgbClr val="FFFFFF"/>
                </a:solidFill>
                <a:latin typeface="Impact"/>
                <a:cs typeface="Impact"/>
              </a:rPr>
              <a:t>Immanuel</a:t>
            </a:r>
            <a:r>
              <a:rPr sz="2350" spc="-1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350" dirty="0">
                <a:solidFill>
                  <a:srgbClr val="FFFFFF"/>
                </a:solidFill>
                <a:latin typeface="Impact"/>
                <a:cs typeface="Impact"/>
              </a:rPr>
              <a:t>Kant,</a:t>
            </a:r>
            <a:r>
              <a:rPr sz="2350" spc="-1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350" dirty="0">
                <a:solidFill>
                  <a:srgbClr val="FFFFFF"/>
                </a:solidFill>
                <a:latin typeface="Impact"/>
                <a:cs typeface="Impact"/>
              </a:rPr>
              <a:t>“Of</a:t>
            </a:r>
            <a:r>
              <a:rPr sz="2350" spc="-1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350" dirty="0">
                <a:solidFill>
                  <a:srgbClr val="FFFFFF"/>
                </a:solidFill>
                <a:latin typeface="Impact"/>
                <a:cs typeface="Impact"/>
              </a:rPr>
              <a:t>the</a:t>
            </a:r>
            <a:r>
              <a:rPr sz="2350" spc="-5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350" dirty="0">
                <a:solidFill>
                  <a:srgbClr val="FFFFFF"/>
                </a:solidFill>
                <a:latin typeface="Impact"/>
                <a:cs typeface="Impact"/>
              </a:rPr>
              <a:t>Different</a:t>
            </a:r>
            <a:r>
              <a:rPr sz="2350" spc="-1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350" dirty="0">
                <a:solidFill>
                  <a:srgbClr val="FFFFFF"/>
                </a:solidFill>
                <a:latin typeface="Impact"/>
                <a:cs typeface="Impact"/>
              </a:rPr>
              <a:t>Human</a:t>
            </a:r>
            <a:r>
              <a:rPr sz="2350" spc="-1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350" dirty="0">
                <a:solidFill>
                  <a:srgbClr val="FFFFFF"/>
                </a:solidFill>
                <a:latin typeface="Impact"/>
                <a:cs typeface="Impact"/>
              </a:rPr>
              <a:t>Races”:</a:t>
            </a:r>
            <a:r>
              <a:rPr sz="2350" spc="-1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350" dirty="0">
                <a:solidFill>
                  <a:srgbClr val="FFFFFF"/>
                </a:solidFill>
                <a:latin typeface="Impact"/>
                <a:cs typeface="Impact"/>
              </a:rPr>
              <a:t>“Human</a:t>
            </a:r>
            <a:r>
              <a:rPr sz="2350" spc="-5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350" spc="-10" dirty="0">
                <a:solidFill>
                  <a:srgbClr val="FFFFFF"/>
                </a:solidFill>
                <a:latin typeface="Impact"/>
                <a:cs typeface="Impact"/>
              </a:rPr>
              <a:t>beings </a:t>
            </a:r>
            <a:r>
              <a:rPr sz="2350" dirty="0">
                <a:solidFill>
                  <a:srgbClr val="FFFFFF"/>
                </a:solidFill>
                <a:latin typeface="Impact"/>
                <a:cs typeface="Impact"/>
              </a:rPr>
              <a:t>were</a:t>
            </a:r>
            <a:r>
              <a:rPr sz="2350" spc="-1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350" dirty="0">
                <a:solidFill>
                  <a:srgbClr val="FFFFFF"/>
                </a:solidFill>
                <a:latin typeface="Impact"/>
                <a:cs typeface="Impact"/>
              </a:rPr>
              <a:t>created</a:t>
            </a:r>
            <a:r>
              <a:rPr sz="2350" spc="-1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350" dirty="0">
                <a:solidFill>
                  <a:srgbClr val="FFFFFF"/>
                </a:solidFill>
                <a:latin typeface="Impact"/>
                <a:cs typeface="Impact"/>
              </a:rPr>
              <a:t>in</a:t>
            </a:r>
            <a:r>
              <a:rPr sz="2350" spc="-5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350" dirty="0">
                <a:solidFill>
                  <a:srgbClr val="FFFFFF"/>
                </a:solidFill>
                <a:latin typeface="Impact"/>
                <a:cs typeface="Impact"/>
              </a:rPr>
              <a:t>such</a:t>
            </a:r>
            <a:r>
              <a:rPr sz="2350" spc="-1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350" dirty="0">
                <a:solidFill>
                  <a:srgbClr val="FFFFFF"/>
                </a:solidFill>
                <a:latin typeface="Impact"/>
                <a:cs typeface="Impact"/>
              </a:rPr>
              <a:t>a</a:t>
            </a:r>
            <a:r>
              <a:rPr sz="2350" spc="-5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350" dirty="0">
                <a:solidFill>
                  <a:srgbClr val="FFFFFF"/>
                </a:solidFill>
                <a:latin typeface="Impact"/>
                <a:cs typeface="Impact"/>
              </a:rPr>
              <a:t>way</a:t>
            </a:r>
            <a:r>
              <a:rPr sz="2350" spc="-1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350" dirty="0">
                <a:solidFill>
                  <a:srgbClr val="FFFFFF"/>
                </a:solidFill>
                <a:latin typeface="Impact"/>
                <a:cs typeface="Impact"/>
              </a:rPr>
              <a:t>that</a:t>
            </a:r>
            <a:r>
              <a:rPr sz="2350" spc="-5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350" dirty="0">
                <a:solidFill>
                  <a:srgbClr val="FFFFFF"/>
                </a:solidFill>
                <a:latin typeface="Impact"/>
                <a:cs typeface="Impact"/>
              </a:rPr>
              <a:t>they</a:t>
            </a:r>
            <a:r>
              <a:rPr sz="2350" spc="-1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350" dirty="0">
                <a:solidFill>
                  <a:srgbClr val="FFFFFF"/>
                </a:solidFill>
                <a:latin typeface="Impact"/>
                <a:cs typeface="Impact"/>
              </a:rPr>
              <a:t>might</a:t>
            </a:r>
            <a:r>
              <a:rPr sz="2350" spc="-5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350" dirty="0">
                <a:solidFill>
                  <a:srgbClr val="FFFFFF"/>
                </a:solidFill>
                <a:latin typeface="Impact"/>
                <a:cs typeface="Impact"/>
              </a:rPr>
              <a:t>live</a:t>
            </a:r>
            <a:r>
              <a:rPr sz="2350" spc="-1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350" dirty="0">
                <a:solidFill>
                  <a:srgbClr val="FFFFFF"/>
                </a:solidFill>
                <a:latin typeface="Impact"/>
                <a:cs typeface="Impact"/>
              </a:rPr>
              <a:t>in</a:t>
            </a:r>
            <a:r>
              <a:rPr sz="2350" spc="-5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350" spc="-10" dirty="0">
                <a:solidFill>
                  <a:srgbClr val="FFFFFF"/>
                </a:solidFill>
                <a:latin typeface="Impact"/>
                <a:cs typeface="Impact"/>
              </a:rPr>
              <a:t>every</a:t>
            </a:r>
            <a:r>
              <a:rPr sz="2350" spc="585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350" dirty="0">
                <a:solidFill>
                  <a:srgbClr val="FFFFFF"/>
                </a:solidFill>
                <a:latin typeface="Impact"/>
                <a:cs typeface="Impact"/>
              </a:rPr>
              <a:t>climate</a:t>
            </a:r>
            <a:r>
              <a:rPr sz="2350" spc="-25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350" dirty="0">
                <a:solidFill>
                  <a:srgbClr val="FFFFFF"/>
                </a:solidFill>
                <a:latin typeface="Impact"/>
                <a:cs typeface="Impact"/>
              </a:rPr>
              <a:t>and</a:t>
            </a:r>
            <a:r>
              <a:rPr sz="2350" spc="-1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350" dirty="0">
                <a:solidFill>
                  <a:srgbClr val="FFFFFF"/>
                </a:solidFill>
                <a:latin typeface="Impact"/>
                <a:cs typeface="Impact"/>
              </a:rPr>
              <a:t>endure</a:t>
            </a:r>
            <a:r>
              <a:rPr sz="2350" spc="-15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350" dirty="0">
                <a:solidFill>
                  <a:srgbClr val="FFFFFF"/>
                </a:solidFill>
                <a:latin typeface="Impact"/>
                <a:cs typeface="Impact"/>
              </a:rPr>
              <a:t>each</a:t>
            </a:r>
            <a:r>
              <a:rPr sz="2350" spc="-1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350" dirty="0">
                <a:solidFill>
                  <a:srgbClr val="FFFFFF"/>
                </a:solidFill>
                <a:latin typeface="Impact"/>
                <a:cs typeface="Impact"/>
              </a:rPr>
              <a:t>and</a:t>
            </a:r>
            <a:r>
              <a:rPr sz="2350" spc="-15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350" dirty="0">
                <a:solidFill>
                  <a:srgbClr val="FFFFFF"/>
                </a:solidFill>
                <a:latin typeface="Impact"/>
                <a:cs typeface="Impact"/>
              </a:rPr>
              <a:t>every</a:t>
            </a:r>
            <a:r>
              <a:rPr sz="2350" spc="-1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350" dirty="0">
                <a:solidFill>
                  <a:srgbClr val="FFFFFF"/>
                </a:solidFill>
                <a:latin typeface="Impact"/>
                <a:cs typeface="Impact"/>
              </a:rPr>
              <a:t>condition</a:t>
            </a:r>
            <a:r>
              <a:rPr sz="2350" spc="-15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350" dirty="0">
                <a:solidFill>
                  <a:srgbClr val="FFFFFF"/>
                </a:solidFill>
                <a:latin typeface="Impact"/>
                <a:cs typeface="Impact"/>
              </a:rPr>
              <a:t>of</a:t>
            </a:r>
            <a:r>
              <a:rPr sz="2350" spc="-1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350" dirty="0">
                <a:solidFill>
                  <a:srgbClr val="FFFFFF"/>
                </a:solidFill>
                <a:latin typeface="Impact"/>
                <a:cs typeface="Impact"/>
              </a:rPr>
              <a:t>the</a:t>
            </a:r>
            <a:r>
              <a:rPr sz="2350" spc="-10" dirty="0">
                <a:solidFill>
                  <a:srgbClr val="FFFFFF"/>
                </a:solidFill>
                <a:latin typeface="Impact"/>
                <a:cs typeface="Impact"/>
              </a:rPr>
              <a:t> land.</a:t>
            </a:r>
            <a:endParaRPr sz="2350">
              <a:latin typeface="Impact"/>
              <a:cs typeface="Impact"/>
            </a:endParaRPr>
          </a:p>
          <a:p>
            <a:pPr marL="12700">
              <a:lnSpc>
                <a:spcPts val="2435"/>
              </a:lnSpc>
            </a:pPr>
            <a:r>
              <a:rPr sz="2350" dirty="0">
                <a:solidFill>
                  <a:srgbClr val="FFFFFF"/>
                </a:solidFill>
                <a:latin typeface="Impact"/>
                <a:cs typeface="Impact"/>
              </a:rPr>
              <a:t>Consequently,</a:t>
            </a:r>
            <a:r>
              <a:rPr sz="2350" spc="-3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350" dirty="0">
                <a:solidFill>
                  <a:srgbClr val="FFFFFF"/>
                </a:solidFill>
                <a:latin typeface="Impact"/>
                <a:cs typeface="Impact"/>
              </a:rPr>
              <a:t>numerous</a:t>
            </a:r>
            <a:r>
              <a:rPr sz="2350" spc="-15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350" dirty="0">
                <a:solidFill>
                  <a:srgbClr val="FFFFFF"/>
                </a:solidFill>
                <a:latin typeface="Impact"/>
                <a:cs typeface="Impact"/>
              </a:rPr>
              <a:t>seeds</a:t>
            </a:r>
            <a:r>
              <a:rPr sz="2350" spc="-15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350" dirty="0">
                <a:solidFill>
                  <a:srgbClr val="FFFFFF"/>
                </a:solidFill>
                <a:latin typeface="Impact"/>
                <a:cs typeface="Impact"/>
              </a:rPr>
              <a:t>and</a:t>
            </a:r>
            <a:r>
              <a:rPr sz="2350" spc="-15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350" dirty="0">
                <a:solidFill>
                  <a:srgbClr val="FFFFFF"/>
                </a:solidFill>
                <a:latin typeface="Impact"/>
                <a:cs typeface="Impact"/>
              </a:rPr>
              <a:t>natural</a:t>
            </a:r>
            <a:r>
              <a:rPr sz="2350" spc="-15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350" spc="-10" dirty="0">
                <a:solidFill>
                  <a:srgbClr val="FFFFFF"/>
                </a:solidFill>
                <a:latin typeface="Impact"/>
                <a:cs typeface="Impact"/>
              </a:rPr>
              <a:t>predispositions</a:t>
            </a:r>
            <a:endParaRPr sz="2350">
              <a:latin typeface="Impact"/>
              <a:cs typeface="Impact"/>
            </a:endParaRPr>
          </a:p>
          <a:p>
            <a:pPr marL="12700" marR="49530">
              <a:lnSpc>
                <a:spcPts val="2600"/>
              </a:lnSpc>
              <a:spcBef>
                <a:spcPts val="155"/>
              </a:spcBef>
            </a:pPr>
            <a:r>
              <a:rPr sz="2350" dirty="0">
                <a:solidFill>
                  <a:srgbClr val="FFFFFF"/>
                </a:solidFill>
                <a:latin typeface="Impact"/>
                <a:cs typeface="Impact"/>
              </a:rPr>
              <a:t>must</a:t>
            </a:r>
            <a:r>
              <a:rPr sz="2350" spc="-15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350" dirty="0">
                <a:solidFill>
                  <a:srgbClr val="FFFFFF"/>
                </a:solidFill>
                <a:latin typeface="Impact"/>
                <a:cs typeface="Impact"/>
              </a:rPr>
              <a:t>lie</a:t>
            </a:r>
            <a:r>
              <a:rPr sz="2350" spc="-1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350" dirty="0">
                <a:solidFill>
                  <a:srgbClr val="FFFFFF"/>
                </a:solidFill>
                <a:latin typeface="Impact"/>
                <a:cs typeface="Impact"/>
              </a:rPr>
              <a:t>ready</a:t>
            </a:r>
            <a:r>
              <a:rPr sz="2350" spc="-1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350" dirty="0">
                <a:solidFill>
                  <a:srgbClr val="FFFFFF"/>
                </a:solidFill>
                <a:latin typeface="Impact"/>
                <a:cs typeface="Impact"/>
              </a:rPr>
              <a:t>in</a:t>
            </a:r>
            <a:r>
              <a:rPr sz="2350" spc="-15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350" dirty="0">
                <a:solidFill>
                  <a:srgbClr val="FFFFFF"/>
                </a:solidFill>
                <a:latin typeface="Impact"/>
                <a:cs typeface="Impact"/>
              </a:rPr>
              <a:t>human</a:t>
            </a:r>
            <a:r>
              <a:rPr sz="2350" spc="-1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350" dirty="0">
                <a:solidFill>
                  <a:srgbClr val="FFFFFF"/>
                </a:solidFill>
                <a:latin typeface="Impact"/>
                <a:cs typeface="Impact"/>
              </a:rPr>
              <a:t>beings</a:t>
            </a:r>
            <a:r>
              <a:rPr sz="2350" spc="-1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350" dirty="0">
                <a:solidFill>
                  <a:srgbClr val="FFFFFF"/>
                </a:solidFill>
                <a:latin typeface="Impact"/>
                <a:cs typeface="Impact"/>
              </a:rPr>
              <a:t>either</a:t>
            </a:r>
            <a:r>
              <a:rPr sz="2350" spc="-1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350" dirty="0">
                <a:solidFill>
                  <a:srgbClr val="FFFFFF"/>
                </a:solidFill>
                <a:latin typeface="Impact"/>
                <a:cs typeface="Impact"/>
              </a:rPr>
              <a:t>to</a:t>
            </a:r>
            <a:r>
              <a:rPr sz="2350" spc="-15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350" dirty="0">
                <a:solidFill>
                  <a:srgbClr val="FFFFFF"/>
                </a:solidFill>
                <a:latin typeface="Impact"/>
                <a:cs typeface="Impact"/>
              </a:rPr>
              <a:t>be</a:t>
            </a:r>
            <a:r>
              <a:rPr sz="2350" spc="-1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350" dirty="0">
                <a:solidFill>
                  <a:srgbClr val="FFFFFF"/>
                </a:solidFill>
                <a:latin typeface="Impact"/>
                <a:cs typeface="Impact"/>
              </a:rPr>
              <a:t>developed</a:t>
            </a:r>
            <a:r>
              <a:rPr sz="2350" spc="-1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350" dirty="0">
                <a:solidFill>
                  <a:srgbClr val="FFFFFF"/>
                </a:solidFill>
                <a:latin typeface="Impact"/>
                <a:cs typeface="Impact"/>
              </a:rPr>
              <a:t>or</a:t>
            </a:r>
            <a:r>
              <a:rPr sz="2350" spc="-1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350" spc="-20" dirty="0">
                <a:solidFill>
                  <a:srgbClr val="FFFFFF"/>
                </a:solidFill>
                <a:latin typeface="Impact"/>
                <a:cs typeface="Impact"/>
              </a:rPr>
              <a:t>held </a:t>
            </a:r>
            <a:r>
              <a:rPr sz="2350" dirty="0">
                <a:solidFill>
                  <a:srgbClr val="FFFFFF"/>
                </a:solidFill>
                <a:latin typeface="Impact"/>
                <a:cs typeface="Impact"/>
              </a:rPr>
              <a:t>back</a:t>
            </a:r>
            <a:r>
              <a:rPr sz="2350" spc="-2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350" dirty="0">
                <a:solidFill>
                  <a:srgbClr val="FFFFFF"/>
                </a:solidFill>
                <a:latin typeface="Impact"/>
                <a:cs typeface="Impact"/>
              </a:rPr>
              <a:t>in</a:t>
            </a:r>
            <a:r>
              <a:rPr sz="2350" spc="-5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350" dirty="0">
                <a:solidFill>
                  <a:srgbClr val="FFFFFF"/>
                </a:solidFill>
                <a:latin typeface="Impact"/>
                <a:cs typeface="Impact"/>
              </a:rPr>
              <a:t>such</a:t>
            </a:r>
            <a:r>
              <a:rPr sz="2350" spc="-5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350" dirty="0">
                <a:solidFill>
                  <a:srgbClr val="FFFFFF"/>
                </a:solidFill>
                <a:latin typeface="Impact"/>
                <a:cs typeface="Impact"/>
              </a:rPr>
              <a:t>a</a:t>
            </a:r>
            <a:r>
              <a:rPr sz="2350" spc="-1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350" dirty="0">
                <a:solidFill>
                  <a:srgbClr val="FFFFFF"/>
                </a:solidFill>
                <a:latin typeface="Impact"/>
                <a:cs typeface="Impact"/>
              </a:rPr>
              <a:t>way</a:t>
            </a:r>
            <a:r>
              <a:rPr sz="2350" spc="-5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350" dirty="0">
                <a:solidFill>
                  <a:srgbClr val="FFFFFF"/>
                </a:solidFill>
                <a:latin typeface="Impact"/>
                <a:cs typeface="Impact"/>
              </a:rPr>
              <a:t>that</a:t>
            </a:r>
            <a:r>
              <a:rPr sz="2350" spc="-5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350" dirty="0">
                <a:solidFill>
                  <a:srgbClr val="FFFFFF"/>
                </a:solidFill>
                <a:latin typeface="Impact"/>
                <a:cs typeface="Impact"/>
              </a:rPr>
              <a:t>we</a:t>
            </a:r>
            <a:r>
              <a:rPr sz="2350" spc="-1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350" dirty="0">
                <a:solidFill>
                  <a:srgbClr val="FFFFFF"/>
                </a:solidFill>
                <a:latin typeface="Impact"/>
                <a:cs typeface="Impact"/>
              </a:rPr>
              <a:t>might</a:t>
            </a:r>
            <a:r>
              <a:rPr sz="2350" spc="-5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350" dirty="0">
                <a:solidFill>
                  <a:srgbClr val="FFFFFF"/>
                </a:solidFill>
                <a:latin typeface="Impact"/>
                <a:cs typeface="Impact"/>
              </a:rPr>
              <a:t>become</a:t>
            </a:r>
            <a:r>
              <a:rPr sz="2350" spc="-5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350" dirty="0">
                <a:solidFill>
                  <a:srgbClr val="FFFFFF"/>
                </a:solidFill>
                <a:latin typeface="Impact"/>
                <a:cs typeface="Impact"/>
              </a:rPr>
              <a:t>fitted</a:t>
            </a:r>
            <a:r>
              <a:rPr sz="2350" spc="-1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350" dirty="0">
                <a:solidFill>
                  <a:srgbClr val="FFFFFF"/>
                </a:solidFill>
                <a:latin typeface="Impact"/>
                <a:cs typeface="Impact"/>
              </a:rPr>
              <a:t>to</a:t>
            </a:r>
            <a:r>
              <a:rPr sz="2350" spc="-5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350" dirty="0">
                <a:solidFill>
                  <a:srgbClr val="FFFFFF"/>
                </a:solidFill>
                <a:latin typeface="Impact"/>
                <a:cs typeface="Impact"/>
              </a:rPr>
              <a:t>a</a:t>
            </a:r>
            <a:r>
              <a:rPr sz="2350" spc="-5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350" spc="-10" dirty="0">
                <a:solidFill>
                  <a:srgbClr val="FFFFFF"/>
                </a:solidFill>
                <a:latin typeface="Impact"/>
                <a:cs typeface="Impact"/>
              </a:rPr>
              <a:t>particular </a:t>
            </a:r>
            <a:r>
              <a:rPr sz="2350" dirty="0">
                <a:solidFill>
                  <a:srgbClr val="FFFFFF"/>
                </a:solidFill>
                <a:latin typeface="Impact"/>
                <a:cs typeface="Impact"/>
              </a:rPr>
              <a:t>place</a:t>
            </a:r>
            <a:r>
              <a:rPr sz="2350" spc="-2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350" dirty="0">
                <a:solidFill>
                  <a:srgbClr val="FFFFFF"/>
                </a:solidFill>
                <a:latin typeface="Impact"/>
                <a:cs typeface="Impact"/>
              </a:rPr>
              <a:t>in</a:t>
            </a:r>
            <a:r>
              <a:rPr sz="2350" spc="-1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350" dirty="0">
                <a:solidFill>
                  <a:srgbClr val="FFFFFF"/>
                </a:solidFill>
                <a:latin typeface="Impact"/>
                <a:cs typeface="Impact"/>
              </a:rPr>
              <a:t>the</a:t>
            </a:r>
            <a:r>
              <a:rPr sz="2350" spc="-1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350" dirty="0">
                <a:solidFill>
                  <a:srgbClr val="FFFFFF"/>
                </a:solidFill>
                <a:latin typeface="Impact"/>
                <a:cs typeface="Impact"/>
              </a:rPr>
              <a:t>world.</a:t>
            </a:r>
            <a:r>
              <a:rPr sz="2350" spc="-1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350" dirty="0">
                <a:solidFill>
                  <a:srgbClr val="FFFFFF"/>
                </a:solidFill>
                <a:latin typeface="Impact"/>
                <a:cs typeface="Impact"/>
              </a:rPr>
              <a:t>These</a:t>
            </a:r>
            <a:r>
              <a:rPr sz="2350" spc="-1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350" dirty="0">
                <a:solidFill>
                  <a:srgbClr val="FFFFFF"/>
                </a:solidFill>
                <a:latin typeface="Impact"/>
                <a:cs typeface="Impact"/>
              </a:rPr>
              <a:t>seeds</a:t>
            </a:r>
            <a:r>
              <a:rPr sz="2350" spc="-1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350" dirty="0">
                <a:solidFill>
                  <a:srgbClr val="FFFFFF"/>
                </a:solidFill>
                <a:latin typeface="Impact"/>
                <a:cs typeface="Impact"/>
              </a:rPr>
              <a:t>and</a:t>
            </a:r>
            <a:r>
              <a:rPr sz="2350" spc="-1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350" dirty="0">
                <a:solidFill>
                  <a:srgbClr val="FFFFFF"/>
                </a:solidFill>
                <a:latin typeface="Impact"/>
                <a:cs typeface="Impact"/>
              </a:rPr>
              <a:t>natural</a:t>
            </a:r>
            <a:r>
              <a:rPr sz="2350" spc="-10" dirty="0">
                <a:solidFill>
                  <a:srgbClr val="FFFFFF"/>
                </a:solidFill>
                <a:latin typeface="Impact"/>
                <a:cs typeface="Impact"/>
              </a:rPr>
              <a:t> predispositions </a:t>
            </a:r>
            <a:r>
              <a:rPr sz="2350" dirty="0">
                <a:solidFill>
                  <a:srgbClr val="FFFFFF"/>
                </a:solidFill>
                <a:latin typeface="Impact"/>
                <a:cs typeface="Impact"/>
              </a:rPr>
              <a:t>appear</a:t>
            </a:r>
            <a:r>
              <a:rPr sz="2350" spc="-15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350" dirty="0">
                <a:solidFill>
                  <a:srgbClr val="FFFFFF"/>
                </a:solidFill>
                <a:latin typeface="Impact"/>
                <a:cs typeface="Impact"/>
              </a:rPr>
              <a:t>to</a:t>
            </a:r>
            <a:r>
              <a:rPr sz="2350" spc="-1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350" dirty="0">
                <a:solidFill>
                  <a:srgbClr val="FFFFFF"/>
                </a:solidFill>
                <a:latin typeface="Impact"/>
                <a:cs typeface="Impact"/>
              </a:rPr>
              <a:t>be</a:t>
            </a:r>
            <a:r>
              <a:rPr sz="2350" spc="-1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350" dirty="0">
                <a:solidFill>
                  <a:srgbClr val="FFFFFF"/>
                </a:solidFill>
                <a:latin typeface="Impact"/>
                <a:cs typeface="Impact"/>
              </a:rPr>
              <a:t>inborn</a:t>
            </a:r>
            <a:r>
              <a:rPr sz="2350" spc="-15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350" dirty="0">
                <a:solidFill>
                  <a:srgbClr val="FFFFFF"/>
                </a:solidFill>
                <a:latin typeface="Impact"/>
                <a:cs typeface="Impact"/>
              </a:rPr>
              <a:t>and</a:t>
            </a:r>
            <a:r>
              <a:rPr sz="2350" spc="-1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350" dirty="0">
                <a:solidFill>
                  <a:srgbClr val="FFFFFF"/>
                </a:solidFill>
                <a:latin typeface="Impact"/>
                <a:cs typeface="Impact"/>
              </a:rPr>
              <a:t>made</a:t>
            </a:r>
            <a:r>
              <a:rPr sz="2350" spc="-1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350" dirty="0">
                <a:solidFill>
                  <a:srgbClr val="FFFFFF"/>
                </a:solidFill>
                <a:latin typeface="Impact"/>
                <a:cs typeface="Impact"/>
              </a:rPr>
              <a:t>for</a:t>
            </a:r>
            <a:r>
              <a:rPr sz="2350" spc="-15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350" dirty="0">
                <a:solidFill>
                  <a:srgbClr val="FFFFFF"/>
                </a:solidFill>
                <a:latin typeface="Impact"/>
                <a:cs typeface="Impact"/>
              </a:rPr>
              <a:t>these</a:t>
            </a:r>
            <a:r>
              <a:rPr sz="2350" spc="-1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350" dirty="0">
                <a:solidFill>
                  <a:srgbClr val="FFFFFF"/>
                </a:solidFill>
                <a:latin typeface="Impact"/>
                <a:cs typeface="Impact"/>
              </a:rPr>
              <a:t>conditions</a:t>
            </a:r>
            <a:r>
              <a:rPr sz="2350" spc="-1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350" dirty="0">
                <a:solidFill>
                  <a:srgbClr val="FFFFFF"/>
                </a:solidFill>
                <a:latin typeface="Impact"/>
                <a:cs typeface="Impact"/>
              </a:rPr>
              <a:t>through</a:t>
            </a:r>
            <a:r>
              <a:rPr sz="2350" spc="-1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350" spc="-25" dirty="0">
                <a:solidFill>
                  <a:srgbClr val="FFFFFF"/>
                </a:solidFill>
                <a:latin typeface="Impact"/>
                <a:cs typeface="Impact"/>
              </a:rPr>
              <a:t>the </a:t>
            </a:r>
            <a:r>
              <a:rPr sz="2350" spc="-10" dirty="0">
                <a:solidFill>
                  <a:srgbClr val="FFFFFF"/>
                </a:solidFill>
                <a:latin typeface="Impact"/>
                <a:cs typeface="Impact"/>
              </a:rPr>
              <a:t>on-</a:t>
            </a:r>
            <a:r>
              <a:rPr sz="2350" dirty="0">
                <a:solidFill>
                  <a:srgbClr val="FFFFFF"/>
                </a:solidFill>
                <a:latin typeface="Impact"/>
                <a:cs typeface="Impact"/>
              </a:rPr>
              <a:t>going</a:t>
            </a:r>
            <a:r>
              <a:rPr sz="2350" spc="-3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350" dirty="0">
                <a:solidFill>
                  <a:srgbClr val="FFFFFF"/>
                </a:solidFill>
                <a:latin typeface="Impact"/>
                <a:cs typeface="Impact"/>
              </a:rPr>
              <a:t>process</a:t>
            </a:r>
            <a:r>
              <a:rPr sz="2350" spc="-2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350" dirty="0">
                <a:solidFill>
                  <a:srgbClr val="FFFFFF"/>
                </a:solidFill>
                <a:latin typeface="Impact"/>
                <a:cs typeface="Impact"/>
              </a:rPr>
              <a:t>of</a:t>
            </a:r>
            <a:r>
              <a:rPr sz="2350" spc="-15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350" dirty="0">
                <a:solidFill>
                  <a:srgbClr val="FFFFFF"/>
                </a:solidFill>
                <a:latin typeface="Impact"/>
                <a:cs typeface="Impact"/>
              </a:rPr>
              <a:t>reproduction…Proceeding</a:t>
            </a:r>
            <a:r>
              <a:rPr sz="2350" spc="-2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350" dirty="0">
                <a:solidFill>
                  <a:srgbClr val="FFFFFF"/>
                </a:solidFill>
                <a:latin typeface="Impact"/>
                <a:cs typeface="Impact"/>
              </a:rPr>
              <a:t>in</a:t>
            </a:r>
            <a:r>
              <a:rPr sz="2350" spc="-2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350" dirty="0">
                <a:solidFill>
                  <a:srgbClr val="FFFFFF"/>
                </a:solidFill>
                <a:latin typeface="Impact"/>
                <a:cs typeface="Impact"/>
              </a:rPr>
              <a:t>this</a:t>
            </a:r>
            <a:r>
              <a:rPr sz="2350" spc="-15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350" spc="-20" dirty="0">
                <a:solidFill>
                  <a:srgbClr val="FFFFFF"/>
                </a:solidFill>
                <a:latin typeface="Impact"/>
                <a:cs typeface="Impact"/>
              </a:rPr>
              <a:t>way, </a:t>
            </a:r>
            <a:r>
              <a:rPr sz="2350" dirty="0">
                <a:solidFill>
                  <a:srgbClr val="FFFFFF"/>
                </a:solidFill>
                <a:latin typeface="Impact"/>
                <a:cs typeface="Impact"/>
              </a:rPr>
              <a:t>Negroes</a:t>
            </a:r>
            <a:r>
              <a:rPr sz="2350" spc="-25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350" dirty="0">
                <a:solidFill>
                  <a:srgbClr val="FFFFFF"/>
                </a:solidFill>
                <a:latin typeface="Impact"/>
                <a:cs typeface="Impact"/>
              </a:rPr>
              <a:t>and</a:t>
            </a:r>
            <a:r>
              <a:rPr sz="2350" spc="-15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350" dirty="0">
                <a:solidFill>
                  <a:srgbClr val="FFFFFF"/>
                </a:solidFill>
                <a:latin typeface="Impact"/>
                <a:cs typeface="Impact"/>
              </a:rPr>
              <a:t>whites</a:t>
            </a:r>
            <a:r>
              <a:rPr sz="2350" spc="-15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350" dirty="0">
                <a:solidFill>
                  <a:srgbClr val="FFFFFF"/>
                </a:solidFill>
                <a:latin typeface="Impact"/>
                <a:cs typeface="Impact"/>
              </a:rPr>
              <a:t>are</a:t>
            </a:r>
            <a:r>
              <a:rPr sz="2350" spc="-15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350" dirty="0">
                <a:solidFill>
                  <a:srgbClr val="FFFFFF"/>
                </a:solidFill>
                <a:latin typeface="Impact"/>
                <a:cs typeface="Impact"/>
              </a:rPr>
              <a:t>clearly</a:t>
            </a:r>
            <a:r>
              <a:rPr sz="2350" spc="-1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350" dirty="0">
                <a:solidFill>
                  <a:srgbClr val="FFFFFF"/>
                </a:solidFill>
                <a:latin typeface="Impact"/>
                <a:cs typeface="Impact"/>
              </a:rPr>
              <a:t>not</a:t>
            </a:r>
            <a:r>
              <a:rPr sz="2350" spc="-15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350" dirty="0">
                <a:solidFill>
                  <a:srgbClr val="FFFFFF"/>
                </a:solidFill>
                <a:latin typeface="Impact"/>
                <a:cs typeface="Impact"/>
              </a:rPr>
              <a:t>different</a:t>
            </a:r>
            <a:r>
              <a:rPr sz="2350" spc="-15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350" dirty="0">
                <a:solidFill>
                  <a:srgbClr val="FFFFFF"/>
                </a:solidFill>
                <a:latin typeface="Impact"/>
                <a:cs typeface="Impact"/>
              </a:rPr>
              <a:t>species</a:t>
            </a:r>
            <a:r>
              <a:rPr sz="2350" spc="-15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350" dirty="0">
                <a:solidFill>
                  <a:srgbClr val="FFFFFF"/>
                </a:solidFill>
                <a:latin typeface="Impact"/>
                <a:cs typeface="Impact"/>
              </a:rPr>
              <a:t>of</a:t>
            </a:r>
            <a:r>
              <a:rPr sz="2350" spc="-10" dirty="0">
                <a:solidFill>
                  <a:srgbClr val="FFFFFF"/>
                </a:solidFill>
                <a:latin typeface="Impact"/>
                <a:cs typeface="Impact"/>
              </a:rPr>
              <a:t> human </a:t>
            </a:r>
            <a:r>
              <a:rPr sz="2350" dirty="0">
                <a:solidFill>
                  <a:srgbClr val="FFFFFF"/>
                </a:solidFill>
                <a:latin typeface="Impact"/>
                <a:cs typeface="Impact"/>
              </a:rPr>
              <a:t>beings</a:t>
            </a:r>
            <a:r>
              <a:rPr sz="2350" spc="-15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350" dirty="0">
                <a:solidFill>
                  <a:srgbClr val="FFFFFF"/>
                </a:solidFill>
                <a:latin typeface="Impact"/>
                <a:cs typeface="Impact"/>
              </a:rPr>
              <a:t>(since</a:t>
            </a:r>
            <a:r>
              <a:rPr sz="2350" spc="-15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350" dirty="0">
                <a:solidFill>
                  <a:srgbClr val="FFFFFF"/>
                </a:solidFill>
                <a:latin typeface="Impact"/>
                <a:cs typeface="Impact"/>
              </a:rPr>
              <a:t>they</a:t>
            </a:r>
            <a:r>
              <a:rPr sz="2350" spc="-1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350" dirty="0">
                <a:solidFill>
                  <a:srgbClr val="FFFFFF"/>
                </a:solidFill>
                <a:latin typeface="Impact"/>
                <a:cs typeface="Impact"/>
              </a:rPr>
              <a:t>presumably</a:t>
            </a:r>
            <a:r>
              <a:rPr sz="2350" spc="-15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350" dirty="0">
                <a:solidFill>
                  <a:srgbClr val="FFFFFF"/>
                </a:solidFill>
                <a:latin typeface="Impact"/>
                <a:cs typeface="Impact"/>
              </a:rPr>
              <a:t>belong</a:t>
            </a:r>
            <a:r>
              <a:rPr sz="2350" spc="-1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350" dirty="0">
                <a:solidFill>
                  <a:srgbClr val="FFFFFF"/>
                </a:solidFill>
                <a:latin typeface="Impact"/>
                <a:cs typeface="Impact"/>
              </a:rPr>
              <a:t>to</a:t>
            </a:r>
            <a:r>
              <a:rPr sz="2350" spc="-15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350" dirty="0">
                <a:solidFill>
                  <a:srgbClr val="FFFFFF"/>
                </a:solidFill>
                <a:latin typeface="Impact"/>
                <a:cs typeface="Impact"/>
              </a:rPr>
              <a:t>one</a:t>
            </a:r>
            <a:r>
              <a:rPr sz="2350" spc="-1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350" dirty="0">
                <a:solidFill>
                  <a:srgbClr val="FFFFFF"/>
                </a:solidFill>
                <a:latin typeface="Impact"/>
                <a:cs typeface="Impact"/>
              </a:rPr>
              <a:t>line</a:t>
            </a:r>
            <a:r>
              <a:rPr sz="2350" spc="-15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350" dirty="0">
                <a:solidFill>
                  <a:srgbClr val="FFFFFF"/>
                </a:solidFill>
                <a:latin typeface="Impact"/>
                <a:cs typeface="Impact"/>
              </a:rPr>
              <a:t>of</a:t>
            </a:r>
            <a:r>
              <a:rPr sz="2350" spc="-10" dirty="0">
                <a:solidFill>
                  <a:srgbClr val="FFFFFF"/>
                </a:solidFill>
                <a:latin typeface="Impact"/>
                <a:cs typeface="Impact"/>
              </a:rPr>
              <a:t> descent), </a:t>
            </a:r>
            <a:r>
              <a:rPr sz="2350" dirty="0">
                <a:solidFill>
                  <a:srgbClr val="FFFFFF"/>
                </a:solidFill>
                <a:latin typeface="Impact"/>
                <a:cs typeface="Impact"/>
              </a:rPr>
              <a:t>but</a:t>
            </a:r>
            <a:r>
              <a:rPr sz="2350" spc="-25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350" dirty="0">
                <a:solidFill>
                  <a:srgbClr val="FFFFFF"/>
                </a:solidFill>
                <a:latin typeface="Impact"/>
                <a:cs typeface="Impact"/>
              </a:rPr>
              <a:t>they</a:t>
            </a:r>
            <a:r>
              <a:rPr sz="2350" spc="-1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350" dirty="0">
                <a:solidFill>
                  <a:srgbClr val="FFFFFF"/>
                </a:solidFill>
                <a:latin typeface="Impact"/>
                <a:cs typeface="Impact"/>
              </a:rPr>
              <a:t>do</a:t>
            </a:r>
            <a:r>
              <a:rPr sz="2350" spc="-1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350" dirty="0">
                <a:solidFill>
                  <a:srgbClr val="FFFFFF"/>
                </a:solidFill>
                <a:latin typeface="Impact"/>
                <a:cs typeface="Impact"/>
              </a:rPr>
              <a:t>comprise</a:t>
            </a:r>
            <a:r>
              <a:rPr sz="2350" spc="-1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350" dirty="0">
                <a:solidFill>
                  <a:srgbClr val="FFFFFF"/>
                </a:solidFill>
                <a:latin typeface="Impact"/>
                <a:cs typeface="Impact"/>
              </a:rPr>
              <a:t>two</a:t>
            </a:r>
            <a:r>
              <a:rPr sz="2350" spc="-1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350" dirty="0">
                <a:solidFill>
                  <a:srgbClr val="FFFFFF"/>
                </a:solidFill>
                <a:latin typeface="Impact"/>
                <a:cs typeface="Impact"/>
              </a:rPr>
              <a:t>different</a:t>
            </a:r>
            <a:r>
              <a:rPr sz="2350" spc="-10" dirty="0">
                <a:solidFill>
                  <a:srgbClr val="FFFFFF"/>
                </a:solidFill>
                <a:latin typeface="Impact"/>
                <a:cs typeface="Impact"/>
              </a:rPr>
              <a:t> races.”</a:t>
            </a:r>
            <a:endParaRPr sz="2350">
              <a:latin typeface="Impact"/>
              <a:cs typeface="Impact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10803" rIns="0" bIns="0" rtlCol="0">
            <a:spAutoFit/>
          </a:bodyPr>
          <a:lstStyle/>
          <a:p>
            <a:pPr marL="1452880">
              <a:lnSpc>
                <a:spcPct val="100000"/>
              </a:lnSpc>
              <a:spcBef>
                <a:spcPts val="114"/>
              </a:spcBef>
            </a:pPr>
            <a:r>
              <a:rPr sz="3900" dirty="0"/>
              <a:t>Race</a:t>
            </a:r>
            <a:r>
              <a:rPr sz="3900" spc="-20" dirty="0"/>
              <a:t> </a:t>
            </a:r>
            <a:r>
              <a:rPr sz="3900" dirty="0"/>
              <a:t>as</a:t>
            </a:r>
            <a:r>
              <a:rPr sz="3900" spc="-10" dirty="0"/>
              <a:t> </a:t>
            </a:r>
            <a:r>
              <a:rPr sz="3900" dirty="0"/>
              <a:t>a</a:t>
            </a:r>
            <a:r>
              <a:rPr sz="3900" spc="-15" dirty="0"/>
              <a:t> </a:t>
            </a:r>
            <a:r>
              <a:rPr sz="3900" dirty="0"/>
              <a:t>Biological</a:t>
            </a:r>
            <a:r>
              <a:rPr sz="3900" spc="-10" dirty="0"/>
              <a:t> Category</a:t>
            </a:r>
            <a:endParaRPr sz="3900"/>
          </a:p>
        </p:txBody>
      </p:sp>
      <p:sp>
        <p:nvSpPr>
          <p:cNvPr id="3" name="object 3"/>
          <p:cNvSpPr txBox="1"/>
          <p:nvPr/>
        </p:nvSpPr>
        <p:spPr>
          <a:xfrm>
            <a:off x="239361" y="3123158"/>
            <a:ext cx="7630795" cy="3074670"/>
          </a:xfrm>
          <a:prstGeom prst="rect">
            <a:avLst/>
          </a:prstGeom>
        </p:spPr>
        <p:txBody>
          <a:bodyPr vert="horz" wrap="square" lIns="0" tIns="51435" rIns="0" bIns="0" rtlCol="0">
            <a:spAutoFit/>
          </a:bodyPr>
          <a:lstStyle/>
          <a:p>
            <a:pPr marL="12700" marR="5080">
              <a:lnSpc>
                <a:spcPts val="2970"/>
              </a:lnSpc>
              <a:spcBef>
                <a:spcPts val="405"/>
              </a:spcBef>
            </a:pPr>
            <a:r>
              <a:rPr sz="2650" dirty="0">
                <a:solidFill>
                  <a:srgbClr val="FFFFFF"/>
                </a:solidFill>
                <a:latin typeface="Impact"/>
                <a:cs typeface="Impact"/>
              </a:rPr>
              <a:t>Francis</a:t>
            </a:r>
            <a:r>
              <a:rPr sz="2650" spc="5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650" dirty="0">
                <a:solidFill>
                  <a:srgbClr val="FFFFFF"/>
                </a:solidFill>
                <a:latin typeface="Impact"/>
                <a:cs typeface="Impact"/>
              </a:rPr>
              <a:t>Collins:</a:t>
            </a:r>
            <a:r>
              <a:rPr sz="2650" spc="5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650" dirty="0">
                <a:solidFill>
                  <a:srgbClr val="FFFFFF"/>
                </a:solidFill>
                <a:latin typeface="Impact"/>
                <a:cs typeface="Impact"/>
              </a:rPr>
              <a:t>“There</a:t>
            </a:r>
            <a:r>
              <a:rPr sz="2650" spc="45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650" dirty="0">
                <a:solidFill>
                  <a:srgbClr val="FFFFFF"/>
                </a:solidFill>
                <a:latin typeface="Impact"/>
                <a:cs typeface="Impact"/>
              </a:rPr>
              <a:t>are</a:t>
            </a:r>
            <a:r>
              <a:rPr sz="2650" spc="5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650" dirty="0">
                <a:solidFill>
                  <a:srgbClr val="FFFFFF"/>
                </a:solidFill>
                <a:latin typeface="Impact"/>
                <a:cs typeface="Impact"/>
              </a:rPr>
              <a:t>no</a:t>
            </a:r>
            <a:r>
              <a:rPr sz="2650" spc="5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650" dirty="0">
                <a:solidFill>
                  <a:srgbClr val="FFFFFF"/>
                </a:solidFill>
                <a:latin typeface="Impact"/>
                <a:cs typeface="Impact"/>
              </a:rPr>
              <a:t>human</a:t>
            </a:r>
            <a:r>
              <a:rPr sz="2650" spc="5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650" dirty="0">
                <a:solidFill>
                  <a:srgbClr val="FFFFFF"/>
                </a:solidFill>
                <a:latin typeface="Impact"/>
                <a:cs typeface="Impact"/>
              </a:rPr>
              <a:t>races</a:t>
            </a:r>
            <a:r>
              <a:rPr sz="2650" spc="5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650" dirty="0">
                <a:solidFill>
                  <a:srgbClr val="FFFFFF"/>
                </a:solidFill>
                <a:latin typeface="Impact"/>
                <a:cs typeface="Impact"/>
              </a:rPr>
              <a:t>in</a:t>
            </a:r>
            <a:r>
              <a:rPr sz="2650" spc="45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650" dirty="0">
                <a:solidFill>
                  <a:srgbClr val="FFFFFF"/>
                </a:solidFill>
                <a:latin typeface="Impact"/>
                <a:cs typeface="Impact"/>
              </a:rPr>
              <a:t>the</a:t>
            </a:r>
            <a:r>
              <a:rPr sz="2650" spc="5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650" spc="-10" dirty="0">
                <a:solidFill>
                  <a:srgbClr val="FFFFFF"/>
                </a:solidFill>
                <a:latin typeface="Impact"/>
                <a:cs typeface="Impact"/>
              </a:rPr>
              <a:t>strict </a:t>
            </a:r>
            <a:r>
              <a:rPr sz="2650" dirty="0">
                <a:solidFill>
                  <a:srgbClr val="FFFFFF"/>
                </a:solidFill>
                <a:latin typeface="Impact"/>
                <a:cs typeface="Impact"/>
              </a:rPr>
              <a:t>biological</a:t>
            </a:r>
            <a:r>
              <a:rPr sz="2650" spc="55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650" dirty="0">
                <a:solidFill>
                  <a:srgbClr val="FFFFFF"/>
                </a:solidFill>
                <a:latin typeface="Impact"/>
                <a:cs typeface="Impact"/>
              </a:rPr>
              <a:t>sense.</a:t>
            </a:r>
            <a:r>
              <a:rPr sz="2650" spc="6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650" dirty="0">
                <a:solidFill>
                  <a:srgbClr val="FFFFFF"/>
                </a:solidFill>
                <a:latin typeface="Impact"/>
                <a:cs typeface="Impact"/>
              </a:rPr>
              <a:t>We</a:t>
            </a:r>
            <a:r>
              <a:rPr sz="2650" spc="65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650" dirty="0">
                <a:solidFill>
                  <a:srgbClr val="FFFFFF"/>
                </a:solidFill>
                <a:latin typeface="Impact"/>
                <a:cs typeface="Impact"/>
              </a:rPr>
              <a:t>humans</a:t>
            </a:r>
            <a:r>
              <a:rPr sz="2650" spc="6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650" dirty="0">
                <a:solidFill>
                  <a:srgbClr val="FFFFFF"/>
                </a:solidFill>
                <a:latin typeface="Impact"/>
                <a:cs typeface="Impact"/>
              </a:rPr>
              <a:t>represent</a:t>
            </a:r>
            <a:r>
              <a:rPr sz="2650" spc="65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650" dirty="0">
                <a:solidFill>
                  <a:srgbClr val="FFFFFF"/>
                </a:solidFill>
                <a:latin typeface="Impact"/>
                <a:cs typeface="Impact"/>
              </a:rPr>
              <a:t>a</a:t>
            </a:r>
            <a:r>
              <a:rPr sz="2650" spc="6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650" spc="-10" dirty="0">
                <a:solidFill>
                  <a:srgbClr val="FFFFFF"/>
                </a:solidFill>
                <a:latin typeface="Impact"/>
                <a:cs typeface="Impact"/>
              </a:rPr>
              <a:t>wonderful </a:t>
            </a:r>
            <a:r>
              <a:rPr sz="2650" dirty="0">
                <a:solidFill>
                  <a:srgbClr val="FFFFFF"/>
                </a:solidFill>
                <a:latin typeface="Impact"/>
                <a:cs typeface="Impact"/>
              </a:rPr>
              <a:t>continuum</a:t>
            </a:r>
            <a:r>
              <a:rPr sz="2650" spc="6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650" dirty="0">
                <a:solidFill>
                  <a:srgbClr val="FFFFFF"/>
                </a:solidFill>
                <a:latin typeface="Impact"/>
                <a:cs typeface="Impact"/>
              </a:rPr>
              <a:t>of</a:t>
            </a:r>
            <a:r>
              <a:rPr sz="2650" spc="7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650" dirty="0">
                <a:solidFill>
                  <a:srgbClr val="FFFFFF"/>
                </a:solidFill>
                <a:latin typeface="Impact"/>
                <a:cs typeface="Impact"/>
              </a:rPr>
              <a:t>marvelous</a:t>
            </a:r>
            <a:r>
              <a:rPr sz="2650" spc="65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650" dirty="0">
                <a:solidFill>
                  <a:srgbClr val="FFFFFF"/>
                </a:solidFill>
                <a:latin typeface="Impact"/>
                <a:cs typeface="Impact"/>
              </a:rPr>
              <a:t>diversity,</a:t>
            </a:r>
            <a:r>
              <a:rPr sz="2650" spc="7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650" dirty="0">
                <a:solidFill>
                  <a:srgbClr val="FFFFFF"/>
                </a:solidFill>
                <a:latin typeface="Impact"/>
                <a:cs typeface="Impact"/>
              </a:rPr>
              <a:t>all</a:t>
            </a:r>
            <a:r>
              <a:rPr sz="2650" spc="7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650" dirty="0">
                <a:solidFill>
                  <a:srgbClr val="FFFFFF"/>
                </a:solidFill>
                <a:latin typeface="Impact"/>
                <a:cs typeface="Impact"/>
              </a:rPr>
              <a:t>descended</a:t>
            </a:r>
            <a:r>
              <a:rPr sz="2650" spc="7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650" spc="-20" dirty="0">
                <a:solidFill>
                  <a:srgbClr val="FFFFFF"/>
                </a:solidFill>
                <a:latin typeface="Impact"/>
                <a:cs typeface="Impact"/>
              </a:rPr>
              <a:t>over </a:t>
            </a:r>
            <a:r>
              <a:rPr sz="2650" dirty="0">
                <a:solidFill>
                  <a:srgbClr val="FFFFFF"/>
                </a:solidFill>
                <a:latin typeface="Impact"/>
                <a:cs typeface="Impact"/>
              </a:rPr>
              <a:t>just</a:t>
            </a:r>
            <a:r>
              <a:rPr sz="2650" spc="45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650" dirty="0">
                <a:solidFill>
                  <a:srgbClr val="FFFFFF"/>
                </a:solidFill>
                <a:latin typeface="Impact"/>
                <a:cs typeface="Impact"/>
              </a:rPr>
              <a:t>a</a:t>
            </a:r>
            <a:r>
              <a:rPr sz="2650" spc="55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650" dirty="0">
                <a:solidFill>
                  <a:srgbClr val="FFFFFF"/>
                </a:solidFill>
                <a:latin typeface="Impact"/>
                <a:cs typeface="Impact"/>
              </a:rPr>
              <a:t>few</a:t>
            </a:r>
            <a:r>
              <a:rPr sz="2650" spc="6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650" dirty="0">
                <a:solidFill>
                  <a:srgbClr val="FFFFFF"/>
                </a:solidFill>
                <a:latin typeface="Impact"/>
                <a:cs typeface="Impact"/>
              </a:rPr>
              <a:t>thousand</a:t>
            </a:r>
            <a:r>
              <a:rPr sz="2650" spc="55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650" dirty="0">
                <a:solidFill>
                  <a:srgbClr val="FFFFFF"/>
                </a:solidFill>
                <a:latin typeface="Impact"/>
                <a:cs typeface="Impact"/>
              </a:rPr>
              <a:t>generations</a:t>
            </a:r>
            <a:r>
              <a:rPr sz="2650" spc="55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650" dirty="0">
                <a:solidFill>
                  <a:srgbClr val="FFFFFF"/>
                </a:solidFill>
                <a:latin typeface="Impact"/>
                <a:cs typeface="Impact"/>
              </a:rPr>
              <a:t>from</a:t>
            </a:r>
            <a:r>
              <a:rPr sz="2650" spc="55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650" dirty="0">
                <a:solidFill>
                  <a:srgbClr val="FFFFFF"/>
                </a:solidFill>
                <a:latin typeface="Impact"/>
                <a:cs typeface="Impact"/>
              </a:rPr>
              <a:t>a</a:t>
            </a:r>
            <a:r>
              <a:rPr sz="2650" spc="6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650" dirty="0">
                <a:solidFill>
                  <a:srgbClr val="FFFFFF"/>
                </a:solidFill>
                <a:latin typeface="Impact"/>
                <a:cs typeface="Impact"/>
              </a:rPr>
              <a:t>common</a:t>
            </a:r>
            <a:r>
              <a:rPr sz="2650" spc="55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650" spc="-20" dirty="0">
                <a:solidFill>
                  <a:srgbClr val="FFFFFF"/>
                </a:solidFill>
                <a:latin typeface="Impact"/>
                <a:cs typeface="Impact"/>
              </a:rPr>
              <a:t>pool </a:t>
            </a:r>
            <a:r>
              <a:rPr sz="2650" dirty="0">
                <a:solidFill>
                  <a:srgbClr val="FFFFFF"/>
                </a:solidFill>
                <a:latin typeface="Impact"/>
                <a:cs typeface="Impact"/>
              </a:rPr>
              <a:t>of…African</a:t>
            </a:r>
            <a:r>
              <a:rPr sz="2650" spc="45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650" dirty="0">
                <a:solidFill>
                  <a:srgbClr val="FFFFFF"/>
                </a:solidFill>
                <a:latin typeface="Impact"/>
                <a:cs typeface="Impact"/>
              </a:rPr>
              <a:t>ancestors.</a:t>
            </a:r>
            <a:r>
              <a:rPr sz="2650" spc="55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650" dirty="0">
                <a:solidFill>
                  <a:srgbClr val="FFFFFF"/>
                </a:solidFill>
                <a:latin typeface="Impact"/>
                <a:cs typeface="Impact"/>
              </a:rPr>
              <a:t>Truly,</a:t>
            </a:r>
            <a:r>
              <a:rPr sz="2650" spc="55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650" dirty="0">
                <a:solidFill>
                  <a:srgbClr val="FFFFFF"/>
                </a:solidFill>
                <a:latin typeface="Impact"/>
                <a:cs typeface="Impact"/>
              </a:rPr>
              <a:t>we</a:t>
            </a:r>
            <a:r>
              <a:rPr sz="2650" spc="55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650" dirty="0">
                <a:solidFill>
                  <a:srgbClr val="FFFFFF"/>
                </a:solidFill>
                <a:latin typeface="Impact"/>
                <a:cs typeface="Impact"/>
              </a:rPr>
              <a:t>are</a:t>
            </a:r>
            <a:r>
              <a:rPr sz="2650" spc="55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650" dirty="0">
                <a:solidFill>
                  <a:srgbClr val="FFFFFF"/>
                </a:solidFill>
                <a:latin typeface="Impact"/>
                <a:cs typeface="Impact"/>
              </a:rPr>
              <a:t>all</a:t>
            </a:r>
            <a:r>
              <a:rPr sz="2650" spc="55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650" dirty="0">
                <a:solidFill>
                  <a:srgbClr val="FFFFFF"/>
                </a:solidFill>
                <a:latin typeface="Impact"/>
                <a:cs typeface="Impact"/>
              </a:rPr>
              <a:t>one</a:t>
            </a:r>
            <a:r>
              <a:rPr sz="2650" spc="55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650" spc="-10" dirty="0">
                <a:solidFill>
                  <a:srgbClr val="FFFFFF"/>
                </a:solidFill>
                <a:latin typeface="Impact"/>
                <a:cs typeface="Impact"/>
              </a:rPr>
              <a:t>family… </a:t>
            </a:r>
            <a:r>
              <a:rPr sz="2650" dirty="0">
                <a:solidFill>
                  <a:srgbClr val="FFFFFF"/>
                </a:solidFill>
                <a:latin typeface="Impact"/>
                <a:cs typeface="Impact"/>
              </a:rPr>
              <a:t>Furthermore,</a:t>
            </a:r>
            <a:r>
              <a:rPr sz="2650" spc="5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650" dirty="0">
                <a:solidFill>
                  <a:srgbClr val="FFFFFF"/>
                </a:solidFill>
                <a:latin typeface="Impact"/>
                <a:cs typeface="Impact"/>
              </a:rPr>
              <a:t>‘race’</a:t>
            </a:r>
            <a:r>
              <a:rPr sz="2650" spc="55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650" dirty="0">
                <a:solidFill>
                  <a:srgbClr val="FFFFFF"/>
                </a:solidFill>
                <a:latin typeface="Impact"/>
                <a:cs typeface="Impact"/>
              </a:rPr>
              <a:t>as</a:t>
            </a:r>
            <a:r>
              <a:rPr sz="2650" spc="6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650" dirty="0">
                <a:solidFill>
                  <a:srgbClr val="FFFFFF"/>
                </a:solidFill>
                <a:latin typeface="Impact"/>
                <a:cs typeface="Impact"/>
              </a:rPr>
              <a:t>used</a:t>
            </a:r>
            <a:r>
              <a:rPr sz="2650" spc="6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650" dirty="0">
                <a:solidFill>
                  <a:srgbClr val="FFFFFF"/>
                </a:solidFill>
                <a:latin typeface="Impact"/>
                <a:cs typeface="Impact"/>
              </a:rPr>
              <a:t>in</a:t>
            </a:r>
            <a:r>
              <a:rPr sz="2650" spc="55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650" dirty="0">
                <a:solidFill>
                  <a:srgbClr val="FFFFFF"/>
                </a:solidFill>
                <a:latin typeface="Impact"/>
                <a:cs typeface="Impact"/>
              </a:rPr>
              <a:t>common</a:t>
            </a:r>
            <a:r>
              <a:rPr sz="2650" spc="6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650" spc="-10" dirty="0">
                <a:solidFill>
                  <a:srgbClr val="FFFFFF"/>
                </a:solidFill>
                <a:latin typeface="Impact"/>
                <a:cs typeface="Impact"/>
              </a:rPr>
              <a:t>parlance </a:t>
            </a:r>
            <a:r>
              <a:rPr sz="2650" dirty="0">
                <a:solidFill>
                  <a:srgbClr val="FFFFFF"/>
                </a:solidFill>
                <a:latin typeface="Impact"/>
                <a:cs typeface="Impact"/>
              </a:rPr>
              <a:t>carries</a:t>
            </a:r>
            <a:r>
              <a:rPr sz="2650" spc="45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650" dirty="0">
                <a:solidFill>
                  <a:srgbClr val="FFFFFF"/>
                </a:solidFill>
                <a:latin typeface="Impact"/>
                <a:cs typeface="Impact"/>
              </a:rPr>
              <a:t>many</a:t>
            </a:r>
            <a:r>
              <a:rPr sz="2650" spc="6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650" dirty="0">
                <a:solidFill>
                  <a:srgbClr val="FFFFFF"/>
                </a:solidFill>
                <a:latin typeface="Impact"/>
                <a:cs typeface="Impact"/>
              </a:rPr>
              <a:t>other</a:t>
            </a:r>
            <a:r>
              <a:rPr sz="2650" spc="55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650" dirty="0">
                <a:solidFill>
                  <a:srgbClr val="FFFFFF"/>
                </a:solidFill>
                <a:latin typeface="Impact"/>
                <a:cs typeface="Impact"/>
              </a:rPr>
              <a:t>connotations</a:t>
            </a:r>
            <a:r>
              <a:rPr sz="2650" spc="55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650" dirty="0">
                <a:solidFill>
                  <a:srgbClr val="FFFFFF"/>
                </a:solidFill>
                <a:latin typeface="Impact"/>
                <a:cs typeface="Impact"/>
              </a:rPr>
              <a:t>that</a:t>
            </a:r>
            <a:r>
              <a:rPr sz="2650" spc="6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650" dirty="0">
                <a:solidFill>
                  <a:srgbClr val="FFFFFF"/>
                </a:solidFill>
                <a:latin typeface="Impact"/>
                <a:cs typeface="Impact"/>
              </a:rPr>
              <a:t>go</a:t>
            </a:r>
            <a:r>
              <a:rPr sz="2650" spc="55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650" dirty="0">
                <a:solidFill>
                  <a:srgbClr val="FFFFFF"/>
                </a:solidFill>
                <a:latin typeface="Impact"/>
                <a:cs typeface="Impact"/>
              </a:rPr>
              <a:t>well</a:t>
            </a:r>
            <a:r>
              <a:rPr sz="2650" spc="6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650" spc="-10" dirty="0">
                <a:solidFill>
                  <a:srgbClr val="FFFFFF"/>
                </a:solidFill>
                <a:latin typeface="Impact"/>
                <a:cs typeface="Impact"/>
              </a:rPr>
              <a:t>beyond </a:t>
            </a:r>
            <a:r>
              <a:rPr sz="2650" dirty="0">
                <a:solidFill>
                  <a:srgbClr val="FFFFFF"/>
                </a:solidFill>
                <a:latin typeface="Impact"/>
                <a:cs typeface="Impact"/>
              </a:rPr>
              <a:t>biology</a:t>
            </a:r>
            <a:r>
              <a:rPr sz="2650" spc="45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650" dirty="0">
                <a:solidFill>
                  <a:srgbClr val="FFFFFF"/>
                </a:solidFill>
                <a:latin typeface="Impact"/>
                <a:cs typeface="Impact"/>
              </a:rPr>
              <a:t>to</a:t>
            </a:r>
            <a:r>
              <a:rPr sz="2650" spc="55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650" dirty="0">
                <a:solidFill>
                  <a:srgbClr val="FFFFFF"/>
                </a:solidFill>
                <a:latin typeface="Impact"/>
                <a:cs typeface="Impact"/>
              </a:rPr>
              <a:t>include</a:t>
            </a:r>
            <a:r>
              <a:rPr sz="2650" spc="55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650" dirty="0">
                <a:solidFill>
                  <a:srgbClr val="FFFFFF"/>
                </a:solidFill>
                <a:latin typeface="Impact"/>
                <a:cs typeface="Impact"/>
              </a:rPr>
              <a:t>culture,</a:t>
            </a:r>
            <a:r>
              <a:rPr sz="2650" spc="55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650" dirty="0">
                <a:solidFill>
                  <a:srgbClr val="FFFFFF"/>
                </a:solidFill>
                <a:latin typeface="Impact"/>
                <a:cs typeface="Impact"/>
              </a:rPr>
              <a:t>history,</a:t>
            </a:r>
            <a:r>
              <a:rPr sz="2650" spc="55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650" dirty="0">
                <a:solidFill>
                  <a:srgbClr val="FFFFFF"/>
                </a:solidFill>
                <a:latin typeface="Impact"/>
                <a:cs typeface="Impact"/>
              </a:rPr>
              <a:t>and</a:t>
            </a:r>
            <a:r>
              <a:rPr sz="2650" spc="6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650" dirty="0">
                <a:solidFill>
                  <a:srgbClr val="FFFFFF"/>
                </a:solidFill>
                <a:latin typeface="Impact"/>
                <a:cs typeface="Impact"/>
              </a:rPr>
              <a:t>social</a:t>
            </a:r>
            <a:r>
              <a:rPr sz="2650" spc="55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650" spc="-10" dirty="0">
                <a:solidFill>
                  <a:srgbClr val="FFFFFF"/>
                </a:solidFill>
                <a:latin typeface="Impact"/>
                <a:cs typeface="Impact"/>
              </a:rPr>
              <a:t>status.”</a:t>
            </a:r>
            <a:endParaRPr sz="2650">
              <a:latin typeface="Impact"/>
              <a:cs typeface="Impac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740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500" spc="-70" dirty="0">
                <a:solidFill>
                  <a:srgbClr val="800D02"/>
                </a:solidFill>
              </a:rPr>
              <a:t>Unpacking</a:t>
            </a:r>
            <a:r>
              <a:rPr sz="3500" spc="-100" dirty="0">
                <a:solidFill>
                  <a:srgbClr val="800D02"/>
                </a:solidFill>
              </a:rPr>
              <a:t> </a:t>
            </a:r>
            <a:r>
              <a:rPr sz="3500" spc="-55" dirty="0">
                <a:solidFill>
                  <a:srgbClr val="800D02"/>
                </a:solidFill>
              </a:rPr>
              <a:t>the</a:t>
            </a:r>
            <a:r>
              <a:rPr sz="3500" spc="-100" dirty="0">
                <a:solidFill>
                  <a:srgbClr val="800D02"/>
                </a:solidFill>
              </a:rPr>
              <a:t> </a:t>
            </a:r>
            <a:r>
              <a:rPr sz="3500" spc="-10" dirty="0">
                <a:solidFill>
                  <a:srgbClr val="800D02"/>
                </a:solidFill>
              </a:rPr>
              <a:t>Question</a:t>
            </a:r>
            <a:endParaRPr sz="3500"/>
          </a:p>
          <a:p>
            <a:pPr marL="2771140">
              <a:lnSpc>
                <a:spcPct val="100000"/>
              </a:lnSpc>
              <a:spcBef>
                <a:spcPts val="15"/>
              </a:spcBef>
            </a:pPr>
            <a:r>
              <a:rPr sz="2450" u="sng" dirty="0">
                <a:uFill>
                  <a:solidFill>
                    <a:srgbClr val="FFFFFF"/>
                  </a:solidFill>
                </a:uFill>
              </a:rPr>
              <a:t>Theology</a:t>
            </a:r>
            <a:r>
              <a:rPr sz="2450" u="sng" spc="40" dirty="0">
                <a:uFill>
                  <a:solidFill>
                    <a:srgbClr val="FFFFFF"/>
                  </a:solidFill>
                </a:uFill>
              </a:rPr>
              <a:t> </a:t>
            </a:r>
            <a:r>
              <a:rPr sz="2450" u="sng" dirty="0">
                <a:uFill>
                  <a:solidFill>
                    <a:srgbClr val="FFFFFF"/>
                  </a:solidFill>
                </a:uFill>
              </a:rPr>
              <a:t>and</a:t>
            </a:r>
            <a:r>
              <a:rPr sz="2450" u="sng" spc="35" dirty="0">
                <a:uFill>
                  <a:solidFill>
                    <a:srgbClr val="FFFFFF"/>
                  </a:solidFill>
                </a:uFill>
              </a:rPr>
              <a:t> </a:t>
            </a:r>
            <a:r>
              <a:rPr sz="2450" u="sng" dirty="0">
                <a:uFill>
                  <a:solidFill>
                    <a:srgbClr val="FFFFFF"/>
                  </a:solidFill>
                </a:uFill>
              </a:rPr>
              <a:t>Race:</a:t>
            </a:r>
            <a:r>
              <a:rPr sz="2450" u="sng" spc="40" dirty="0">
                <a:uFill>
                  <a:solidFill>
                    <a:srgbClr val="FFFFFF"/>
                  </a:solidFill>
                </a:uFill>
              </a:rPr>
              <a:t> </a:t>
            </a:r>
            <a:r>
              <a:rPr sz="2450" u="sng" dirty="0">
                <a:uFill>
                  <a:solidFill>
                    <a:srgbClr val="FFFFFF"/>
                  </a:solidFill>
                </a:uFill>
              </a:rPr>
              <a:t>2</a:t>
            </a:r>
            <a:r>
              <a:rPr sz="2450" u="sng" spc="35" dirty="0">
                <a:uFill>
                  <a:solidFill>
                    <a:srgbClr val="FFFFFF"/>
                  </a:solidFill>
                </a:uFill>
              </a:rPr>
              <a:t> </a:t>
            </a:r>
            <a:r>
              <a:rPr sz="2450" u="sng" spc="-20" dirty="0">
                <a:uFill>
                  <a:solidFill>
                    <a:srgbClr val="FFFFFF"/>
                  </a:solidFill>
                </a:uFill>
              </a:rPr>
              <a:t>Tasks</a:t>
            </a:r>
            <a:endParaRPr sz="245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503674" y="2635911"/>
            <a:ext cx="4789170" cy="49720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3100" dirty="0">
                <a:solidFill>
                  <a:srgbClr val="FFFFFF"/>
                </a:solidFill>
                <a:latin typeface="Impact"/>
                <a:cs typeface="Impact"/>
              </a:rPr>
              <a:t>Race</a:t>
            </a:r>
            <a:r>
              <a:rPr sz="3100" spc="-5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3100" dirty="0">
                <a:solidFill>
                  <a:srgbClr val="FFFFFF"/>
                </a:solidFill>
                <a:latin typeface="Impact"/>
                <a:cs typeface="Impact"/>
              </a:rPr>
              <a:t>as</a:t>
            </a:r>
            <a:r>
              <a:rPr sz="3100" spc="-5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3100" dirty="0">
                <a:solidFill>
                  <a:srgbClr val="FFFFFF"/>
                </a:solidFill>
                <a:latin typeface="Impact"/>
                <a:cs typeface="Impact"/>
              </a:rPr>
              <a:t>a</a:t>
            </a:r>
            <a:r>
              <a:rPr sz="3100" spc="-55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3100" spc="-10" dirty="0">
                <a:solidFill>
                  <a:srgbClr val="FFFFFF"/>
                </a:solidFill>
                <a:latin typeface="Impact"/>
                <a:cs typeface="Impact"/>
              </a:rPr>
              <a:t>Biological</a:t>
            </a:r>
            <a:r>
              <a:rPr sz="3100" spc="-5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3100" spc="-10" dirty="0">
                <a:solidFill>
                  <a:srgbClr val="FFFFFF"/>
                </a:solidFill>
                <a:latin typeface="Impact"/>
                <a:cs typeface="Impact"/>
              </a:rPr>
              <a:t>Category</a:t>
            </a:r>
            <a:endParaRPr sz="3100">
              <a:latin typeface="Impact"/>
              <a:cs typeface="Impac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839707" y="4574178"/>
            <a:ext cx="4286885" cy="49720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3100" dirty="0">
                <a:solidFill>
                  <a:srgbClr val="FFFFFF"/>
                </a:solidFill>
                <a:latin typeface="Impact"/>
                <a:cs typeface="Impact"/>
              </a:rPr>
              <a:t>Race</a:t>
            </a:r>
            <a:r>
              <a:rPr sz="3100" spc="-6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3100" dirty="0">
                <a:solidFill>
                  <a:srgbClr val="FFFFFF"/>
                </a:solidFill>
                <a:latin typeface="Impact"/>
                <a:cs typeface="Impact"/>
              </a:rPr>
              <a:t>as</a:t>
            </a:r>
            <a:r>
              <a:rPr sz="3100" spc="-6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3100" dirty="0">
                <a:solidFill>
                  <a:srgbClr val="FFFFFF"/>
                </a:solidFill>
                <a:latin typeface="Impact"/>
                <a:cs typeface="Impact"/>
              </a:rPr>
              <a:t>a</a:t>
            </a:r>
            <a:r>
              <a:rPr sz="3100" spc="-6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3100" dirty="0">
                <a:solidFill>
                  <a:srgbClr val="FFFFFF"/>
                </a:solidFill>
                <a:latin typeface="Impact"/>
                <a:cs typeface="Impact"/>
              </a:rPr>
              <a:t>Social</a:t>
            </a:r>
            <a:r>
              <a:rPr sz="3100" spc="-6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3100" spc="-10" dirty="0">
                <a:solidFill>
                  <a:srgbClr val="FFFFFF"/>
                </a:solidFill>
                <a:latin typeface="Impact"/>
                <a:cs typeface="Impact"/>
              </a:rPr>
              <a:t>Construct</a:t>
            </a:r>
            <a:endParaRPr sz="3100">
              <a:latin typeface="Impact"/>
              <a:cs typeface="Impact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927346" y="3186597"/>
            <a:ext cx="204151" cy="1396860"/>
          </a:xfrm>
          <a:prstGeom prst="rect">
            <a:avLst/>
          </a:prstGeom>
        </p:spPr>
      </p:pic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505936" y="1464043"/>
            <a:ext cx="6241415" cy="560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500" spc="-55" dirty="0">
                <a:solidFill>
                  <a:srgbClr val="800D02"/>
                </a:solidFill>
              </a:rPr>
              <a:t>The</a:t>
            </a:r>
            <a:r>
              <a:rPr sz="3500" spc="-125" dirty="0">
                <a:solidFill>
                  <a:srgbClr val="800D02"/>
                </a:solidFill>
              </a:rPr>
              <a:t> </a:t>
            </a:r>
            <a:r>
              <a:rPr sz="3500" spc="-75" dirty="0">
                <a:solidFill>
                  <a:srgbClr val="800D02"/>
                </a:solidFill>
              </a:rPr>
              <a:t>Descriptive</a:t>
            </a:r>
            <a:r>
              <a:rPr sz="3500" spc="-120" dirty="0">
                <a:solidFill>
                  <a:srgbClr val="800D02"/>
                </a:solidFill>
              </a:rPr>
              <a:t> </a:t>
            </a:r>
            <a:r>
              <a:rPr sz="3500" spc="-65" dirty="0">
                <a:solidFill>
                  <a:srgbClr val="800D02"/>
                </a:solidFill>
              </a:rPr>
              <a:t>Task:</a:t>
            </a:r>
            <a:r>
              <a:rPr sz="3500" spc="-120" dirty="0">
                <a:solidFill>
                  <a:srgbClr val="800D02"/>
                </a:solidFill>
              </a:rPr>
              <a:t> </a:t>
            </a:r>
            <a:r>
              <a:rPr sz="3500" spc="-55" dirty="0">
                <a:solidFill>
                  <a:srgbClr val="800D02"/>
                </a:solidFill>
              </a:rPr>
              <a:t>What</a:t>
            </a:r>
            <a:r>
              <a:rPr sz="3500" spc="-114" dirty="0">
                <a:solidFill>
                  <a:srgbClr val="800D02"/>
                </a:solidFill>
              </a:rPr>
              <a:t> </a:t>
            </a:r>
            <a:r>
              <a:rPr sz="3500" spc="-35" dirty="0">
                <a:solidFill>
                  <a:srgbClr val="800D02"/>
                </a:solidFill>
              </a:rPr>
              <a:t>is</a:t>
            </a:r>
            <a:r>
              <a:rPr sz="3500" spc="-110" dirty="0">
                <a:solidFill>
                  <a:srgbClr val="800D02"/>
                </a:solidFill>
              </a:rPr>
              <a:t> </a:t>
            </a:r>
            <a:r>
              <a:rPr sz="3500" spc="-35" dirty="0">
                <a:solidFill>
                  <a:srgbClr val="800D02"/>
                </a:solidFill>
              </a:rPr>
              <a:t>Race?</a:t>
            </a:r>
            <a:endParaRPr sz="350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56429" rIns="0" bIns="0" rtlCol="0">
            <a:spAutoFit/>
          </a:bodyPr>
          <a:lstStyle/>
          <a:p>
            <a:pPr marL="1794510">
              <a:lnSpc>
                <a:spcPct val="100000"/>
              </a:lnSpc>
              <a:spcBef>
                <a:spcPts val="114"/>
              </a:spcBef>
            </a:pPr>
            <a:r>
              <a:rPr sz="3900" dirty="0"/>
              <a:t>Race</a:t>
            </a:r>
            <a:r>
              <a:rPr sz="3900" spc="-5" dirty="0"/>
              <a:t> </a:t>
            </a:r>
            <a:r>
              <a:rPr sz="3900" dirty="0"/>
              <a:t>as</a:t>
            </a:r>
            <a:r>
              <a:rPr sz="3900" spc="-10" dirty="0"/>
              <a:t> </a:t>
            </a:r>
            <a:r>
              <a:rPr sz="3900" dirty="0"/>
              <a:t>a</a:t>
            </a:r>
            <a:r>
              <a:rPr sz="3900" spc="-10" dirty="0"/>
              <a:t> </a:t>
            </a:r>
            <a:r>
              <a:rPr sz="3900" dirty="0"/>
              <a:t>Social</a:t>
            </a:r>
            <a:r>
              <a:rPr sz="3900" spc="-5" dirty="0"/>
              <a:t> </a:t>
            </a:r>
            <a:r>
              <a:rPr sz="3900" spc="-10" dirty="0"/>
              <a:t>Construct</a:t>
            </a:r>
            <a:endParaRPr sz="390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56429" rIns="0" bIns="0" rtlCol="0">
            <a:spAutoFit/>
          </a:bodyPr>
          <a:lstStyle/>
          <a:p>
            <a:pPr marL="1794510">
              <a:lnSpc>
                <a:spcPct val="100000"/>
              </a:lnSpc>
              <a:spcBef>
                <a:spcPts val="114"/>
              </a:spcBef>
            </a:pPr>
            <a:r>
              <a:rPr sz="3900" dirty="0"/>
              <a:t>Race</a:t>
            </a:r>
            <a:r>
              <a:rPr sz="3900" spc="-5" dirty="0"/>
              <a:t> </a:t>
            </a:r>
            <a:r>
              <a:rPr sz="3900" dirty="0"/>
              <a:t>as</a:t>
            </a:r>
            <a:r>
              <a:rPr sz="3900" spc="-5" dirty="0"/>
              <a:t> </a:t>
            </a:r>
            <a:r>
              <a:rPr sz="3900" dirty="0"/>
              <a:t>a</a:t>
            </a:r>
            <a:r>
              <a:rPr sz="3900" spc="-50" dirty="0"/>
              <a:t> </a:t>
            </a:r>
            <a:r>
              <a:rPr sz="3900" dirty="0">
                <a:solidFill>
                  <a:srgbClr val="C62A1E"/>
                </a:solidFill>
              </a:rPr>
              <a:t>Social</a:t>
            </a:r>
            <a:r>
              <a:rPr sz="3900" spc="-5" dirty="0">
                <a:solidFill>
                  <a:srgbClr val="C62A1E"/>
                </a:solidFill>
              </a:rPr>
              <a:t> </a:t>
            </a:r>
            <a:r>
              <a:rPr sz="3900" spc="-10" dirty="0">
                <a:solidFill>
                  <a:srgbClr val="C62A1E"/>
                </a:solidFill>
              </a:rPr>
              <a:t>Construct</a:t>
            </a:r>
            <a:endParaRPr sz="390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56429" rIns="0" bIns="0" rtlCol="0">
            <a:spAutoFit/>
          </a:bodyPr>
          <a:lstStyle/>
          <a:p>
            <a:pPr marL="1794510">
              <a:lnSpc>
                <a:spcPct val="100000"/>
              </a:lnSpc>
              <a:spcBef>
                <a:spcPts val="114"/>
              </a:spcBef>
            </a:pPr>
            <a:r>
              <a:rPr sz="3900" dirty="0"/>
              <a:t>Race</a:t>
            </a:r>
            <a:r>
              <a:rPr sz="3900" spc="-5" dirty="0"/>
              <a:t> </a:t>
            </a:r>
            <a:r>
              <a:rPr sz="3900" dirty="0"/>
              <a:t>as</a:t>
            </a:r>
            <a:r>
              <a:rPr sz="3900" spc="-5" dirty="0"/>
              <a:t> </a:t>
            </a:r>
            <a:r>
              <a:rPr sz="3900" dirty="0"/>
              <a:t>a</a:t>
            </a:r>
            <a:r>
              <a:rPr sz="3900" spc="-50" dirty="0"/>
              <a:t> </a:t>
            </a:r>
            <a:r>
              <a:rPr sz="3900" dirty="0">
                <a:solidFill>
                  <a:srgbClr val="C62A1E"/>
                </a:solidFill>
              </a:rPr>
              <a:t>Social</a:t>
            </a:r>
            <a:r>
              <a:rPr sz="3900" spc="-5" dirty="0">
                <a:solidFill>
                  <a:srgbClr val="C62A1E"/>
                </a:solidFill>
              </a:rPr>
              <a:t> </a:t>
            </a:r>
            <a:r>
              <a:rPr sz="3900" spc="-10" dirty="0">
                <a:solidFill>
                  <a:srgbClr val="C62A1E"/>
                </a:solidFill>
              </a:rPr>
              <a:t>Construct</a:t>
            </a:r>
            <a:endParaRPr sz="3900"/>
          </a:p>
          <a:p>
            <a:pPr marL="2340610">
              <a:lnSpc>
                <a:spcPct val="100000"/>
              </a:lnSpc>
              <a:spcBef>
                <a:spcPts val="3400"/>
              </a:spcBef>
            </a:pPr>
            <a:r>
              <a:rPr sz="3900" dirty="0"/>
              <a:t>“X counts as</a:t>
            </a:r>
            <a:r>
              <a:rPr sz="3900" spc="5" dirty="0"/>
              <a:t> </a:t>
            </a:r>
            <a:r>
              <a:rPr sz="3900" dirty="0"/>
              <a:t>Y</a:t>
            </a:r>
            <a:r>
              <a:rPr sz="3900" spc="-5" dirty="0"/>
              <a:t> </a:t>
            </a:r>
            <a:r>
              <a:rPr sz="3900" dirty="0"/>
              <a:t>in </a:t>
            </a:r>
            <a:r>
              <a:rPr sz="3900" spc="-25" dirty="0"/>
              <a:t>C”</a:t>
            </a:r>
            <a:endParaRPr sz="3900"/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810148" y="2085760"/>
            <a:ext cx="525114" cy="522618"/>
          </a:xfrm>
          <a:prstGeom prst="rect">
            <a:avLst/>
          </a:prstGeom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288228" y="1345152"/>
            <a:ext cx="5420995" cy="164909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3900" dirty="0">
                <a:solidFill>
                  <a:srgbClr val="FFFFFF"/>
                </a:solidFill>
                <a:latin typeface="Impact"/>
                <a:cs typeface="Impact"/>
              </a:rPr>
              <a:t>Race</a:t>
            </a:r>
            <a:r>
              <a:rPr sz="3900" spc="-5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3900" dirty="0">
                <a:solidFill>
                  <a:srgbClr val="FFFFFF"/>
                </a:solidFill>
                <a:latin typeface="Impact"/>
                <a:cs typeface="Impact"/>
              </a:rPr>
              <a:t>as</a:t>
            </a:r>
            <a:r>
              <a:rPr sz="3900" spc="-5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3900" dirty="0">
                <a:solidFill>
                  <a:srgbClr val="FFFFFF"/>
                </a:solidFill>
                <a:latin typeface="Impact"/>
                <a:cs typeface="Impact"/>
              </a:rPr>
              <a:t>a</a:t>
            </a:r>
            <a:r>
              <a:rPr sz="3900" spc="-5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3900" dirty="0">
                <a:solidFill>
                  <a:srgbClr val="C62A1E"/>
                </a:solidFill>
                <a:latin typeface="Impact"/>
                <a:cs typeface="Impact"/>
              </a:rPr>
              <a:t>Social</a:t>
            </a:r>
            <a:r>
              <a:rPr sz="3900" spc="-5" dirty="0">
                <a:solidFill>
                  <a:srgbClr val="C62A1E"/>
                </a:solidFill>
                <a:latin typeface="Impact"/>
                <a:cs typeface="Impact"/>
              </a:rPr>
              <a:t> </a:t>
            </a:r>
            <a:r>
              <a:rPr sz="3900" spc="-10" dirty="0">
                <a:solidFill>
                  <a:srgbClr val="C62A1E"/>
                </a:solidFill>
                <a:latin typeface="Impact"/>
                <a:cs typeface="Impact"/>
              </a:rPr>
              <a:t>Construct</a:t>
            </a:r>
            <a:endParaRPr sz="3900">
              <a:latin typeface="Impact"/>
              <a:cs typeface="Impact"/>
            </a:endParaRPr>
          </a:p>
          <a:p>
            <a:pPr marL="558800">
              <a:lnSpc>
                <a:spcPct val="100000"/>
              </a:lnSpc>
              <a:spcBef>
                <a:spcPts val="3400"/>
              </a:spcBef>
            </a:pPr>
            <a:r>
              <a:rPr sz="3900" dirty="0">
                <a:solidFill>
                  <a:srgbClr val="FFFFFF"/>
                </a:solidFill>
                <a:latin typeface="Impact"/>
                <a:cs typeface="Impact"/>
              </a:rPr>
              <a:t>“X counts as</a:t>
            </a:r>
            <a:r>
              <a:rPr sz="3900" spc="5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3900" dirty="0">
                <a:solidFill>
                  <a:srgbClr val="FFFFFF"/>
                </a:solidFill>
                <a:latin typeface="Impact"/>
                <a:cs typeface="Impact"/>
              </a:rPr>
              <a:t>Y</a:t>
            </a:r>
            <a:r>
              <a:rPr sz="3900" spc="-5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3900" dirty="0">
                <a:solidFill>
                  <a:srgbClr val="FFFFFF"/>
                </a:solidFill>
                <a:latin typeface="Impact"/>
                <a:cs typeface="Impact"/>
              </a:rPr>
              <a:t>in </a:t>
            </a:r>
            <a:r>
              <a:rPr sz="3900" spc="-25" dirty="0">
                <a:solidFill>
                  <a:srgbClr val="FFFFFF"/>
                </a:solidFill>
                <a:latin typeface="Impact"/>
                <a:cs typeface="Impact"/>
              </a:rPr>
              <a:t>C”</a:t>
            </a:r>
            <a:endParaRPr sz="3900">
              <a:latin typeface="Impact"/>
              <a:cs typeface="Impact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810148" y="2085760"/>
            <a:ext cx="525114" cy="522618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450331" y="3555719"/>
            <a:ext cx="179980" cy="166135"/>
          </a:xfrm>
          <a:prstGeom prst="rect">
            <a:avLst/>
          </a:prstGeom>
        </p:spPr>
      </p:pic>
      <p:sp>
        <p:nvSpPr>
          <p:cNvPr id="5" name="object 5"/>
          <p:cNvSpPr txBox="1"/>
          <p:nvPr/>
        </p:nvSpPr>
        <p:spPr>
          <a:xfrm>
            <a:off x="2935312" y="3421410"/>
            <a:ext cx="2350770" cy="43434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2650" dirty="0">
                <a:solidFill>
                  <a:srgbClr val="FFFFFF"/>
                </a:solidFill>
                <a:latin typeface="Impact"/>
                <a:cs typeface="Impact"/>
              </a:rPr>
              <a:t>X</a:t>
            </a:r>
            <a:r>
              <a:rPr sz="2650" spc="3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650" dirty="0">
                <a:solidFill>
                  <a:srgbClr val="FFFFFF"/>
                </a:solidFill>
                <a:latin typeface="Impact"/>
                <a:cs typeface="Impact"/>
              </a:rPr>
              <a:t>=</a:t>
            </a:r>
            <a:r>
              <a:rPr sz="2650" spc="3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650" dirty="0">
                <a:solidFill>
                  <a:srgbClr val="FFFFFF"/>
                </a:solidFill>
                <a:latin typeface="Impact"/>
                <a:cs typeface="Impact"/>
              </a:rPr>
              <a:t>Brute</a:t>
            </a:r>
            <a:r>
              <a:rPr sz="2650" spc="3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650" spc="-10" dirty="0">
                <a:solidFill>
                  <a:srgbClr val="FFFFFF"/>
                </a:solidFill>
                <a:latin typeface="Impact"/>
                <a:cs typeface="Impact"/>
              </a:rPr>
              <a:t>Artifact</a:t>
            </a:r>
            <a:endParaRPr sz="2650">
              <a:latin typeface="Impact"/>
              <a:cs typeface="Impact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56429" rIns="0" bIns="0" rtlCol="0">
            <a:spAutoFit/>
          </a:bodyPr>
          <a:lstStyle/>
          <a:p>
            <a:pPr marL="1794510">
              <a:lnSpc>
                <a:spcPct val="100000"/>
              </a:lnSpc>
              <a:spcBef>
                <a:spcPts val="114"/>
              </a:spcBef>
            </a:pPr>
            <a:r>
              <a:rPr sz="3900" dirty="0"/>
              <a:t>Race</a:t>
            </a:r>
            <a:r>
              <a:rPr sz="3900" spc="-5" dirty="0"/>
              <a:t> </a:t>
            </a:r>
            <a:r>
              <a:rPr sz="3900" dirty="0"/>
              <a:t>as</a:t>
            </a:r>
            <a:r>
              <a:rPr sz="3900" spc="-5" dirty="0"/>
              <a:t> </a:t>
            </a:r>
            <a:r>
              <a:rPr sz="3900" dirty="0"/>
              <a:t>a</a:t>
            </a:r>
            <a:r>
              <a:rPr sz="3900" spc="-50" dirty="0"/>
              <a:t> </a:t>
            </a:r>
            <a:r>
              <a:rPr sz="3900" dirty="0">
                <a:solidFill>
                  <a:srgbClr val="C62A1E"/>
                </a:solidFill>
              </a:rPr>
              <a:t>Social</a:t>
            </a:r>
            <a:r>
              <a:rPr sz="3900" spc="-5" dirty="0">
                <a:solidFill>
                  <a:srgbClr val="C62A1E"/>
                </a:solidFill>
              </a:rPr>
              <a:t> </a:t>
            </a:r>
            <a:r>
              <a:rPr sz="3900" spc="-10" dirty="0">
                <a:solidFill>
                  <a:srgbClr val="C62A1E"/>
                </a:solidFill>
              </a:rPr>
              <a:t>Construct</a:t>
            </a:r>
            <a:endParaRPr sz="3900"/>
          </a:p>
          <a:p>
            <a:pPr marL="2340610">
              <a:lnSpc>
                <a:spcPct val="100000"/>
              </a:lnSpc>
              <a:spcBef>
                <a:spcPts val="3400"/>
              </a:spcBef>
            </a:pPr>
            <a:r>
              <a:rPr sz="3900" dirty="0"/>
              <a:t>“X counts as</a:t>
            </a:r>
            <a:r>
              <a:rPr sz="3900" spc="5" dirty="0"/>
              <a:t> </a:t>
            </a:r>
            <a:r>
              <a:rPr sz="3900" dirty="0"/>
              <a:t>Y</a:t>
            </a:r>
            <a:r>
              <a:rPr sz="3900" spc="-5" dirty="0"/>
              <a:t> </a:t>
            </a:r>
            <a:r>
              <a:rPr sz="3900" dirty="0"/>
              <a:t>in </a:t>
            </a:r>
            <a:r>
              <a:rPr sz="3900" spc="-25" dirty="0"/>
              <a:t>C”</a:t>
            </a:r>
            <a:endParaRPr sz="3900"/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810148" y="2085760"/>
            <a:ext cx="525114" cy="522618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450331" y="3555719"/>
            <a:ext cx="179980" cy="166135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450331" y="4168653"/>
            <a:ext cx="179980" cy="166135"/>
          </a:xfrm>
          <a:prstGeom prst="rect">
            <a:avLst/>
          </a:prstGeom>
        </p:spPr>
      </p:pic>
      <p:sp>
        <p:nvSpPr>
          <p:cNvPr id="6" name="object 6"/>
          <p:cNvSpPr txBox="1"/>
          <p:nvPr/>
        </p:nvSpPr>
        <p:spPr>
          <a:xfrm>
            <a:off x="2935312" y="3217099"/>
            <a:ext cx="4494530" cy="1251585"/>
          </a:xfrm>
          <a:prstGeom prst="rect">
            <a:avLst/>
          </a:prstGeom>
        </p:spPr>
        <p:txBody>
          <a:bodyPr vert="horz" wrap="square" lIns="0" tIns="2209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740"/>
              </a:spcBef>
            </a:pPr>
            <a:r>
              <a:rPr sz="2650" dirty="0">
                <a:solidFill>
                  <a:srgbClr val="FFFFFF"/>
                </a:solidFill>
                <a:latin typeface="Impact"/>
                <a:cs typeface="Impact"/>
              </a:rPr>
              <a:t>X</a:t>
            </a:r>
            <a:r>
              <a:rPr sz="2650" spc="3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650" dirty="0">
                <a:solidFill>
                  <a:srgbClr val="FFFFFF"/>
                </a:solidFill>
                <a:latin typeface="Impact"/>
                <a:cs typeface="Impact"/>
              </a:rPr>
              <a:t>=</a:t>
            </a:r>
            <a:r>
              <a:rPr sz="2650" spc="3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650" dirty="0">
                <a:solidFill>
                  <a:srgbClr val="FFFFFF"/>
                </a:solidFill>
                <a:latin typeface="Impact"/>
                <a:cs typeface="Impact"/>
              </a:rPr>
              <a:t>Brute</a:t>
            </a:r>
            <a:r>
              <a:rPr sz="2650" spc="3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650" spc="-10" dirty="0">
                <a:solidFill>
                  <a:srgbClr val="FFFFFF"/>
                </a:solidFill>
                <a:latin typeface="Impact"/>
                <a:cs typeface="Impact"/>
              </a:rPr>
              <a:t>Artifact</a:t>
            </a:r>
            <a:endParaRPr sz="2650">
              <a:latin typeface="Impact"/>
              <a:cs typeface="Impact"/>
            </a:endParaRPr>
          </a:p>
          <a:p>
            <a:pPr marL="12700">
              <a:lnSpc>
                <a:spcPct val="100000"/>
              </a:lnSpc>
              <a:spcBef>
                <a:spcPts val="1645"/>
              </a:spcBef>
            </a:pPr>
            <a:r>
              <a:rPr sz="2650" dirty="0">
                <a:solidFill>
                  <a:srgbClr val="FFFFFF"/>
                </a:solidFill>
                <a:latin typeface="Impact"/>
                <a:cs typeface="Impact"/>
              </a:rPr>
              <a:t>Y</a:t>
            </a:r>
            <a:r>
              <a:rPr sz="2650" spc="45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650" dirty="0">
                <a:solidFill>
                  <a:srgbClr val="FFFFFF"/>
                </a:solidFill>
                <a:latin typeface="Impact"/>
                <a:cs typeface="Impact"/>
              </a:rPr>
              <a:t>=</a:t>
            </a:r>
            <a:r>
              <a:rPr sz="2650" spc="55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650" dirty="0">
                <a:solidFill>
                  <a:srgbClr val="FFFFFF"/>
                </a:solidFill>
                <a:latin typeface="Impact"/>
                <a:cs typeface="Impact"/>
              </a:rPr>
              <a:t>Socially</a:t>
            </a:r>
            <a:r>
              <a:rPr sz="2650" spc="55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650" dirty="0">
                <a:solidFill>
                  <a:srgbClr val="FFFFFF"/>
                </a:solidFill>
                <a:latin typeface="Impact"/>
                <a:cs typeface="Impact"/>
              </a:rPr>
              <a:t>Constructed</a:t>
            </a:r>
            <a:r>
              <a:rPr sz="2650" spc="55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650" spc="-10" dirty="0">
                <a:solidFill>
                  <a:srgbClr val="FFFFFF"/>
                </a:solidFill>
                <a:latin typeface="Impact"/>
                <a:cs typeface="Impact"/>
              </a:rPr>
              <a:t>Artifact</a:t>
            </a:r>
            <a:endParaRPr sz="2650">
              <a:latin typeface="Impact"/>
              <a:cs typeface="Impact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56429" rIns="0" bIns="0" rtlCol="0">
            <a:spAutoFit/>
          </a:bodyPr>
          <a:lstStyle/>
          <a:p>
            <a:pPr marL="1794510">
              <a:lnSpc>
                <a:spcPct val="100000"/>
              </a:lnSpc>
              <a:spcBef>
                <a:spcPts val="114"/>
              </a:spcBef>
            </a:pPr>
            <a:r>
              <a:rPr sz="3900" dirty="0"/>
              <a:t>Race</a:t>
            </a:r>
            <a:r>
              <a:rPr sz="3900" spc="-5" dirty="0"/>
              <a:t> </a:t>
            </a:r>
            <a:r>
              <a:rPr sz="3900" dirty="0"/>
              <a:t>as</a:t>
            </a:r>
            <a:r>
              <a:rPr sz="3900" spc="-5" dirty="0"/>
              <a:t> </a:t>
            </a:r>
            <a:r>
              <a:rPr sz="3900" dirty="0"/>
              <a:t>a</a:t>
            </a:r>
            <a:r>
              <a:rPr sz="3900" spc="-50" dirty="0"/>
              <a:t> </a:t>
            </a:r>
            <a:r>
              <a:rPr sz="3900" dirty="0">
                <a:solidFill>
                  <a:srgbClr val="C62A1E"/>
                </a:solidFill>
              </a:rPr>
              <a:t>Social</a:t>
            </a:r>
            <a:r>
              <a:rPr sz="3900" spc="-5" dirty="0">
                <a:solidFill>
                  <a:srgbClr val="C62A1E"/>
                </a:solidFill>
              </a:rPr>
              <a:t> </a:t>
            </a:r>
            <a:r>
              <a:rPr sz="3900" spc="-10" dirty="0">
                <a:solidFill>
                  <a:srgbClr val="C62A1E"/>
                </a:solidFill>
              </a:rPr>
              <a:t>Construct</a:t>
            </a:r>
            <a:endParaRPr sz="3900"/>
          </a:p>
          <a:p>
            <a:pPr marL="2340610">
              <a:lnSpc>
                <a:spcPct val="100000"/>
              </a:lnSpc>
              <a:spcBef>
                <a:spcPts val="3400"/>
              </a:spcBef>
            </a:pPr>
            <a:r>
              <a:rPr sz="3900" dirty="0"/>
              <a:t>“X counts as</a:t>
            </a:r>
            <a:r>
              <a:rPr sz="3900" spc="5" dirty="0"/>
              <a:t> </a:t>
            </a:r>
            <a:r>
              <a:rPr sz="3900" dirty="0"/>
              <a:t>Y</a:t>
            </a:r>
            <a:r>
              <a:rPr sz="3900" spc="-5" dirty="0"/>
              <a:t> </a:t>
            </a:r>
            <a:r>
              <a:rPr sz="3900" dirty="0"/>
              <a:t>in </a:t>
            </a:r>
            <a:r>
              <a:rPr sz="3900" spc="-25" dirty="0"/>
              <a:t>C”</a:t>
            </a:r>
            <a:endParaRPr sz="3900"/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810148" y="2085760"/>
            <a:ext cx="525114" cy="522618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450331" y="3555719"/>
            <a:ext cx="179980" cy="166135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450331" y="4168653"/>
            <a:ext cx="179980" cy="166135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450331" y="4781587"/>
            <a:ext cx="179980" cy="166135"/>
          </a:xfrm>
          <a:prstGeom prst="rect">
            <a:avLst/>
          </a:prstGeom>
        </p:spPr>
      </p:pic>
      <p:sp>
        <p:nvSpPr>
          <p:cNvPr id="7" name="object 7"/>
          <p:cNvSpPr txBox="1"/>
          <p:nvPr/>
        </p:nvSpPr>
        <p:spPr>
          <a:xfrm>
            <a:off x="2935312" y="3217099"/>
            <a:ext cx="4494530" cy="1864360"/>
          </a:xfrm>
          <a:prstGeom prst="rect">
            <a:avLst/>
          </a:prstGeom>
        </p:spPr>
        <p:txBody>
          <a:bodyPr vert="horz" wrap="square" lIns="0" tIns="2209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740"/>
              </a:spcBef>
            </a:pPr>
            <a:r>
              <a:rPr sz="2650" dirty="0">
                <a:solidFill>
                  <a:srgbClr val="FFFFFF"/>
                </a:solidFill>
                <a:latin typeface="Impact"/>
                <a:cs typeface="Impact"/>
              </a:rPr>
              <a:t>X</a:t>
            </a:r>
            <a:r>
              <a:rPr sz="2650" spc="3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650" dirty="0">
                <a:solidFill>
                  <a:srgbClr val="FFFFFF"/>
                </a:solidFill>
                <a:latin typeface="Impact"/>
                <a:cs typeface="Impact"/>
              </a:rPr>
              <a:t>=</a:t>
            </a:r>
            <a:r>
              <a:rPr sz="2650" spc="3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650" dirty="0">
                <a:solidFill>
                  <a:srgbClr val="FFFFFF"/>
                </a:solidFill>
                <a:latin typeface="Impact"/>
                <a:cs typeface="Impact"/>
              </a:rPr>
              <a:t>Brute</a:t>
            </a:r>
            <a:r>
              <a:rPr sz="2650" spc="3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650" spc="-10" dirty="0">
                <a:solidFill>
                  <a:srgbClr val="FFFFFF"/>
                </a:solidFill>
                <a:latin typeface="Impact"/>
                <a:cs typeface="Impact"/>
              </a:rPr>
              <a:t>Artifact</a:t>
            </a:r>
            <a:endParaRPr sz="2650">
              <a:latin typeface="Impact"/>
              <a:cs typeface="Impact"/>
            </a:endParaRPr>
          </a:p>
          <a:p>
            <a:pPr marL="12700" marR="5080">
              <a:lnSpc>
                <a:spcPct val="151800"/>
              </a:lnSpc>
            </a:pPr>
            <a:r>
              <a:rPr sz="2650" dirty="0">
                <a:solidFill>
                  <a:srgbClr val="FFFFFF"/>
                </a:solidFill>
                <a:latin typeface="Impact"/>
                <a:cs typeface="Impact"/>
              </a:rPr>
              <a:t>Y</a:t>
            </a:r>
            <a:r>
              <a:rPr sz="2650" spc="45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650" dirty="0">
                <a:solidFill>
                  <a:srgbClr val="FFFFFF"/>
                </a:solidFill>
                <a:latin typeface="Impact"/>
                <a:cs typeface="Impact"/>
              </a:rPr>
              <a:t>=</a:t>
            </a:r>
            <a:r>
              <a:rPr sz="2650" spc="55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650" dirty="0">
                <a:solidFill>
                  <a:srgbClr val="FFFFFF"/>
                </a:solidFill>
                <a:latin typeface="Impact"/>
                <a:cs typeface="Impact"/>
              </a:rPr>
              <a:t>Socially</a:t>
            </a:r>
            <a:r>
              <a:rPr sz="2650" spc="55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650" dirty="0">
                <a:solidFill>
                  <a:srgbClr val="FFFFFF"/>
                </a:solidFill>
                <a:latin typeface="Impact"/>
                <a:cs typeface="Impact"/>
              </a:rPr>
              <a:t>Constructed</a:t>
            </a:r>
            <a:r>
              <a:rPr sz="2650" spc="55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650" spc="-10" dirty="0">
                <a:solidFill>
                  <a:srgbClr val="FFFFFF"/>
                </a:solidFill>
                <a:latin typeface="Impact"/>
                <a:cs typeface="Impact"/>
              </a:rPr>
              <a:t>Artifact </a:t>
            </a:r>
            <a:r>
              <a:rPr sz="2650" dirty="0">
                <a:solidFill>
                  <a:srgbClr val="FFFFFF"/>
                </a:solidFill>
                <a:latin typeface="Impact"/>
                <a:cs typeface="Impact"/>
              </a:rPr>
              <a:t>C</a:t>
            </a:r>
            <a:r>
              <a:rPr sz="2650" spc="25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650" dirty="0">
                <a:solidFill>
                  <a:srgbClr val="FFFFFF"/>
                </a:solidFill>
                <a:latin typeface="Impact"/>
                <a:cs typeface="Impact"/>
              </a:rPr>
              <a:t>=</a:t>
            </a:r>
            <a:r>
              <a:rPr sz="2650" spc="35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650" dirty="0">
                <a:solidFill>
                  <a:srgbClr val="FFFFFF"/>
                </a:solidFill>
                <a:latin typeface="Impact"/>
                <a:cs typeface="Impact"/>
              </a:rPr>
              <a:t>Context</a:t>
            </a:r>
            <a:r>
              <a:rPr sz="2650" spc="35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650" dirty="0">
                <a:solidFill>
                  <a:srgbClr val="FFFFFF"/>
                </a:solidFill>
                <a:latin typeface="Impact"/>
                <a:cs typeface="Impact"/>
              </a:rPr>
              <a:t>in</a:t>
            </a:r>
            <a:r>
              <a:rPr sz="2650" spc="35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650" dirty="0">
                <a:solidFill>
                  <a:srgbClr val="FFFFFF"/>
                </a:solidFill>
                <a:latin typeface="Impact"/>
                <a:cs typeface="Impact"/>
              </a:rPr>
              <a:t>Which</a:t>
            </a:r>
            <a:r>
              <a:rPr sz="2650" spc="4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650" dirty="0">
                <a:solidFill>
                  <a:srgbClr val="FFFFFF"/>
                </a:solidFill>
                <a:latin typeface="Impact"/>
                <a:cs typeface="Impact"/>
              </a:rPr>
              <a:t>it</a:t>
            </a:r>
            <a:r>
              <a:rPr sz="2650" spc="35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650" spc="-10" dirty="0">
                <a:solidFill>
                  <a:srgbClr val="FFFFFF"/>
                </a:solidFill>
                <a:latin typeface="Impact"/>
                <a:cs typeface="Impact"/>
              </a:rPr>
              <a:t>Counts</a:t>
            </a:r>
            <a:endParaRPr sz="2650">
              <a:latin typeface="Impact"/>
              <a:cs typeface="Impact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56429" rIns="0" bIns="0" rtlCol="0">
            <a:spAutoFit/>
          </a:bodyPr>
          <a:lstStyle/>
          <a:p>
            <a:pPr marL="1794510">
              <a:lnSpc>
                <a:spcPct val="100000"/>
              </a:lnSpc>
              <a:spcBef>
                <a:spcPts val="114"/>
              </a:spcBef>
            </a:pPr>
            <a:r>
              <a:rPr sz="3900" dirty="0"/>
              <a:t>Race</a:t>
            </a:r>
            <a:r>
              <a:rPr sz="3900" spc="-5" dirty="0"/>
              <a:t> </a:t>
            </a:r>
            <a:r>
              <a:rPr sz="3900" dirty="0"/>
              <a:t>as</a:t>
            </a:r>
            <a:r>
              <a:rPr sz="3900" spc="-5" dirty="0"/>
              <a:t> </a:t>
            </a:r>
            <a:r>
              <a:rPr sz="3900" dirty="0"/>
              <a:t>a</a:t>
            </a:r>
            <a:r>
              <a:rPr sz="3900" spc="-50" dirty="0"/>
              <a:t> </a:t>
            </a:r>
            <a:r>
              <a:rPr sz="3900" dirty="0">
                <a:solidFill>
                  <a:srgbClr val="C62A1E"/>
                </a:solidFill>
              </a:rPr>
              <a:t>Social</a:t>
            </a:r>
            <a:r>
              <a:rPr sz="3900" spc="-5" dirty="0">
                <a:solidFill>
                  <a:srgbClr val="C62A1E"/>
                </a:solidFill>
              </a:rPr>
              <a:t> </a:t>
            </a:r>
            <a:r>
              <a:rPr sz="3900" spc="-10" dirty="0">
                <a:solidFill>
                  <a:srgbClr val="C62A1E"/>
                </a:solidFill>
              </a:rPr>
              <a:t>Construct</a:t>
            </a:r>
            <a:endParaRPr sz="3900"/>
          </a:p>
          <a:p>
            <a:pPr marL="2340610">
              <a:lnSpc>
                <a:spcPct val="100000"/>
              </a:lnSpc>
              <a:spcBef>
                <a:spcPts val="3400"/>
              </a:spcBef>
            </a:pPr>
            <a:r>
              <a:rPr sz="3900" dirty="0"/>
              <a:t>“X counts as</a:t>
            </a:r>
            <a:r>
              <a:rPr sz="3900" spc="5" dirty="0"/>
              <a:t> </a:t>
            </a:r>
            <a:r>
              <a:rPr sz="3900" dirty="0"/>
              <a:t>Y</a:t>
            </a:r>
            <a:r>
              <a:rPr sz="3900" spc="-5" dirty="0"/>
              <a:t> </a:t>
            </a:r>
            <a:r>
              <a:rPr sz="3900" dirty="0"/>
              <a:t>in </a:t>
            </a:r>
            <a:r>
              <a:rPr sz="3900" spc="-25" dirty="0"/>
              <a:t>C”</a:t>
            </a:r>
            <a:endParaRPr sz="3900"/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810148" y="2085760"/>
            <a:ext cx="525114" cy="522618"/>
          </a:xfrm>
          <a:prstGeom prst="rect">
            <a:avLst/>
          </a:prstGeom>
        </p:spPr>
      </p:pic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288228" y="1345152"/>
            <a:ext cx="5422900" cy="164909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3900" dirty="0">
                <a:solidFill>
                  <a:srgbClr val="FFFFFF"/>
                </a:solidFill>
                <a:latin typeface="Impact"/>
                <a:cs typeface="Impact"/>
              </a:rPr>
              <a:t>Race</a:t>
            </a:r>
            <a:r>
              <a:rPr sz="3900" spc="-5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3900" dirty="0">
                <a:solidFill>
                  <a:srgbClr val="FFFFFF"/>
                </a:solidFill>
                <a:latin typeface="Impact"/>
                <a:cs typeface="Impact"/>
              </a:rPr>
              <a:t>as</a:t>
            </a:r>
            <a:r>
              <a:rPr sz="3900" spc="-1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3900" dirty="0">
                <a:solidFill>
                  <a:srgbClr val="FFFFFF"/>
                </a:solidFill>
                <a:latin typeface="Impact"/>
                <a:cs typeface="Impact"/>
              </a:rPr>
              <a:t>a</a:t>
            </a:r>
            <a:r>
              <a:rPr sz="3900" spc="-1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3900" dirty="0">
                <a:solidFill>
                  <a:srgbClr val="FFFFFF"/>
                </a:solidFill>
                <a:latin typeface="Impact"/>
                <a:cs typeface="Impact"/>
              </a:rPr>
              <a:t>Social</a:t>
            </a:r>
            <a:r>
              <a:rPr sz="3900" spc="-5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3900" spc="-10" dirty="0">
                <a:solidFill>
                  <a:srgbClr val="FFFFFF"/>
                </a:solidFill>
                <a:latin typeface="Impact"/>
                <a:cs typeface="Impact"/>
              </a:rPr>
              <a:t>Construct</a:t>
            </a:r>
            <a:endParaRPr sz="3900">
              <a:latin typeface="Impact"/>
              <a:cs typeface="Impact"/>
            </a:endParaRPr>
          </a:p>
          <a:p>
            <a:pPr marL="558800">
              <a:lnSpc>
                <a:spcPct val="100000"/>
              </a:lnSpc>
              <a:spcBef>
                <a:spcPts val="3400"/>
              </a:spcBef>
            </a:pPr>
            <a:r>
              <a:rPr sz="3900" dirty="0">
                <a:solidFill>
                  <a:srgbClr val="FFFFFF"/>
                </a:solidFill>
                <a:latin typeface="Impact"/>
                <a:cs typeface="Impact"/>
              </a:rPr>
              <a:t>“X counts as</a:t>
            </a:r>
            <a:r>
              <a:rPr sz="3900" spc="5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3900" dirty="0">
                <a:solidFill>
                  <a:srgbClr val="FFFFFF"/>
                </a:solidFill>
                <a:latin typeface="Impact"/>
                <a:cs typeface="Impact"/>
              </a:rPr>
              <a:t>Y</a:t>
            </a:r>
            <a:r>
              <a:rPr sz="3900" spc="-5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3900" dirty="0">
                <a:solidFill>
                  <a:srgbClr val="FFFFFF"/>
                </a:solidFill>
                <a:latin typeface="Impact"/>
                <a:cs typeface="Impact"/>
              </a:rPr>
              <a:t>in </a:t>
            </a:r>
            <a:r>
              <a:rPr sz="3900" spc="-25" dirty="0">
                <a:solidFill>
                  <a:srgbClr val="FFFFFF"/>
                </a:solidFill>
                <a:latin typeface="Impact"/>
                <a:cs typeface="Impact"/>
              </a:rPr>
              <a:t>C”</a:t>
            </a:r>
            <a:endParaRPr sz="3900">
              <a:latin typeface="Impact"/>
              <a:cs typeface="Impact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067063" y="1872775"/>
            <a:ext cx="991461" cy="544512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909570" y="3555719"/>
            <a:ext cx="179980" cy="166135"/>
          </a:xfrm>
          <a:prstGeom prst="rect">
            <a:avLst/>
          </a:prstGeom>
        </p:spPr>
      </p:pic>
      <p:sp>
        <p:nvSpPr>
          <p:cNvPr id="5" name="object 5"/>
          <p:cNvSpPr txBox="1"/>
          <p:nvPr/>
        </p:nvSpPr>
        <p:spPr>
          <a:xfrm>
            <a:off x="1394551" y="3421410"/>
            <a:ext cx="7649209" cy="811530"/>
          </a:xfrm>
          <a:prstGeom prst="rect">
            <a:avLst/>
          </a:prstGeom>
        </p:spPr>
        <p:txBody>
          <a:bodyPr vert="horz" wrap="square" lIns="0" tIns="51435" rIns="0" bIns="0" rtlCol="0">
            <a:spAutoFit/>
          </a:bodyPr>
          <a:lstStyle/>
          <a:p>
            <a:pPr marL="12700" marR="5080">
              <a:lnSpc>
                <a:spcPts val="2970"/>
              </a:lnSpc>
              <a:spcBef>
                <a:spcPts val="405"/>
              </a:spcBef>
            </a:pPr>
            <a:r>
              <a:rPr sz="2650" dirty="0">
                <a:solidFill>
                  <a:srgbClr val="FFFFFF"/>
                </a:solidFill>
                <a:latin typeface="Impact"/>
                <a:cs typeface="Impact"/>
              </a:rPr>
              <a:t>X</a:t>
            </a:r>
            <a:r>
              <a:rPr sz="2650" spc="35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650" dirty="0">
                <a:solidFill>
                  <a:srgbClr val="FFFFFF"/>
                </a:solidFill>
                <a:latin typeface="Impact"/>
                <a:cs typeface="Impact"/>
              </a:rPr>
              <a:t>=</a:t>
            </a:r>
            <a:r>
              <a:rPr sz="2650" spc="45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650" dirty="0">
                <a:solidFill>
                  <a:srgbClr val="FFFFFF"/>
                </a:solidFill>
                <a:latin typeface="Impact"/>
                <a:cs typeface="Impact"/>
              </a:rPr>
              <a:t>Trait</a:t>
            </a:r>
            <a:r>
              <a:rPr sz="2650" spc="45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650" dirty="0">
                <a:solidFill>
                  <a:srgbClr val="FFFFFF"/>
                </a:solidFill>
                <a:latin typeface="Impact"/>
                <a:cs typeface="Impact"/>
              </a:rPr>
              <a:t>about</a:t>
            </a:r>
            <a:r>
              <a:rPr sz="2650" spc="45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650" dirty="0">
                <a:solidFill>
                  <a:srgbClr val="FFFFFF"/>
                </a:solidFill>
                <a:latin typeface="Impact"/>
                <a:cs typeface="Impact"/>
              </a:rPr>
              <a:t>ethnicity,</a:t>
            </a:r>
            <a:r>
              <a:rPr sz="2650" spc="45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650" dirty="0">
                <a:solidFill>
                  <a:srgbClr val="FFFFFF"/>
                </a:solidFill>
                <a:latin typeface="Impact"/>
                <a:cs typeface="Impact"/>
              </a:rPr>
              <a:t>skin</a:t>
            </a:r>
            <a:r>
              <a:rPr sz="2650" spc="45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650" dirty="0">
                <a:solidFill>
                  <a:srgbClr val="FFFFFF"/>
                </a:solidFill>
                <a:latin typeface="Impact"/>
                <a:cs typeface="Impact"/>
              </a:rPr>
              <a:t>color,</a:t>
            </a:r>
            <a:r>
              <a:rPr sz="2650" spc="5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650" dirty="0">
                <a:solidFill>
                  <a:srgbClr val="FFFFFF"/>
                </a:solidFill>
                <a:latin typeface="Impact"/>
                <a:cs typeface="Impact"/>
              </a:rPr>
              <a:t>country</a:t>
            </a:r>
            <a:r>
              <a:rPr sz="2650" spc="45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650" dirty="0">
                <a:solidFill>
                  <a:srgbClr val="FFFFFF"/>
                </a:solidFill>
                <a:latin typeface="Impact"/>
                <a:cs typeface="Impact"/>
              </a:rPr>
              <a:t>of</a:t>
            </a:r>
            <a:r>
              <a:rPr sz="2650" spc="45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650" dirty="0">
                <a:solidFill>
                  <a:srgbClr val="FFFFFF"/>
                </a:solidFill>
                <a:latin typeface="Impact"/>
                <a:cs typeface="Impact"/>
              </a:rPr>
              <a:t>origin,</a:t>
            </a:r>
            <a:r>
              <a:rPr sz="2650" spc="45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650" spc="-25" dirty="0">
                <a:solidFill>
                  <a:srgbClr val="FFFFFF"/>
                </a:solidFill>
                <a:latin typeface="Impact"/>
                <a:cs typeface="Impact"/>
              </a:rPr>
              <a:t>or </a:t>
            </a:r>
            <a:r>
              <a:rPr sz="2650" dirty="0">
                <a:solidFill>
                  <a:srgbClr val="FFFFFF"/>
                </a:solidFill>
                <a:latin typeface="Impact"/>
                <a:cs typeface="Impact"/>
              </a:rPr>
              <a:t>another</a:t>
            </a:r>
            <a:r>
              <a:rPr sz="2650" spc="6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650" dirty="0">
                <a:solidFill>
                  <a:srgbClr val="FFFFFF"/>
                </a:solidFill>
                <a:latin typeface="Impact"/>
                <a:cs typeface="Impact"/>
              </a:rPr>
              <a:t>trait</a:t>
            </a:r>
            <a:r>
              <a:rPr sz="2650" spc="6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650" dirty="0">
                <a:solidFill>
                  <a:srgbClr val="FFFFFF"/>
                </a:solidFill>
                <a:latin typeface="Impact"/>
                <a:cs typeface="Impact"/>
              </a:rPr>
              <a:t>deemed</a:t>
            </a:r>
            <a:r>
              <a:rPr sz="2650" spc="6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650" dirty="0">
                <a:solidFill>
                  <a:srgbClr val="FFFFFF"/>
                </a:solidFill>
                <a:latin typeface="Impact"/>
                <a:cs typeface="Impact"/>
              </a:rPr>
              <a:t>to</a:t>
            </a:r>
            <a:r>
              <a:rPr sz="2650" spc="6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650" dirty="0">
                <a:solidFill>
                  <a:srgbClr val="FFFFFF"/>
                </a:solidFill>
                <a:latin typeface="Impact"/>
                <a:cs typeface="Impact"/>
              </a:rPr>
              <a:t>be</a:t>
            </a:r>
            <a:r>
              <a:rPr sz="2650" spc="6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650" dirty="0">
                <a:solidFill>
                  <a:srgbClr val="FFFFFF"/>
                </a:solidFill>
                <a:latin typeface="Impact"/>
                <a:cs typeface="Impact"/>
              </a:rPr>
              <a:t>racially-</a:t>
            </a:r>
            <a:r>
              <a:rPr sz="2650" spc="-10" dirty="0">
                <a:solidFill>
                  <a:srgbClr val="FFFFFF"/>
                </a:solidFill>
                <a:latin typeface="Impact"/>
                <a:cs typeface="Impact"/>
              </a:rPr>
              <a:t>relevant</a:t>
            </a:r>
            <a:endParaRPr sz="2650">
              <a:latin typeface="Impact"/>
              <a:cs typeface="Impact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56429" rIns="0" bIns="0" rtlCol="0">
            <a:spAutoFit/>
          </a:bodyPr>
          <a:lstStyle/>
          <a:p>
            <a:pPr marL="1794510">
              <a:lnSpc>
                <a:spcPct val="100000"/>
              </a:lnSpc>
              <a:spcBef>
                <a:spcPts val="114"/>
              </a:spcBef>
            </a:pPr>
            <a:r>
              <a:rPr sz="3900" dirty="0"/>
              <a:t>Race</a:t>
            </a:r>
            <a:r>
              <a:rPr sz="3900" spc="-5" dirty="0"/>
              <a:t> </a:t>
            </a:r>
            <a:r>
              <a:rPr sz="3900" dirty="0"/>
              <a:t>as</a:t>
            </a:r>
            <a:r>
              <a:rPr sz="3900" spc="-10" dirty="0"/>
              <a:t> </a:t>
            </a:r>
            <a:r>
              <a:rPr sz="3900" dirty="0"/>
              <a:t>a</a:t>
            </a:r>
            <a:r>
              <a:rPr sz="3900" spc="-10" dirty="0"/>
              <a:t> </a:t>
            </a:r>
            <a:r>
              <a:rPr sz="3900" dirty="0"/>
              <a:t>Social</a:t>
            </a:r>
            <a:r>
              <a:rPr sz="3900" spc="-5" dirty="0"/>
              <a:t> </a:t>
            </a:r>
            <a:r>
              <a:rPr sz="3900" spc="-10" dirty="0"/>
              <a:t>Construct</a:t>
            </a:r>
            <a:endParaRPr sz="3900"/>
          </a:p>
          <a:p>
            <a:pPr marL="2340610">
              <a:lnSpc>
                <a:spcPct val="100000"/>
              </a:lnSpc>
              <a:spcBef>
                <a:spcPts val="3400"/>
              </a:spcBef>
            </a:pPr>
            <a:r>
              <a:rPr sz="3900" dirty="0"/>
              <a:t>“X counts as</a:t>
            </a:r>
            <a:r>
              <a:rPr sz="3900" spc="5" dirty="0"/>
              <a:t> </a:t>
            </a:r>
            <a:r>
              <a:rPr sz="3900" dirty="0"/>
              <a:t>Y</a:t>
            </a:r>
            <a:r>
              <a:rPr sz="3900" spc="-5" dirty="0"/>
              <a:t> </a:t>
            </a:r>
            <a:r>
              <a:rPr sz="3900" dirty="0"/>
              <a:t>in </a:t>
            </a:r>
            <a:r>
              <a:rPr sz="3900" spc="-25" dirty="0"/>
              <a:t>C”</a:t>
            </a:r>
            <a:endParaRPr sz="3900"/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067063" y="1872775"/>
            <a:ext cx="991461" cy="544512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909570" y="3555719"/>
            <a:ext cx="179980" cy="166135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909570" y="4545843"/>
            <a:ext cx="179980" cy="166135"/>
          </a:xfrm>
          <a:prstGeom prst="rect">
            <a:avLst/>
          </a:prstGeom>
        </p:spPr>
      </p:pic>
      <p:sp>
        <p:nvSpPr>
          <p:cNvPr id="6" name="object 6"/>
          <p:cNvSpPr txBox="1"/>
          <p:nvPr/>
        </p:nvSpPr>
        <p:spPr>
          <a:xfrm>
            <a:off x="1394551" y="3421410"/>
            <a:ext cx="7649209" cy="1801495"/>
          </a:xfrm>
          <a:prstGeom prst="rect">
            <a:avLst/>
          </a:prstGeom>
        </p:spPr>
        <p:txBody>
          <a:bodyPr vert="horz" wrap="square" lIns="0" tIns="51435" rIns="0" bIns="0" rtlCol="0">
            <a:spAutoFit/>
          </a:bodyPr>
          <a:lstStyle/>
          <a:p>
            <a:pPr marL="12700" marR="5080">
              <a:lnSpc>
                <a:spcPts val="2970"/>
              </a:lnSpc>
              <a:spcBef>
                <a:spcPts val="405"/>
              </a:spcBef>
            </a:pPr>
            <a:r>
              <a:rPr sz="2650" dirty="0">
                <a:solidFill>
                  <a:srgbClr val="FFFFFF"/>
                </a:solidFill>
                <a:latin typeface="Impact"/>
                <a:cs typeface="Impact"/>
              </a:rPr>
              <a:t>X</a:t>
            </a:r>
            <a:r>
              <a:rPr sz="2650" spc="35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650" dirty="0">
                <a:solidFill>
                  <a:srgbClr val="FFFFFF"/>
                </a:solidFill>
                <a:latin typeface="Impact"/>
                <a:cs typeface="Impact"/>
              </a:rPr>
              <a:t>=</a:t>
            </a:r>
            <a:r>
              <a:rPr sz="2650" spc="45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650" dirty="0">
                <a:solidFill>
                  <a:srgbClr val="FFFFFF"/>
                </a:solidFill>
                <a:latin typeface="Impact"/>
                <a:cs typeface="Impact"/>
              </a:rPr>
              <a:t>Trait</a:t>
            </a:r>
            <a:r>
              <a:rPr sz="2650" spc="45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650" dirty="0">
                <a:solidFill>
                  <a:srgbClr val="FFFFFF"/>
                </a:solidFill>
                <a:latin typeface="Impact"/>
                <a:cs typeface="Impact"/>
              </a:rPr>
              <a:t>about</a:t>
            </a:r>
            <a:r>
              <a:rPr sz="2650" spc="45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650" dirty="0">
                <a:solidFill>
                  <a:srgbClr val="FFFFFF"/>
                </a:solidFill>
                <a:latin typeface="Impact"/>
                <a:cs typeface="Impact"/>
              </a:rPr>
              <a:t>ethnicity,</a:t>
            </a:r>
            <a:r>
              <a:rPr sz="2650" spc="45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650" dirty="0">
                <a:solidFill>
                  <a:srgbClr val="FFFFFF"/>
                </a:solidFill>
                <a:latin typeface="Impact"/>
                <a:cs typeface="Impact"/>
              </a:rPr>
              <a:t>skin</a:t>
            </a:r>
            <a:r>
              <a:rPr sz="2650" spc="45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650" dirty="0">
                <a:solidFill>
                  <a:srgbClr val="FFFFFF"/>
                </a:solidFill>
                <a:latin typeface="Impact"/>
                <a:cs typeface="Impact"/>
              </a:rPr>
              <a:t>color,</a:t>
            </a:r>
            <a:r>
              <a:rPr sz="2650" spc="5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650" dirty="0">
                <a:solidFill>
                  <a:srgbClr val="FFFFFF"/>
                </a:solidFill>
                <a:latin typeface="Impact"/>
                <a:cs typeface="Impact"/>
              </a:rPr>
              <a:t>country</a:t>
            </a:r>
            <a:r>
              <a:rPr sz="2650" spc="45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650" dirty="0">
                <a:solidFill>
                  <a:srgbClr val="FFFFFF"/>
                </a:solidFill>
                <a:latin typeface="Impact"/>
                <a:cs typeface="Impact"/>
              </a:rPr>
              <a:t>of</a:t>
            </a:r>
            <a:r>
              <a:rPr sz="2650" spc="45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650" dirty="0">
                <a:solidFill>
                  <a:srgbClr val="FFFFFF"/>
                </a:solidFill>
                <a:latin typeface="Impact"/>
                <a:cs typeface="Impact"/>
              </a:rPr>
              <a:t>origin,</a:t>
            </a:r>
            <a:r>
              <a:rPr sz="2650" spc="45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650" spc="-25" dirty="0">
                <a:solidFill>
                  <a:srgbClr val="FFFFFF"/>
                </a:solidFill>
                <a:latin typeface="Impact"/>
                <a:cs typeface="Impact"/>
              </a:rPr>
              <a:t>or </a:t>
            </a:r>
            <a:r>
              <a:rPr sz="2650" dirty="0">
                <a:solidFill>
                  <a:srgbClr val="FFFFFF"/>
                </a:solidFill>
                <a:latin typeface="Impact"/>
                <a:cs typeface="Impact"/>
              </a:rPr>
              <a:t>another</a:t>
            </a:r>
            <a:r>
              <a:rPr sz="2650" spc="6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650" dirty="0">
                <a:solidFill>
                  <a:srgbClr val="FFFFFF"/>
                </a:solidFill>
                <a:latin typeface="Impact"/>
                <a:cs typeface="Impact"/>
              </a:rPr>
              <a:t>trait</a:t>
            </a:r>
            <a:r>
              <a:rPr sz="2650" spc="6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650" dirty="0">
                <a:solidFill>
                  <a:srgbClr val="FFFFFF"/>
                </a:solidFill>
                <a:latin typeface="Impact"/>
                <a:cs typeface="Impact"/>
              </a:rPr>
              <a:t>deemed</a:t>
            </a:r>
            <a:r>
              <a:rPr sz="2650" spc="6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650" dirty="0">
                <a:solidFill>
                  <a:srgbClr val="FFFFFF"/>
                </a:solidFill>
                <a:latin typeface="Impact"/>
                <a:cs typeface="Impact"/>
              </a:rPr>
              <a:t>to</a:t>
            </a:r>
            <a:r>
              <a:rPr sz="2650" spc="6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650" dirty="0">
                <a:solidFill>
                  <a:srgbClr val="FFFFFF"/>
                </a:solidFill>
                <a:latin typeface="Impact"/>
                <a:cs typeface="Impact"/>
              </a:rPr>
              <a:t>be</a:t>
            </a:r>
            <a:r>
              <a:rPr sz="2650" spc="6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650" dirty="0">
                <a:solidFill>
                  <a:srgbClr val="FFFFFF"/>
                </a:solidFill>
                <a:latin typeface="Impact"/>
                <a:cs typeface="Impact"/>
              </a:rPr>
              <a:t>racially-</a:t>
            </a:r>
            <a:r>
              <a:rPr sz="2650" spc="-10" dirty="0">
                <a:solidFill>
                  <a:srgbClr val="FFFFFF"/>
                </a:solidFill>
                <a:latin typeface="Impact"/>
                <a:cs typeface="Impact"/>
              </a:rPr>
              <a:t>relevant</a:t>
            </a:r>
            <a:endParaRPr sz="2650">
              <a:latin typeface="Impact"/>
              <a:cs typeface="Impact"/>
            </a:endParaRPr>
          </a:p>
          <a:p>
            <a:pPr marL="12700" marR="378460">
              <a:lnSpc>
                <a:spcPts val="2970"/>
              </a:lnSpc>
              <a:spcBef>
                <a:spcPts val="1855"/>
              </a:spcBef>
            </a:pPr>
            <a:r>
              <a:rPr sz="2650" dirty="0">
                <a:solidFill>
                  <a:srgbClr val="FFFFFF"/>
                </a:solidFill>
                <a:latin typeface="Impact"/>
                <a:cs typeface="Impact"/>
              </a:rPr>
              <a:t>Y</a:t>
            </a:r>
            <a:r>
              <a:rPr sz="2650" spc="5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650" dirty="0">
                <a:solidFill>
                  <a:srgbClr val="FFFFFF"/>
                </a:solidFill>
                <a:latin typeface="Impact"/>
                <a:cs typeface="Impact"/>
              </a:rPr>
              <a:t>=</a:t>
            </a:r>
            <a:r>
              <a:rPr sz="2650" spc="45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650" dirty="0">
                <a:solidFill>
                  <a:srgbClr val="FFFFFF"/>
                </a:solidFill>
                <a:latin typeface="Impact"/>
                <a:cs typeface="Impact"/>
              </a:rPr>
              <a:t>Race</a:t>
            </a:r>
            <a:r>
              <a:rPr sz="2650" spc="5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650" dirty="0">
                <a:solidFill>
                  <a:srgbClr val="FFFFFF"/>
                </a:solidFill>
                <a:latin typeface="Impact"/>
                <a:cs typeface="Impact"/>
              </a:rPr>
              <a:t>(Can</a:t>
            </a:r>
            <a:r>
              <a:rPr sz="2650" spc="45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650" dirty="0">
                <a:solidFill>
                  <a:srgbClr val="FFFFFF"/>
                </a:solidFill>
                <a:latin typeface="Impact"/>
                <a:cs typeface="Impact"/>
              </a:rPr>
              <a:t>refer</a:t>
            </a:r>
            <a:r>
              <a:rPr sz="2650" spc="5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650" dirty="0">
                <a:solidFill>
                  <a:srgbClr val="FFFFFF"/>
                </a:solidFill>
                <a:latin typeface="Impact"/>
                <a:cs typeface="Impact"/>
              </a:rPr>
              <a:t>to</a:t>
            </a:r>
            <a:r>
              <a:rPr sz="2650" spc="5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650" dirty="0">
                <a:solidFill>
                  <a:srgbClr val="FFFFFF"/>
                </a:solidFill>
                <a:latin typeface="Impact"/>
                <a:cs typeface="Impact"/>
              </a:rPr>
              <a:t>color</a:t>
            </a:r>
            <a:r>
              <a:rPr sz="2650" spc="45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650" dirty="0">
                <a:solidFill>
                  <a:srgbClr val="FFFFFF"/>
                </a:solidFill>
                <a:latin typeface="Impact"/>
                <a:cs typeface="Impact"/>
              </a:rPr>
              <a:t>[Black-White</a:t>
            </a:r>
            <a:r>
              <a:rPr sz="2650" spc="5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650" dirty="0">
                <a:solidFill>
                  <a:srgbClr val="FFFFFF"/>
                </a:solidFill>
                <a:latin typeface="Impact"/>
                <a:cs typeface="Impact"/>
              </a:rPr>
              <a:t>Binary],</a:t>
            </a:r>
            <a:r>
              <a:rPr sz="2650" spc="45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650" spc="-25" dirty="0">
                <a:solidFill>
                  <a:srgbClr val="FFFFFF"/>
                </a:solidFill>
                <a:latin typeface="Impact"/>
                <a:cs typeface="Impact"/>
              </a:rPr>
              <a:t>but </a:t>
            </a:r>
            <a:r>
              <a:rPr sz="2650" dirty="0">
                <a:solidFill>
                  <a:srgbClr val="FFFFFF"/>
                </a:solidFill>
                <a:latin typeface="Impact"/>
                <a:cs typeface="Impact"/>
              </a:rPr>
              <a:t>can</a:t>
            </a:r>
            <a:r>
              <a:rPr sz="2650" spc="4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650" dirty="0">
                <a:solidFill>
                  <a:srgbClr val="FFFFFF"/>
                </a:solidFill>
                <a:latin typeface="Impact"/>
                <a:cs typeface="Impact"/>
              </a:rPr>
              <a:t>also</a:t>
            </a:r>
            <a:r>
              <a:rPr sz="2650" spc="45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650" dirty="0">
                <a:solidFill>
                  <a:srgbClr val="FFFFFF"/>
                </a:solidFill>
                <a:latin typeface="Impact"/>
                <a:cs typeface="Impact"/>
              </a:rPr>
              <a:t>slip</a:t>
            </a:r>
            <a:r>
              <a:rPr sz="2650" spc="4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650" dirty="0">
                <a:solidFill>
                  <a:srgbClr val="FFFFFF"/>
                </a:solidFill>
                <a:latin typeface="Impact"/>
                <a:cs typeface="Impact"/>
              </a:rPr>
              <a:t>into</a:t>
            </a:r>
            <a:r>
              <a:rPr sz="2650" spc="4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650" dirty="0">
                <a:solidFill>
                  <a:srgbClr val="FFFFFF"/>
                </a:solidFill>
                <a:latin typeface="Impact"/>
                <a:cs typeface="Impact"/>
              </a:rPr>
              <a:t>X</a:t>
            </a:r>
            <a:r>
              <a:rPr sz="2650" spc="45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650" dirty="0">
                <a:solidFill>
                  <a:srgbClr val="FFFFFF"/>
                </a:solidFill>
                <a:latin typeface="Impact"/>
                <a:cs typeface="Impact"/>
              </a:rPr>
              <a:t>terms</a:t>
            </a:r>
            <a:r>
              <a:rPr sz="2650" spc="4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650" dirty="0">
                <a:solidFill>
                  <a:srgbClr val="FFFFFF"/>
                </a:solidFill>
                <a:latin typeface="Impact"/>
                <a:cs typeface="Impact"/>
              </a:rPr>
              <a:t>[being</a:t>
            </a:r>
            <a:r>
              <a:rPr sz="2650" spc="4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650" spc="-10" dirty="0">
                <a:solidFill>
                  <a:srgbClr val="FFFFFF"/>
                </a:solidFill>
                <a:latin typeface="Impact"/>
                <a:cs typeface="Impact"/>
              </a:rPr>
              <a:t>Brazilian])</a:t>
            </a:r>
            <a:endParaRPr sz="2650">
              <a:latin typeface="Impact"/>
              <a:cs typeface="Impac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500" spc="-70" dirty="0">
                <a:solidFill>
                  <a:srgbClr val="800D02"/>
                </a:solidFill>
              </a:rPr>
              <a:t>Unpacking</a:t>
            </a:r>
            <a:r>
              <a:rPr sz="3500" spc="-100" dirty="0">
                <a:solidFill>
                  <a:srgbClr val="800D02"/>
                </a:solidFill>
              </a:rPr>
              <a:t> </a:t>
            </a:r>
            <a:r>
              <a:rPr sz="3500" spc="-55" dirty="0">
                <a:solidFill>
                  <a:srgbClr val="800D02"/>
                </a:solidFill>
              </a:rPr>
              <a:t>the</a:t>
            </a:r>
            <a:r>
              <a:rPr sz="3500" spc="-100" dirty="0">
                <a:solidFill>
                  <a:srgbClr val="800D02"/>
                </a:solidFill>
              </a:rPr>
              <a:t> </a:t>
            </a:r>
            <a:r>
              <a:rPr sz="3500" spc="-10" dirty="0">
                <a:solidFill>
                  <a:srgbClr val="800D02"/>
                </a:solidFill>
              </a:rPr>
              <a:t>Question</a:t>
            </a:r>
            <a:endParaRPr sz="3500"/>
          </a:p>
          <a:p>
            <a:pPr marL="2771140">
              <a:lnSpc>
                <a:spcPct val="100000"/>
              </a:lnSpc>
              <a:spcBef>
                <a:spcPts val="15"/>
              </a:spcBef>
            </a:pPr>
            <a:r>
              <a:rPr sz="2450" u="sng" dirty="0">
                <a:uFill>
                  <a:solidFill>
                    <a:srgbClr val="FFFFFF"/>
                  </a:solidFill>
                </a:uFill>
              </a:rPr>
              <a:t>Theology</a:t>
            </a:r>
            <a:r>
              <a:rPr sz="2450" u="sng" spc="40" dirty="0">
                <a:uFill>
                  <a:solidFill>
                    <a:srgbClr val="FFFFFF"/>
                  </a:solidFill>
                </a:uFill>
              </a:rPr>
              <a:t> </a:t>
            </a:r>
            <a:r>
              <a:rPr sz="2450" u="sng" dirty="0">
                <a:uFill>
                  <a:solidFill>
                    <a:srgbClr val="FFFFFF"/>
                  </a:solidFill>
                </a:uFill>
              </a:rPr>
              <a:t>and</a:t>
            </a:r>
            <a:r>
              <a:rPr sz="2450" u="sng" spc="35" dirty="0">
                <a:uFill>
                  <a:solidFill>
                    <a:srgbClr val="FFFFFF"/>
                  </a:solidFill>
                </a:uFill>
              </a:rPr>
              <a:t> </a:t>
            </a:r>
            <a:r>
              <a:rPr sz="2450" u="sng" dirty="0">
                <a:uFill>
                  <a:solidFill>
                    <a:srgbClr val="FFFFFF"/>
                  </a:solidFill>
                </a:uFill>
              </a:rPr>
              <a:t>Race:</a:t>
            </a:r>
            <a:r>
              <a:rPr sz="2450" u="sng" spc="40" dirty="0">
                <a:uFill>
                  <a:solidFill>
                    <a:srgbClr val="FFFFFF"/>
                  </a:solidFill>
                </a:uFill>
              </a:rPr>
              <a:t> </a:t>
            </a:r>
            <a:r>
              <a:rPr sz="2450" u="sng" dirty="0">
                <a:uFill>
                  <a:solidFill>
                    <a:srgbClr val="FFFFFF"/>
                  </a:solidFill>
                </a:uFill>
              </a:rPr>
              <a:t>2</a:t>
            </a:r>
            <a:r>
              <a:rPr sz="2450" u="sng" spc="35" dirty="0">
                <a:uFill>
                  <a:solidFill>
                    <a:srgbClr val="FFFFFF"/>
                  </a:solidFill>
                </a:uFill>
              </a:rPr>
              <a:t> </a:t>
            </a:r>
            <a:r>
              <a:rPr sz="2450" u="sng" spc="-20" dirty="0">
                <a:uFill>
                  <a:solidFill>
                    <a:srgbClr val="FFFFFF"/>
                  </a:solidFill>
                </a:uFill>
              </a:rPr>
              <a:t>Tasks</a:t>
            </a:r>
            <a:endParaRPr sz="2450"/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298092" y="2719674"/>
            <a:ext cx="2769715" cy="490220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1338493" y="2764685"/>
            <a:ext cx="2687955" cy="40259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2450" dirty="0">
                <a:solidFill>
                  <a:srgbClr val="FFFFFF"/>
                </a:solidFill>
                <a:latin typeface="Impact"/>
                <a:cs typeface="Impact"/>
              </a:rPr>
              <a:t>The</a:t>
            </a:r>
            <a:r>
              <a:rPr sz="2450" spc="55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450" dirty="0">
                <a:solidFill>
                  <a:srgbClr val="FFFFFF"/>
                </a:solidFill>
                <a:latin typeface="Impact"/>
                <a:cs typeface="Impact"/>
              </a:rPr>
              <a:t>Descriptive</a:t>
            </a:r>
            <a:r>
              <a:rPr sz="2450" spc="55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450" spc="-20" dirty="0">
                <a:solidFill>
                  <a:srgbClr val="FFFFFF"/>
                </a:solidFill>
                <a:latin typeface="Impact"/>
                <a:cs typeface="Impact"/>
              </a:rPr>
              <a:t>Task</a:t>
            </a:r>
            <a:endParaRPr sz="2450">
              <a:latin typeface="Impact"/>
              <a:cs typeface="Impact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56429" rIns="0" bIns="0" rtlCol="0">
            <a:spAutoFit/>
          </a:bodyPr>
          <a:lstStyle/>
          <a:p>
            <a:pPr marL="1794510">
              <a:lnSpc>
                <a:spcPct val="100000"/>
              </a:lnSpc>
              <a:spcBef>
                <a:spcPts val="114"/>
              </a:spcBef>
            </a:pPr>
            <a:r>
              <a:rPr sz="3900" dirty="0"/>
              <a:t>Race</a:t>
            </a:r>
            <a:r>
              <a:rPr sz="3900" spc="-5" dirty="0"/>
              <a:t> </a:t>
            </a:r>
            <a:r>
              <a:rPr sz="3900" dirty="0"/>
              <a:t>as</a:t>
            </a:r>
            <a:r>
              <a:rPr sz="3900" spc="-10" dirty="0"/>
              <a:t> </a:t>
            </a:r>
            <a:r>
              <a:rPr sz="3900" dirty="0"/>
              <a:t>a</a:t>
            </a:r>
            <a:r>
              <a:rPr sz="3900" spc="-10" dirty="0"/>
              <a:t> </a:t>
            </a:r>
            <a:r>
              <a:rPr sz="3900" dirty="0"/>
              <a:t>Social</a:t>
            </a:r>
            <a:r>
              <a:rPr sz="3900" spc="-5" dirty="0"/>
              <a:t> </a:t>
            </a:r>
            <a:r>
              <a:rPr sz="3900" spc="-10" dirty="0"/>
              <a:t>Construct</a:t>
            </a:r>
            <a:endParaRPr sz="3900"/>
          </a:p>
          <a:p>
            <a:pPr marL="2340610">
              <a:lnSpc>
                <a:spcPct val="100000"/>
              </a:lnSpc>
              <a:spcBef>
                <a:spcPts val="3400"/>
              </a:spcBef>
            </a:pPr>
            <a:r>
              <a:rPr sz="3900" dirty="0"/>
              <a:t>“X counts as</a:t>
            </a:r>
            <a:r>
              <a:rPr sz="3900" spc="5" dirty="0"/>
              <a:t> </a:t>
            </a:r>
            <a:r>
              <a:rPr sz="3900" dirty="0"/>
              <a:t>Y</a:t>
            </a:r>
            <a:r>
              <a:rPr sz="3900" spc="-5" dirty="0"/>
              <a:t> </a:t>
            </a:r>
            <a:r>
              <a:rPr sz="3900" dirty="0"/>
              <a:t>in </a:t>
            </a:r>
            <a:r>
              <a:rPr sz="3900" spc="-25" dirty="0"/>
              <a:t>C”</a:t>
            </a:r>
            <a:endParaRPr sz="3900"/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067063" y="1872775"/>
            <a:ext cx="991461" cy="544512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909570" y="3555719"/>
            <a:ext cx="179980" cy="166135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909570" y="4545843"/>
            <a:ext cx="179980" cy="166135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909570" y="5535967"/>
            <a:ext cx="179980" cy="166135"/>
          </a:xfrm>
          <a:prstGeom prst="rect">
            <a:avLst/>
          </a:prstGeom>
        </p:spPr>
      </p:pic>
      <p:sp>
        <p:nvSpPr>
          <p:cNvPr id="7" name="object 7"/>
          <p:cNvSpPr txBox="1"/>
          <p:nvPr/>
        </p:nvSpPr>
        <p:spPr>
          <a:xfrm>
            <a:off x="1394551" y="3421410"/>
            <a:ext cx="7649209" cy="2414270"/>
          </a:xfrm>
          <a:prstGeom prst="rect">
            <a:avLst/>
          </a:prstGeom>
        </p:spPr>
        <p:txBody>
          <a:bodyPr vert="horz" wrap="square" lIns="0" tIns="51435" rIns="0" bIns="0" rtlCol="0">
            <a:spAutoFit/>
          </a:bodyPr>
          <a:lstStyle/>
          <a:p>
            <a:pPr marL="12700" marR="5080">
              <a:lnSpc>
                <a:spcPts val="2970"/>
              </a:lnSpc>
              <a:spcBef>
                <a:spcPts val="405"/>
              </a:spcBef>
            </a:pPr>
            <a:r>
              <a:rPr sz="2650" dirty="0">
                <a:solidFill>
                  <a:srgbClr val="FFFFFF"/>
                </a:solidFill>
                <a:latin typeface="Impact"/>
                <a:cs typeface="Impact"/>
              </a:rPr>
              <a:t>X</a:t>
            </a:r>
            <a:r>
              <a:rPr sz="2650" spc="35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650" dirty="0">
                <a:solidFill>
                  <a:srgbClr val="FFFFFF"/>
                </a:solidFill>
                <a:latin typeface="Impact"/>
                <a:cs typeface="Impact"/>
              </a:rPr>
              <a:t>=</a:t>
            </a:r>
            <a:r>
              <a:rPr sz="2650" spc="45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650" dirty="0">
                <a:solidFill>
                  <a:srgbClr val="FFFFFF"/>
                </a:solidFill>
                <a:latin typeface="Impact"/>
                <a:cs typeface="Impact"/>
              </a:rPr>
              <a:t>Trait</a:t>
            </a:r>
            <a:r>
              <a:rPr sz="2650" spc="45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650" dirty="0">
                <a:solidFill>
                  <a:srgbClr val="FFFFFF"/>
                </a:solidFill>
                <a:latin typeface="Impact"/>
                <a:cs typeface="Impact"/>
              </a:rPr>
              <a:t>about</a:t>
            </a:r>
            <a:r>
              <a:rPr sz="2650" spc="45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650" dirty="0">
                <a:solidFill>
                  <a:srgbClr val="FFFFFF"/>
                </a:solidFill>
                <a:latin typeface="Impact"/>
                <a:cs typeface="Impact"/>
              </a:rPr>
              <a:t>ethnicity,</a:t>
            </a:r>
            <a:r>
              <a:rPr sz="2650" spc="45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650" dirty="0">
                <a:solidFill>
                  <a:srgbClr val="FFFFFF"/>
                </a:solidFill>
                <a:latin typeface="Impact"/>
                <a:cs typeface="Impact"/>
              </a:rPr>
              <a:t>skin</a:t>
            </a:r>
            <a:r>
              <a:rPr sz="2650" spc="45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650" dirty="0">
                <a:solidFill>
                  <a:srgbClr val="FFFFFF"/>
                </a:solidFill>
                <a:latin typeface="Impact"/>
                <a:cs typeface="Impact"/>
              </a:rPr>
              <a:t>color,</a:t>
            </a:r>
            <a:r>
              <a:rPr sz="2650" spc="5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650" dirty="0">
                <a:solidFill>
                  <a:srgbClr val="FFFFFF"/>
                </a:solidFill>
                <a:latin typeface="Impact"/>
                <a:cs typeface="Impact"/>
              </a:rPr>
              <a:t>country</a:t>
            </a:r>
            <a:r>
              <a:rPr sz="2650" spc="45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650" dirty="0">
                <a:solidFill>
                  <a:srgbClr val="FFFFFF"/>
                </a:solidFill>
                <a:latin typeface="Impact"/>
                <a:cs typeface="Impact"/>
              </a:rPr>
              <a:t>of</a:t>
            </a:r>
            <a:r>
              <a:rPr sz="2650" spc="45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650" dirty="0">
                <a:solidFill>
                  <a:srgbClr val="FFFFFF"/>
                </a:solidFill>
                <a:latin typeface="Impact"/>
                <a:cs typeface="Impact"/>
              </a:rPr>
              <a:t>origin,</a:t>
            </a:r>
            <a:r>
              <a:rPr sz="2650" spc="45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650" spc="-25" dirty="0">
                <a:solidFill>
                  <a:srgbClr val="FFFFFF"/>
                </a:solidFill>
                <a:latin typeface="Impact"/>
                <a:cs typeface="Impact"/>
              </a:rPr>
              <a:t>or </a:t>
            </a:r>
            <a:r>
              <a:rPr sz="2650" dirty="0">
                <a:solidFill>
                  <a:srgbClr val="FFFFFF"/>
                </a:solidFill>
                <a:latin typeface="Impact"/>
                <a:cs typeface="Impact"/>
              </a:rPr>
              <a:t>another</a:t>
            </a:r>
            <a:r>
              <a:rPr sz="2650" spc="6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650" dirty="0">
                <a:solidFill>
                  <a:srgbClr val="FFFFFF"/>
                </a:solidFill>
                <a:latin typeface="Impact"/>
                <a:cs typeface="Impact"/>
              </a:rPr>
              <a:t>trait</a:t>
            </a:r>
            <a:r>
              <a:rPr sz="2650" spc="6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650" dirty="0">
                <a:solidFill>
                  <a:srgbClr val="FFFFFF"/>
                </a:solidFill>
                <a:latin typeface="Impact"/>
                <a:cs typeface="Impact"/>
              </a:rPr>
              <a:t>deemed</a:t>
            </a:r>
            <a:r>
              <a:rPr sz="2650" spc="6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650" dirty="0">
                <a:solidFill>
                  <a:srgbClr val="FFFFFF"/>
                </a:solidFill>
                <a:latin typeface="Impact"/>
                <a:cs typeface="Impact"/>
              </a:rPr>
              <a:t>to</a:t>
            </a:r>
            <a:r>
              <a:rPr sz="2650" spc="6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650" dirty="0">
                <a:solidFill>
                  <a:srgbClr val="FFFFFF"/>
                </a:solidFill>
                <a:latin typeface="Impact"/>
                <a:cs typeface="Impact"/>
              </a:rPr>
              <a:t>be</a:t>
            </a:r>
            <a:r>
              <a:rPr sz="2650" spc="6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650" dirty="0">
                <a:solidFill>
                  <a:srgbClr val="FFFFFF"/>
                </a:solidFill>
                <a:latin typeface="Impact"/>
                <a:cs typeface="Impact"/>
              </a:rPr>
              <a:t>racially-</a:t>
            </a:r>
            <a:r>
              <a:rPr sz="2650" spc="-10" dirty="0">
                <a:solidFill>
                  <a:srgbClr val="FFFFFF"/>
                </a:solidFill>
                <a:latin typeface="Impact"/>
                <a:cs typeface="Impact"/>
              </a:rPr>
              <a:t>relevant</a:t>
            </a:r>
            <a:endParaRPr sz="2650">
              <a:latin typeface="Impact"/>
              <a:cs typeface="Impact"/>
            </a:endParaRPr>
          </a:p>
          <a:p>
            <a:pPr marL="12700" marR="378460">
              <a:lnSpc>
                <a:spcPts val="2970"/>
              </a:lnSpc>
              <a:spcBef>
                <a:spcPts val="1855"/>
              </a:spcBef>
            </a:pPr>
            <a:r>
              <a:rPr sz="2650" dirty="0">
                <a:solidFill>
                  <a:srgbClr val="FFFFFF"/>
                </a:solidFill>
                <a:latin typeface="Impact"/>
                <a:cs typeface="Impact"/>
              </a:rPr>
              <a:t>Y</a:t>
            </a:r>
            <a:r>
              <a:rPr sz="2650" spc="5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650" dirty="0">
                <a:solidFill>
                  <a:srgbClr val="FFFFFF"/>
                </a:solidFill>
                <a:latin typeface="Impact"/>
                <a:cs typeface="Impact"/>
              </a:rPr>
              <a:t>=</a:t>
            </a:r>
            <a:r>
              <a:rPr sz="2650" spc="45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650" dirty="0">
                <a:solidFill>
                  <a:srgbClr val="FFFFFF"/>
                </a:solidFill>
                <a:latin typeface="Impact"/>
                <a:cs typeface="Impact"/>
              </a:rPr>
              <a:t>Race</a:t>
            </a:r>
            <a:r>
              <a:rPr sz="2650" spc="5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650" dirty="0">
                <a:solidFill>
                  <a:srgbClr val="FFFFFF"/>
                </a:solidFill>
                <a:latin typeface="Impact"/>
                <a:cs typeface="Impact"/>
              </a:rPr>
              <a:t>(Can</a:t>
            </a:r>
            <a:r>
              <a:rPr sz="2650" spc="45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650" dirty="0">
                <a:solidFill>
                  <a:srgbClr val="FFFFFF"/>
                </a:solidFill>
                <a:latin typeface="Impact"/>
                <a:cs typeface="Impact"/>
              </a:rPr>
              <a:t>refer</a:t>
            </a:r>
            <a:r>
              <a:rPr sz="2650" spc="5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650" dirty="0">
                <a:solidFill>
                  <a:srgbClr val="FFFFFF"/>
                </a:solidFill>
                <a:latin typeface="Impact"/>
                <a:cs typeface="Impact"/>
              </a:rPr>
              <a:t>to</a:t>
            </a:r>
            <a:r>
              <a:rPr sz="2650" spc="5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650" dirty="0">
                <a:solidFill>
                  <a:srgbClr val="FFFFFF"/>
                </a:solidFill>
                <a:latin typeface="Impact"/>
                <a:cs typeface="Impact"/>
              </a:rPr>
              <a:t>color</a:t>
            </a:r>
            <a:r>
              <a:rPr sz="2650" spc="45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650" dirty="0">
                <a:solidFill>
                  <a:srgbClr val="FFFFFF"/>
                </a:solidFill>
                <a:latin typeface="Impact"/>
                <a:cs typeface="Impact"/>
              </a:rPr>
              <a:t>[Black-White</a:t>
            </a:r>
            <a:r>
              <a:rPr sz="2650" spc="5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650" dirty="0">
                <a:solidFill>
                  <a:srgbClr val="FFFFFF"/>
                </a:solidFill>
                <a:latin typeface="Impact"/>
                <a:cs typeface="Impact"/>
              </a:rPr>
              <a:t>Binary],</a:t>
            </a:r>
            <a:r>
              <a:rPr sz="2650" spc="45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650" spc="-25" dirty="0">
                <a:solidFill>
                  <a:srgbClr val="FFFFFF"/>
                </a:solidFill>
                <a:latin typeface="Impact"/>
                <a:cs typeface="Impact"/>
              </a:rPr>
              <a:t>but </a:t>
            </a:r>
            <a:r>
              <a:rPr sz="2650" dirty="0">
                <a:solidFill>
                  <a:srgbClr val="FFFFFF"/>
                </a:solidFill>
                <a:latin typeface="Impact"/>
                <a:cs typeface="Impact"/>
              </a:rPr>
              <a:t>can</a:t>
            </a:r>
            <a:r>
              <a:rPr sz="2650" spc="4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650" dirty="0">
                <a:solidFill>
                  <a:srgbClr val="FFFFFF"/>
                </a:solidFill>
                <a:latin typeface="Impact"/>
                <a:cs typeface="Impact"/>
              </a:rPr>
              <a:t>also</a:t>
            </a:r>
            <a:r>
              <a:rPr sz="2650" spc="45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650" dirty="0">
                <a:solidFill>
                  <a:srgbClr val="FFFFFF"/>
                </a:solidFill>
                <a:latin typeface="Impact"/>
                <a:cs typeface="Impact"/>
              </a:rPr>
              <a:t>slip</a:t>
            </a:r>
            <a:r>
              <a:rPr sz="2650" spc="4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650" dirty="0">
                <a:solidFill>
                  <a:srgbClr val="FFFFFF"/>
                </a:solidFill>
                <a:latin typeface="Impact"/>
                <a:cs typeface="Impact"/>
              </a:rPr>
              <a:t>into</a:t>
            </a:r>
            <a:r>
              <a:rPr sz="2650" spc="4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650" dirty="0">
                <a:solidFill>
                  <a:srgbClr val="FFFFFF"/>
                </a:solidFill>
                <a:latin typeface="Impact"/>
                <a:cs typeface="Impact"/>
              </a:rPr>
              <a:t>X</a:t>
            </a:r>
            <a:r>
              <a:rPr sz="2650" spc="45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650" dirty="0">
                <a:solidFill>
                  <a:srgbClr val="FFFFFF"/>
                </a:solidFill>
                <a:latin typeface="Impact"/>
                <a:cs typeface="Impact"/>
              </a:rPr>
              <a:t>terms</a:t>
            </a:r>
            <a:r>
              <a:rPr sz="2650" spc="4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650" dirty="0">
                <a:solidFill>
                  <a:srgbClr val="FFFFFF"/>
                </a:solidFill>
                <a:latin typeface="Impact"/>
                <a:cs typeface="Impact"/>
              </a:rPr>
              <a:t>[being</a:t>
            </a:r>
            <a:r>
              <a:rPr sz="2650" spc="4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650" spc="-10" dirty="0">
                <a:solidFill>
                  <a:srgbClr val="FFFFFF"/>
                </a:solidFill>
                <a:latin typeface="Impact"/>
                <a:cs typeface="Impact"/>
              </a:rPr>
              <a:t>Brazilian])</a:t>
            </a:r>
            <a:endParaRPr sz="2650">
              <a:latin typeface="Impact"/>
              <a:cs typeface="Impact"/>
            </a:endParaRPr>
          </a:p>
          <a:p>
            <a:pPr marL="12700">
              <a:lnSpc>
                <a:spcPct val="100000"/>
              </a:lnSpc>
              <a:spcBef>
                <a:spcPts val="1580"/>
              </a:spcBef>
            </a:pPr>
            <a:r>
              <a:rPr sz="2650" dirty="0">
                <a:solidFill>
                  <a:srgbClr val="FFFFFF"/>
                </a:solidFill>
                <a:latin typeface="Impact"/>
                <a:cs typeface="Impact"/>
              </a:rPr>
              <a:t>C</a:t>
            </a:r>
            <a:r>
              <a:rPr sz="2650" spc="25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650" dirty="0">
                <a:solidFill>
                  <a:srgbClr val="FFFFFF"/>
                </a:solidFill>
                <a:latin typeface="Impact"/>
                <a:cs typeface="Impact"/>
              </a:rPr>
              <a:t>=</a:t>
            </a:r>
            <a:r>
              <a:rPr sz="2650" spc="35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650" dirty="0">
                <a:solidFill>
                  <a:srgbClr val="FFFFFF"/>
                </a:solidFill>
                <a:latin typeface="Impact"/>
                <a:cs typeface="Impact"/>
              </a:rPr>
              <a:t>Context</a:t>
            </a:r>
            <a:r>
              <a:rPr sz="2650" spc="35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650" dirty="0">
                <a:solidFill>
                  <a:srgbClr val="FFFFFF"/>
                </a:solidFill>
                <a:latin typeface="Impact"/>
                <a:cs typeface="Impact"/>
              </a:rPr>
              <a:t>in</a:t>
            </a:r>
            <a:r>
              <a:rPr sz="2650" spc="35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650" dirty="0">
                <a:solidFill>
                  <a:srgbClr val="FFFFFF"/>
                </a:solidFill>
                <a:latin typeface="Impact"/>
                <a:cs typeface="Impact"/>
              </a:rPr>
              <a:t>Which</a:t>
            </a:r>
            <a:r>
              <a:rPr sz="2650" spc="4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650" dirty="0">
                <a:solidFill>
                  <a:srgbClr val="FFFFFF"/>
                </a:solidFill>
                <a:latin typeface="Impact"/>
                <a:cs typeface="Impact"/>
              </a:rPr>
              <a:t>it</a:t>
            </a:r>
            <a:r>
              <a:rPr sz="2650" spc="35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650" spc="-10" dirty="0">
                <a:solidFill>
                  <a:srgbClr val="FFFFFF"/>
                </a:solidFill>
                <a:latin typeface="Impact"/>
                <a:cs typeface="Impact"/>
              </a:rPr>
              <a:t>Counts</a:t>
            </a:r>
            <a:endParaRPr sz="2650">
              <a:latin typeface="Impact"/>
              <a:cs typeface="Impact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288228" y="1345152"/>
            <a:ext cx="5422900" cy="62293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3900" dirty="0">
                <a:solidFill>
                  <a:srgbClr val="FFFFFF"/>
                </a:solidFill>
                <a:latin typeface="Impact"/>
                <a:cs typeface="Impact"/>
              </a:rPr>
              <a:t>Race</a:t>
            </a:r>
            <a:r>
              <a:rPr sz="3900" spc="-5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3900" dirty="0">
                <a:solidFill>
                  <a:srgbClr val="FFFFFF"/>
                </a:solidFill>
                <a:latin typeface="Impact"/>
                <a:cs typeface="Impact"/>
              </a:rPr>
              <a:t>as</a:t>
            </a:r>
            <a:r>
              <a:rPr sz="3900" spc="-1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3900" dirty="0">
                <a:solidFill>
                  <a:srgbClr val="FFFFFF"/>
                </a:solidFill>
                <a:latin typeface="Impact"/>
                <a:cs typeface="Impact"/>
              </a:rPr>
              <a:t>a</a:t>
            </a:r>
            <a:r>
              <a:rPr sz="3900" spc="-1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3900" dirty="0">
                <a:solidFill>
                  <a:srgbClr val="FFFFFF"/>
                </a:solidFill>
                <a:latin typeface="Impact"/>
                <a:cs typeface="Impact"/>
              </a:rPr>
              <a:t>Social</a:t>
            </a:r>
            <a:r>
              <a:rPr sz="3900" spc="-5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3900" spc="-10" dirty="0">
                <a:solidFill>
                  <a:srgbClr val="FFFFFF"/>
                </a:solidFill>
                <a:latin typeface="Impact"/>
                <a:cs typeface="Impact"/>
              </a:rPr>
              <a:t>Construct</a:t>
            </a:r>
            <a:endParaRPr sz="3900">
              <a:latin typeface="Impact"/>
              <a:cs typeface="Impact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09570" y="2447840"/>
            <a:ext cx="179980" cy="166135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1394551" y="2313530"/>
            <a:ext cx="7586345" cy="43434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2650" dirty="0">
                <a:solidFill>
                  <a:srgbClr val="FFFFFF"/>
                </a:solidFill>
                <a:latin typeface="Impact"/>
                <a:cs typeface="Impact"/>
              </a:rPr>
              <a:t>Upshot:</a:t>
            </a:r>
            <a:r>
              <a:rPr sz="2650" spc="4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650" dirty="0">
                <a:solidFill>
                  <a:srgbClr val="FFFFFF"/>
                </a:solidFill>
                <a:latin typeface="Impact"/>
                <a:cs typeface="Impact"/>
              </a:rPr>
              <a:t>One</a:t>
            </a:r>
            <a:r>
              <a:rPr sz="2650" spc="45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650" dirty="0">
                <a:solidFill>
                  <a:srgbClr val="FFFFFF"/>
                </a:solidFill>
                <a:latin typeface="Impact"/>
                <a:cs typeface="Impact"/>
              </a:rPr>
              <a:t>is</a:t>
            </a:r>
            <a:r>
              <a:rPr sz="2650" spc="5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650" dirty="0">
                <a:solidFill>
                  <a:srgbClr val="FFFFFF"/>
                </a:solidFill>
                <a:latin typeface="Impact"/>
                <a:cs typeface="Impact"/>
              </a:rPr>
              <a:t>not</a:t>
            </a:r>
            <a:r>
              <a:rPr sz="2650" spc="45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650" dirty="0">
                <a:solidFill>
                  <a:srgbClr val="FFFFFF"/>
                </a:solidFill>
                <a:latin typeface="Impact"/>
                <a:cs typeface="Impact"/>
              </a:rPr>
              <a:t>born</a:t>
            </a:r>
            <a:r>
              <a:rPr sz="2650" spc="5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650" dirty="0">
                <a:solidFill>
                  <a:srgbClr val="FFFFFF"/>
                </a:solidFill>
                <a:latin typeface="Impact"/>
                <a:cs typeface="Impact"/>
              </a:rPr>
              <a:t>raced,</a:t>
            </a:r>
            <a:r>
              <a:rPr sz="2650" spc="5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650" dirty="0">
                <a:solidFill>
                  <a:srgbClr val="FFFFFF"/>
                </a:solidFill>
                <a:latin typeface="Impact"/>
                <a:cs typeface="Impact"/>
              </a:rPr>
              <a:t>one</a:t>
            </a:r>
            <a:r>
              <a:rPr sz="2650" spc="45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650" dirty="0">
                <a:solidFill>
                  <a:srgbClr val="FFFFFF"/>
                </a:solidFill>
                <a:latin typeface="Impact"/>
                <a:cs typeface="Impact"/>
              </a:rPr>
              <a:t>becomes</a:t>
            </a:r>
            <a:r>
              <a:rPr sz="2650" spc="5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650" spc="-10" dirty="0">
                <a:solidFill>
                  <a:srgbClr val="FFFFFF"/>
                </a:solidFill>
                <a:latin typeface="Impact"/>
                <a:cs typeface="Impact"/>
              </a:rPr>
              <a:t>racialized.</a:t>
            </a:r>
            <a:endParaRPr sz="2650">
              <a:latin typeface="Impact"/>
              <a:cs typeface="Impact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88228" y="1345152"/>
            <a:ext cx="5422900" cy="62293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3900" dirty="0"/>
              <a:t>Race</a:t>
            </a:r>
            <a:r>
              <a:rPr sz="3900" spc="-5" dirty="0"/>
              <a:t> </a:t>
            </a:r>
            <a:r>
              <a:rPr sz="3900" dirty="0"/>
              <a:t>as</a:t>
            </a:r>
            <a:r>
              <a:rPr sz="3900" spc="-10" dirty="0"/>
              <a:t> </a:t>
            </a:r>
            <a:r>
              <a:rPr sz="3900" dirty="0"/>
              <a:t>a</a:t>
            </a:r>
            <a:r>
              <a:rPr sz="3900" spc="-10" dirty="0"/>
              <a:t> </a:t>
            </a:r>
            <a:r>
              <a:rPr sz="3900" dirty="0"/>
              <a:t>Social</a:t>
            </a:r>
            <a:r>
              <a:rPr sz="3900" spc="-5" dirty="0"/>
              <a:t> </a:t>
            </a:r>
            <a:r>
              <a:rPr sz="3900" spc="-10" dirty="0"/>
              <a:t>Construct</a:t>
            </a:r>
            <a:endParaRPr sz="3900"/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09570" y="2447840"/>
            <a:ext cx="179980" cy="166135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09570" y="3060774"/>
            <a:ext cx="179980" cy="166135"/>
          </a:xfrm>
          <a:prstGeom prst="rect">
            <a:avLst/>
          </a:prstGeom>
        </p:spPr>
      </p:pic>
      <p:sp>
        <p:nvSpPr>
          <p:cNvPr id="5" name="object 5"/>
          <p:cNvSpPr txBox="1"/>
          <p:nvPr/>
        </p:nvSpPr>
        <p:spPr>
          <a:xfrm>
            <a:off x="1394551" y="2109219"/>
            <a:ext cx="7586345" cy="1628775"/>
          </a:xfrm>
          <a:prstGeom prst="rect">
            <a:avLst/>
          </a:prstGeom>
        </p:spPr>
        <p:txBody>
          <a:bodyPr vert="horz" wrap="square" lIns="0" tIns="220979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739"/>
              </a:spcBef>
            </a:pPr>
            <a:r>
              <a:rPr sz="2650" dirty="0">
                <a:solidFill>
                  <a:srgbClr val="FFFFFF"/>
                </a:solidFill>
                <a:latin typeface="Impact"/>
                <a:cs typeface="Impact"/>
              </a:rPr>
              <a:t>Upshot:</a:t>
            </a:r>
            <a:r>
              <a:rPr sz="2650" spc="4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650" dirty="0">
                <a:solidFill>
                  <a:srgbClr val="FFFFFF"/>
                </a:solidFill>
                <a:latin typeface="Impact"/>
                <a:cs typeface="Impact"/>
              </a:rPr>
              <a:t>One</a:t>
            </a:r>
            <a:r>
              <a:rPr sz="2650" spc="45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650" dirty="0">
                <a:solidFill>
                  <a:srgbClr val="FFFFFF"/>
                </a:solidFill>
                <a:latin typeface="Impact"/>
                <a:cs typeface="Impact"/>
              </a:rPr>
              <a:t>is</a:t>
            </a:r>
            <a:r>
              <a:rPr sz="2650" spc="5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650" dirty="0">
                <a:solidFill>
                  <a:srgbClr val="FFFFFF"/>
                </a:solidFill>
                <a:latin typeface="Impact"/>
                <a:cs typeface="Impact"/>
              </a:rPr>
              <a:t>not</a:t>
            </a:r>
            <a:r>
              <a:rPr sz="2650" spc="45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650" dirty="0">
                <a:solidFill>
                  <a:srgbClr val="FFFFFF"/>
                </a:solidFill>
                <a:latin typeface="Impact"/>
                <a:cs typeface="Impact"/>
              </a:rPr>
              <a:t>born</a:t>
            </a:r>
            <a:r>
              <a:rPr sz="2650" spc="5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650" dirty="0">
                <a:solidFill>
                  <a:srgbClr val="FFFFFF"/>
                </a:solidFill>
                <a:latin typeface="Impact"/>
                <a:cs typeface="Impact"/>
              </a:rPr>
              <a:t>raced,</a:t>
            </a:r>
            <a:r>
              <a:rPr sz="2650" spc="5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650" dirty="0">
                <a:solidFill>
                  <a:srgbClr val="FFFFFF"/>
                </a:solidFill>
                <a:latin typeface="Impact"/>
                <a:cs typeface="Impact"/>
              </a:rPr>
              <a:t>one</a:t>
            </a:r>
            <a:r>
              <a:rPr sz="2650" spc="45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650" dirty="0">
                <a:solidFill>
                  <a:srgbClr val="FFFFFF"/>
                </a:solidFill>
                <a:latin typeface="Impact"/>
                <a:cs typeface="Impact"/>
              </a:rPr>
              <a:t>becomes</a:t>
            </a:r>
            <a:r>
              <a:rPr sz="2650" spc="5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650" spc="-10" dirty="0">
                <a:solidFill>
                  <a:srgbClr val="FFFFFF"/>
                </a:solidFill>
                <a:latin typeface="Impact"/>
                <a:cs typeface="Impact"/>
              </a:rPr>
              <a:t>racialized.</a:t>
            </a:r>
            <a:endParaRPr sz="2650">
              <a:latin typeface="Impact"/>
              <a:cs typeface="Impact"/>
            </a:endParaRPr>
          </a:p>
          <a:p>
            <a:pPr marL="12700" marR="890905">
              <a:lnSpc>
                <a:spcPts val="2970"/>
              </a:lnSpc>
              <a:spcBef>
                <a:spcPts val="1920"/>
              </a:spcBef>
            </a:pPr>
            <a:r>
              <a:rPr sz="2650" dirty="0">
                <a:solidFill>
                  <a:srgbClr val="FFFFFF"/>
                </a:solidFill>
                <a:latin typeface="Impact"/>
                <a:cs typeface="Impact"/>
              </a:rPr>
              <a:t>Benefit:</a:t>
            </a:r>
            <a:r>
              <a:rPr sz="2650" spc="5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650" dirty="0">
                <a:solidFill>
                  <a:srgbClr val="FFFFFF"/>
                </a:solidFill>
                <a:latin typeface="Impact"/>
                <a:cs typeface="Impact"/>
              </a:rPr>
              <a:t>Putatively</a:t>
            </a:r>
            <a:r>
              <a:rPr sz="2650" spc="6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650" dirty="0">
                <a:solidFill>
                  <a:srgbClr val="FFFFFF"/>
                </a:solidFill>
                <a:latin typeface="Impact"/>
                <a:cs typeface="Impact"/>
              </a:rPr>
              <a:t>natural</a:t>
            </a:r>
            <a:r>
              <a:rPr sz="2650" spc="6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650" dirty="0">
                <a:solidFill>
                  <a:srgbClr val="FFFFFF"/>
                </a:solidFill>
                <a:latin typeface="Impact"/>
                <a:cs typeface="Impact"/>
              </a:rPr>
              <a:t>traits</a:t>
            </a:r>
            <a:r>
              <a:rPr sz="2650" spc="55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650" dirty="0">
                <a:solidFill>
                  <a:srgbClr val="FFFFFF"/>
                </a:solidFill>
                <a:latin typeface="Impact"/>
                <a:cs typeface="Impact"/>
              </a:rPr>
              <a:t>were</a:t>
            </a:r>
            <a:r>
              <a:rPr sz="2650" spc="6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650" dirty="0">
                <a:solidFill>
                  <a:srgbClr val="FFFFFF"/>
                </a:solidFill>
                <a:latin typeface="Impact"/>
                <a:cs typeface="Impact"/>
              </a:rPr>
              <a:t>seen</a:t>
            </a:r>
            <a:r>
              <a:rPr sz="2650" spc="6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650" dirty="0">
                <a:solidFill>
                  <a:srgbClr val="FFFFFF"/>
                </a:solidFill>
                <a:latin typeface="Impact"/>
                <a:cs typeface="Impact"/>
              </a:rPr>
              <a:t>to</a:t>
            </a:r>
            <a:r>
              <a:rPr sz="2650" spc="6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650" spc="-35" dirty="0">
                <a:solidFill>
                  <a:srgbClr val="FFFFFF"/>
                </a:solidFill>
                <a:latin typeface="Impact"/>
                <a:cs typeface="Impact"/>
              </a:rPr>
              <a:t>be </a:t>
            </a:r>
            <a:r>
              <a:rPr sz="2650" dirty="0">
                <a:solidFill>
                  <a:srgbClr val="FFFFFF"/>
                </a:solidFill>
                <a:latin typeface="Impact"/>
                <a:cs typeface="Impact"/>
              </a:rPr>
              <a:t>contingent,</a:t>
            </a:r>
            <a:r>
              <a:rPr sz="2650" spc="45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650" dirty="0">
                <a:solidFill>
                  <a:srgbClr val="FFFFFF"/>
                </a:solidFill>
                <a:latin typeface="Impact"/>
                <a:cs typeface="Impact"/>
              </a:rPr>
              <a:t>enabling</a:t>
            </a:r>
            <a:r>
              <a:rPr sz="2650" spc="55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650" dirty="0">
                <a:solidFill>
                  <a:srgbClr val="FFFFFF"/>
                </a:solidFill>
                <a:latin typeface="Impact"/>
                <a:cs typeface="Impact"/>
              </a:rPr>
              <a:t>them</a:t>
            </a:r>
            <a:r>
              <a:rPr sz="2650" spc="5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650" dirty="0">
                <a:solidFill>
                  <a:srgbClr val="FFFFFF"/>
                </a:solidFill>
                <a:latin typeface="Impact"/>
                <a:cs typeface="Impact"/>
              </a:rPr>
              <a:t>to</a:t>
            </a:r>
            <a:r>
              <a:rPr sz="2650" spc="55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650" dirty="0">
                <a:solidFill>
                  <a:srgbClr val="FFFFFF"/>
                </a:solidFill>
                <a:latin typeface="Impact"/>
                <a:cs typeface="Impact"/>
              </a:rPr>
              <a:t>be</a:t>
            </a:r>
            <a:r>
              <a:rPr sz="2650" spc="55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650" spc="-10" dirty="0">
                <a:solidFill>
                  <a:srgbClr val="FFFFFF"/>
                </a:solidFill>
                <a:latin typeface="Impact"/>
                <a:cs typeface="Impact"/>
              </a:rPr>
              <a:t>debunked.</a:t>
            </a:r>
            <a:endParaRPr sz="2650">
              <a:latin typeface="Impact"/>
              <a:cs typeface="Impact"/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88228" y="1345152"/>
            <a:ext cx="5422900" cy="62293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3900" dirty="0"/>
              <a:t>Race</a:t>
            </a:r>
            <a:r>
              <a:rPr sz="3900" spc="-5" dirty="0"/>
              <a:t> </a:t>
            </a:r>
            <a:r>
              <a:rPr sz="3900" dirty="0"/>
              <a:t>as</a:t>
            </a:r>
            <a:r>
              <a:rPr sz="3900" spc="-10" dirty="0"/>
              <a:t> </a:t>
            </a:r>
            <a:r>
              <a:rPr sz="3900" dirty="0"/>
              <a:t>a</a:t>
            </a:r>
            <a:r>
              <a:rPr sz="3900" spc="-10" dirty="0"/>
              <a:t> </a:t>
            </a:r>
            <a:r>
              <a:rPr sz="3900" dirty="0"/>
              <a:t>Social</a:t>
            </a:r>
            <a:r>
              <a:rPr sz="3900" spc="-5" dirty="0"/>
              <a:t> </a:t>
            </a:r>
            <a:r>
              <a:rPr sz="3900" spc="-10" dirty="0"/>
              <a:t>Construct</a:t>
            </a:r>
            <a:endParaRPr sz="3900"/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09570" y="2447840"/>
            <a:ext cx="179980" cy="166135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09570" y="3060774"/>
            <a:ext cx="179980" cy="166135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09570" y="4050897"/>
            <a:ext cx="179980" cy="166135"/>
          </a:xfrm>
          <a:prstGeom prst="rect">
            <a:avLst/>
          </a:prstGeom>
        </p:spPr>
      </p:pic>
      <p:sp>
        <p:nvSpPr>
          <p:cNvPr id="6" name="object 6"/>
          <p:cNvSpPr txBox="1"/>
          <p:nvPr/>
        </p:nvSpPr>
        <p:spPr>
          <a:xfrm>
            <a:off x="1394551" y="2109219"/>
            <a:ext cx="7586345" cy="2618740"/>
          </a:xfrm>
          <a:prstGeom prst="rect">
            <a:avLst/>
          </a:prstGeom>
        </p:spPr>
        <p:txBody>
          <a:bodyPr vert="horz" wrap="square" lIns="0" tIns="220979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739"/>
              </a:spcBef>
            </a:pPr>
            <a:r>
              <a:rPr sz="2650" dirty="0">
                <a:solidFill>
                  <a:srgbClr val="FFFFFF"/>
                </a:solidFill>
                <a:latin typeface="Impact"/>
                <a:cs typeface="Impact"/>
              </a:rPr>
              <a:t>Upshot:</a:t>
            </a:r>
            <a:r>
              <a:rPr sz="2650" spc="4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650" dirty="0">
                <a:solidFill>
                  <a:srgbClr val="FFFFFF"/>
                </a:solidFill>
                <a:latin typeface="Impact"/>
                <a:cs typeface="Impact"/>
              </a:rPr>
              <a:t>One</a:t>
            </a:r>
            <a:r>
              <a:rPr sz="2650" spc="45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650" dirty="0">
                <a:solidFill>
                  <a:srgbClr val="FFFFFF"/>
                </a:solidFill>
                <a:latin typeface="Impact"/>
                <a:cs typeface="Impact"/>
              </a:rPr>
              <a:t>is</a:t>
            </a:r>
            <a:r>
              <a:rPr sz="2650" spc="5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650" dirty="0">
                <a:solidFill>
                  <a:srgbClr val="FFFFFF"/>
                </a:solidFill>
                <a:latin typeface="Impact"/>
                <a:cs typeface="Impact"/>
              </a:rPr>
              <a:t>not</a:t>
            </a:r>
            <a:r>
              <a:rPr sz="2650" spc="45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650" dirty="0">
                <a:solidFill>
                  <a:srgbClr val="FFFFFF"/>
                </a:solidFill>
                <a:latin typeface="Impact"/>
                <a:cs typeface="Impact"/>
              </a:rPr>
              <a:t>born</a:t>
            </a:r>
            <a:r>
              <a:rPr sz="2650" spc="5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650" dirty="0">
                <a:solidFill>
                  <a:srgbClr val="FFFFFF"/>
                </a:solidFill>
                <a:latin typeface="Impact"/>
                <a:cs typeface="Impact"/>
              </a:rPr>
              <a:t>raced,</a:t>
            </a:r>
            <a:r>
              <a:rPr sz="2650" spc="5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650" dirty="0">
                <a:solidFill>
                  <a:srgbClr val="FFFFFF"/>
                </a:solidFill>
                <a:latin typeface="Impact"/>
                <a:cs typeface="Impact"/>
              </a:rPr>
              <a:t>one</a:t>
            </a:r>
            <a:r>
              <a:rPr sz="2650" spc="45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650" dirty="0">
                <a:solidFill>
                  <a:srgbClr val="FFFFFF"/>
                </a:solidFill>
                <a:latin typeface="Impact"/>
                <a:cs typeface="Impact"/>
              </a:rPr>
              <a:t>becomes</a:t>
            </a:r>
            <a:r>
              <a:rPr sz="2650" spc="5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650" spc="-10" dirty="0">
                <a:solidFill>
                  <a:srgbClr val="FFFFFF"/>
                </a:solidFill>
                <a:latin typeface="Impact"/>
                <a:cs typeface="Impact"/>
              </a:rPr>
              <a:t>racialized.</a:t>
            </a:r>
            <a:endParaRPr sz="2650">
              <a:latin typeface="Impact"/>
              <a:cs typeface="Impact"/>
            </a:endParaRPr>
          </a:p>
          <a:p>
            <a:pPr marL="12700" marR="890905">
              <a:lnSpc>
                <a:spcPts val="2970"/>
              </a:lnSpc>
              <a:spcBef>
                <a:spcPts val="1920"/>
              </a:spcBef>
            </a:pPr>
            <a:r>
              <a:rPr sz="2650" dirty="0">
                <a:solidFill>
                  <a:srgbClr val="FFFFFF"/>
                </a:solidFill>
                <a:latin typeface="Impact"/>
                <a:cs typeface="Impact"/>
              </a:rPr>
              <a:t>Benefit:</a:t>
            </a:r>
            <a:r>
              <a:rPr sz="2650" spc="5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650" dirty="0">
                <a:solidFill>
                  <a:srgbClr val="FFFFFF"/>
                </a:solidFill>
                <a:latin typeface="Impact"/>
                <a:cs typeface="Impact"/>
              </a:rPr>
              <a:t>Putatively</a:t>
            </a:r>
            <a:r>
              <a:rPr sz="2650" spc="6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650" dirty="0">
                <a:solidFill>
                  <a:srgbClr val="FFFFFF"/>
                </a:solidFill>
                <a:latin typeface="Impact"/>
                <a:cs typeface="Impact"/>
              </a:rPr>
              <a:t>natural</a:t>
            </a:r>
            <a:r>
              <a:rPr sz="2650" spc="6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650" dirty="0">
                <a:solidFill>
                  <a:srgbClr val="FFFFFF"/>
                </a:solidFill>
                <a:latin typeface="Impact"/>
                <a:cs typeface="Impact"/>
              </a:rPr>
              <a:t>traits</a:t>
            </a:r>
            <a:r>
              <a:rPr sz="2650" spc="55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650" dirty="0">
                <a:solidFill>
                  <a:srgbClr val="FFFFFF"/>
                </a:solidFill>
                <a:latin typeface="Impact"/>
                <a:cs typeface="Impact"/>
              </a:rPr>
              <a:t>were</a:t>
            </a:r>
            <a:r>
              <a:rPr sz="2650" spc="6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650" dirty="0">
                <a:solidFill>
                  <a:srgbClr val="FFFFFF"/>
                </a:solidFill>
                <a:latin typeface="Impact"/>
                <a:cs typeface="Impact"/>
              </a:rPr>
              <a:t>seen</a:t>
            </a:r>
            <a:r>
              <a:rPr sz="2650" spc="6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650" dirty="0">
                <a:solidFill>
                  <a:srgbClr val="FFFFFF"/>
                </a:solidFill>
                <a:latin typeface="Impact"/>
                <a:cs typeface="Impact"/>
              </a:rPr>
              <a:t>to</a:t>
            </a:r>
            <a:r>
              <a:rPr sz="2650" spc="6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650" spc="-35" dirty="0">
                <a:solidFill>
                  <a:srgbClr val="FFFFFF"/>
                </a:solidFill>
                <a:latin typeface="Impact"/>
                <a:cs typeface="Impact"/>
              </a:rPr>
              <a:t>be </a:t>
            </a:r>
            <a:r>
              <a:rPr sz="2650" dirty="0">
                <a:solidFill>
                  <a:srgbClr val="FFFFFF"/>
                </a:solidFill>
                <a:latin typeface="Impact"/>
                <a:cs typeface="Impact"/>
              </a:rPr>
              <a:t>contingent,</a:t>
            </a:r>
            <a:r>
              <a:rPr sz="2650" spc="45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650" dirty="0">
                <a:solidFill>
                  <a:srgbClr val="FFFFFF"/>
                </a:solidFill>
                <a:latin typeface="Impact"/>
                <a:cs typeface="Impact"/>
              </a:rPr>
              <a:t>enabling</a:t>
            </a:r>
            <a:r>
              <a:rPr sz="2650" spc="55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650" dirty="0">
                <a:solidFill>
                  <a:srgbClr val="FFFFFF"/>
                </a:solidFill>
                <a:latin typeface="Impact"/>
                <a:cs typeface="Impact"/>
              </a:rPr>
              <a:t>them</a:t>
            </a:r>
            <a:r>
              <a:rPr sz="2650" spc="5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650" dirty="0">
                <a:solidFill>
                  <a:srgbClr val="FFFFFF"/>
                </a:solidFill>
                <a:latin typeface="Impact"/>
                <a:cs typeface="Impact"/>
              </a:rPr>
              <a:t>to</a:t>
            </a:r>
            <a:r>
              <a:rPr sz="2650" spc="55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650" dirty="0">
                <a:solidFill>
                  <a:srgbClr val="FFFFFF"/>
                </a:solidFill>
                <a:latin typeface="Impact"/>
                <a:cs typeface="Impact"/>
              </a:rPr>
              <a:t>be</a:t>
            </a:r>
            <a:r>
              <a:rPr sz="2650" spc="55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650" spc="-10" dirty="0">
                <a:solidFill>
                  <a:srgbClr val="FFFFFF"/>
                </a:solidFill>
                <a:latin typeface="Impact"/>
                <a:cs typeface="Impact"/>
              </a:rPr>
              <a:t>debunked.</a:t>
            </a:r>
            <a:endParaRPr sz="2650">
              <a:latin typeface="Impact"/>
              <a:cs typeface="Impact"/>
            </a:endParaRPr>
          </a:p>
          <a:p>
            <a:pPr marL="12700" marR="321945">
              <a:lnSpc>
                <a:spcPts val="2970"/>
              </a:lnSpc>
              <a:spcBef>
                <a:spcPts val="1855"/>
              </a:spcBef>
            </a:pPr>
            <a:r>
              <a:rPr sz="2650" dirty="0">
                <a:solidFill>
                  <a:srgbClr val="FFFFFF"/>
                </a:solidFill>
                <a:latin typeface="Impact"/>
                <a:cs typeface="Impact"/>
              </a:rPr>
              <a:t>The</a:t>
            </a:r>
            <a:r>
              <a:rPr sz="2650" spc="5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650" dirty="0">
                <a:solidFill>
                  <a:srgbClr val="FFFFFF"/>
                </a:solidFill>
                <a:latin typeface="Impact"/>
                <a:cs typeface="Impact"/>
              </a:rPr>
              <a:t>stratification</a:t>
            </a:r>
            <a:r>
              <a:rPr sz="2650" spc="45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650" dirty="0">
                <a:solidFill>
                  <a:srgbClr val="FFFFFF"/>
                </a:solidFill>
                <a:latin typeface="Impact"/>
                <a:cs typeface="Impact"/>
              </a:rPr>
              <a:t>of</a:t>
            </a:r>
            <a:r>
              <a:rPr sz="2650" spc="5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650" dirty="0">
                <a:solidFill>
                  <a:srgbClr val="FFFFFF"/>
                </a:solidFill>
                <a:latin typeface="Impact"/>
                <a:cs typeface="Impact"/>
              </a:rPr>
              <a:t>races</a:t>
            </a:r>
            <a:r>
              <a:rPr sz="2650" spc="45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650" dirty="0">
                <a:solidFill>
                  <a:srgbClr val="FFFFFF"/>
                </a:solidFill>
                <a:latin typeface="Impact"/>
                <a:cs typeface="Impact"/>
              </a:rPr>
              <a:t>is</a:t>
            </a:r>
            <a:r>
              <a:rPr sz="2650" spc="5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650" dirty="0">
                <a:solidFill>
                  <a:srgbClr val="FFFFFF"/>
                </a:solidFill>
                <a:latin typeface="Impact"/>
                <a:cs typeface="Impact"/>
              </a:rPr>
              <a:t>not</a:t>
            </a:r>
            <a:r>
              <a:rPr sz="2650" spc="45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650" dirty="0">
                <a:solidFill>
                  <a:srgbClr val="FFFFFF"/>
                </a:solidFill>
                <a:latin typeface="Impact"/>
                <a:cs typeface="Impact"/>
              </a:rPr>
              <a:t>written</a:t>
            </a:r>
            <a:r>
              <a:rPr sz="2650" spc="5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650" dirty="0">
                <a:solidFill>
                  <a:srgbClr val="FFFFFF"/>
                </a:solidFill>
                <a:latin typeface="Impact"/>
                <a:cs typeface="Impact"/>
              </a:rPr>
              <a:t>in</a:t>
            </a:r>
            <a:r>
              <a:rPr sz="2650" spc="5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650" dirty="0">
                <a:solidFill>
                  <a:srgbClr val="FFFFFF"/>
                </a:solidFill>
                <a:latin typeface="Impact"/>
                <a:cs typeface="Impact"/>
              </a:rPr>
              <a:t>stone,</a:t>
            </a:r>
            <a:r>
              <a:rPr sz="2650" spc="45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650" spc="-25" dirty="0">
                <a:solidFill>
                  <a:srgbClr val="FFFFFF"/>
                </a:solidFill>
                <a:latin typeface="Impact"/>
                <a:cs typeface="Impact"/>
              </a:rPr>
              <a:t>but </a:t>
            </a:r>
            <a:r>
              <a:rPr sz="2650" dirty="0">
                <a:solidFill>
                  <a:srgbClr val="FFFFFF"/>
                </a:solidFill>
                <a:latin typeface="Impact"/>
                <a:cs typeface="Impact"/>
              </a:rPr>
              <a:t>could</a:t>
            </a:r>
            <a:r>
              <a:rPr sz="2650" spc="5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650" dirty="0">
                <a:solidFill>
                  <a:srgbClr val="FFFFFF"/>
                </a:solidFill>
                <a:latin typeface="Impact"/>
                <a:cs typeface="Impact"/>
              </a:rPr>
              <a:t>(and</a:t>
            </a:r>
            <a:r>
              <a:rPr sz="2650" spc="45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650" dirty="0">
                <a:solidFill>
                  <a:srgbClr val="FFFFFF"/>
                </a:solidFill>
                <a:latin typeface="Impact"/>
                <a:cs typeface="Impact"/>
              </a:rPr>
              <a:t>must)</a:t>
            </a:r>
            <a:r>
              <a:rPr sz="2650" spc="5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650" dirty="0">
                <a:solidFill>
                  <a:srgbClr val="FFFFFF"/>
                </a:solidFill>
                <a:latin typeface="Impact"/>
                <a:cs typeface="Impact"/>
              </a:rPr>
              <a:t>be</a:t>
            </a:r>
            <a:r>
              <a:rPr sz="2650" spc="45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650" spc="-10" dirty="0">
                <a:solidFill>
                  <a:srgbClr val="FFFFFF"/>
                </a:solidFill>
                <a:latin typeface="Impact"/>
                <a:cs typeface="Impact"/>
              </a:rPr>
              <a:t>otherwise.</a:t>
            </a:r>
            <a:endParaRPr sz="2650">
              <a:latin typeface="Impact"/>
              <a:cs typeface="Impact"/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56429" rIns="0" bIns="0" rtlCol="0">
            <a:spAutoFit/>
          </a:bodyPr>
          <a:lstStyle/>
          <a:p>
            <a:pPr marL="1794510">
              <a:lnSpc>
                <a:spcPct val="100000"/>
              </a:lnSpc>
              <a:spcBef>
                <a:spcPts val="114"/>
              </a:spcBef>
            </a:pPr>
            <a:r>
              <a:rPr sz="3900" dirty="0"/>
              <a:t>Race</a:t>
            </a:r>
            <a:r>
              <a:rPr sz="3900" spc="-5" dirty="0"/>
              <a:t> </a:t>
            </a:r>
            <a:r>
              <a:rPr sz="3900" dirty="0"/>
              <a:t>as</a:t>
            </a:r>
            <a:r>
              <a:rPr sz="3900" spc="-10" dirty="0"/>
              <a:t> </a:t>
            </a:r>
            <a:r>
              <a:rPr sz="3900" dirty="0"/>
              <a:t>a</a:t>
            </a:r>
            <a:r>
              <a:rPr sz="3900" spc="-10" dirty="0"/>
              <a:t> </a:t>
            </a:r>
            <a:r>
              <a:rPr sz="3900" dirty="0"/>
              <a:t>Social</a:t>
            </a:r>
            <a:r>
              <a:rPr sz="3900" spc="-5" dirty="0"/>
              <a:t> </a:t>
            </a:r>
            <a:r>
              <a:rPr sz="3900" spc="-10" dirty="0"/>
              <a:t>Construct</a:t>
            </a:r>
            <a:endParaRPr sz="390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88228" y="1345152"/>
            <a:ext cx="5422900" cy="62293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3900" dirty="0"/>
              <a:t>Race</a:t>
            </a:r>
            <a:r>
              <a:rPr sz="3900" spc="-5" dirty="0"/>
              <a:t> </a:t>
            </a:r>
            <a:r>
              <a:rPr sz="3900" dirty="0"/>
              <a:t>as</a:t>
            </a:r>
            <a:r>
              <a:rPr sz="3900" spc="-10" dirty="0"/>
              <a:t> </a:t>
            </a:r>
            <a:r>
              <a:rPr sz="3900" dirty="0"/>
              <a:t>a</a:t>
            </a:r>
            <a:r>
              <a:rPr sz="3900" spc="-10" dirty="0"/>
              <a:t> </a:t>
            </a:r>
            <a:r>
              <a:rPr sz="3900" dirty="0"/>
              <a:t>Social</a:t>
            </a:r>
            <a:r>
              <a:rPr sz="3900" spc="-5" dirty="0"/>
              <a:t> </a:t>
            </a:r>
            <a:r>
              <a:rPr sz="3900" spc="-10" dirty="0"/>
              <a:t>Construct</a:t>
            </a:r>
            <a:endParaRPr sz="3900"/>
          </a:p>
        </p:txBody>
      </p:sp>
      <p:sp>
        <p:nvSpPr>
          <p:cNvPr id="3" name="object 3"/>
          <p:cNvSpPr txBox="1"/>
          <p:nvPr/>
        </p:nvSpPr>
        <p:spPr>
          <a:xfrm>
            <a:off x="1099173" y="2989028"/>
            <a:ext cx="2126615" cy="930910"/>
          </a:xfrm>
          <a:prstGeom prst="rect">
            <a:avLst/>
          </a:prstGeom>
        </p:spPr>
        <p:txBody>
          <a:bodyPr vert="horz" wrap="square" lIns="0" tIns="57785" rIns="0" bIns="0" rtlCol="0">
            <a:spAutoFit/>
          </a:bodyPr>
          <a:lstStyle/>
          <a:p>
            <a:pPr marL="12700" marR="5080" indent="400050">
              <a:lnSpc>
                <a:spcPts val="3420"/>
              </a:lnSpc>
              <a:spcBef>
                <a:spcPts val="455"/>
              </a:spcBef>
            </a:pPr>
            <a:r>
              <a:rPr sz="3100" spc="-10" dirty="0">
                <a:solidFill>
                  <a:srgbClr val="FFFFFF"/>
                </a:solidFill>
                <a:latin typeface="Impact"/>
                <a:cs typeface="Impact"/>
              </a:rPr>
              <a:t>Cultural Construction</a:t>
            </a:r>
            <a:endParaRPr sz="3100">
              <a:latin typeface="Impact"/>
              <a:cs typeface="Impac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831356" y="2989028"/>
            <a:ext cx="2126615" cy="930910"/>
          </a:xfrm>
          <a:prstGeom prst="rect">
            <a:avLst/>
          </a:prstGeom>
        </p:spPr>
        <p:txBody>
          <a:bodyPr vert="horz" wrap="square" lIns="0" tIns="57785" rIns="0" bIns="0" rtlCol="0">
            <a:spAutoFit/>
          </a:bodyPr>
          <a:lstStyle/>
          <a:p>
            <a:pPr marL="12700" marR="5080" indent="380365">
              <a:lnSpc>
                <a:spcPts val="3420"/>
              </a:lnSpc>
              <a:spcBef>
                <a:spcPts val="455"/>
              </a:spcBef>
            </a:pPr>
            <a:r>
              <a:rPr sz="3100" spc="-10" dirty="0">
                <a:solidFill>
                  <a:srgbClr val="FFFFFF"/>
                </a:solidFill>
                <a:latin typeface="Impact"/>
                <a:cs typeface="Impact"/>
              </a:rPr>
              <a:t>Political Construction</a:t>
            </a:r>
            <a:endParaRPr sz="3100">
              <a:latin typeface="Impact"/>
              <a:cs typeface="Impact"/>
            </a:endParaRP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530200" y="1816609"/>
            <a:ext cx="742569" cy="1158589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780135" y="1801134"/>
            <a:ext cx="667176" cy="1176371"/>
          </a:xfrm>
          <a:prstGeom prst="rect">
            <a:avLst/>
          </a:prstGeom>
        </p:spPr>
      </p:pic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88228" y="1345152"/>
            <a:ext cx="5422900" cy="62293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3900" dirty="0"/>
              <a:t>Race</a:t>
            </a:r>
            <a:r>
              <a:rPr sz="3900" spc="-5" dirty="0"/>
              <a:t> </a:t>
            </a:r>
            <a:r>
              <a:rPr sz="3900" dirty="0"/>
              <a:t>as</a:t>
            </a:r>
            <a:r>
              <a:rPr sz="3900" spc="-10" dirty="0"/>
              <a:t> </a:t>
            </a:r>
            <a:r>
              <a:rPr sz="3900" dirty="0"/>
              <a:t>a</a:t>
            </a:r>
            <a:r>
              <a:rPr sz="3900" spc="-10" dirty="0"/>
              <a:t> </a:t>
            </a:r>
            <a:r>
              <a:rPr sz="3900" dirty="0"/>
              <a:t>Social</a:t>
            </a:r>
            <a:r>
              <a:rPr sz="3900" spc="-5" dirty="0"/>
              <a:t> </a:t>
            </a:r>
            <a:r>
              <a:rPr sz="3900" spc="-10" dirty="0"/>
              <a:t>Construct</a:t>
            </a:r>
            <a:endParaRPr sz="3900"/>
          </a:p>
        </p:txBody>
      </p:sp>
      <p:sp>
        <p:nvSpPr>
          <p:cNvPr id="3" name="object 3"/>
          <p:cNvSpPr txBox="1"/>
          <p:nvPr/>
        </p:nvSpPr>
        <p:spPr>
          <a:xfrm>
            <a:off x="1099173" y="2989028"/>
            <a:ext cx="2126615" cy="930910"/>
          </a:xfrm>
          <a:prstGeom prst="rect">
            <a:avLst/>
          </a:prstGeom>
        </p:spPr>
        <p:txBody>
          <a:bodyPr vert="horz" wrap="square" lIns="0" tIns="57785" rIns="0" bIns="0" rtlCol="0">
            <a:spAutoFit/>
          </a:bodyPr>
          <a:lstStyle/>
          <a:p>
            <a:pPr marL="12700" marR="5080" indent="400050">
              <a:lnSpc>
                <a:spcPts val="3420"/>
              </a:lnSpc>
              <a:spcBef>
                <a:spcPts val="455"/>
              </a:spcBef>
            </a:pPr>
            <a:r>
              <a:rPr sz="3100" spc="-10" dirty="0">
                <a:solidFill>
                  <a:srgbClr val="FFFFFF"/>
                </a:solidFill>
                <a:latin typeface="Impact"/>
                <a:cs typeface="Impact"/>
              </a:rPr>
              <a:t>Cultural Construction</a:t>
            </a:r>
            <a:endParaRPr sz="3100">
              <a:latin typeface="Impact"/>
              <a:cs typeface="Impac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831356" y="2989028"/>
            <a:ext cx="2126615" cy="930910"/>
          </a:xfrm>
          <a:prstGeom prst="rect">
            <a:avLst/>
          </a:prstGeom>
        </p:spPr>
        <p:txBody>
          <a:bodyPr vert="horz" wrap="square" lIns="0" tIns="57785" rIns="0" bIns="0" rtlCol="0">
            <a:spAutoFit/>
          </a:bodyPr>
          <a:lstStyle/>
          <a:p>
            <a:pPr marL="12700" marR="5080" indent="380365">
              <a:lnSpc>
                <a:spcPts val="3420"/>
              </a:lnSpc>
              <a:spcBef>
                <a:spcPts val="455"/>
              </a:spcBef>
            </a:pPr>
            <a:r>
              <a:rPr sz="3100" spc="-10" dirty="0">
                <a:solidFill>
                  <a:srgbClr val="FFFFFF"/>
                </a:solidFill>
                <a:latin typeface="Impact"/>
                <a:cs typeface="Impact"/>
              </a:rPr>
              <a:t>Political Construction</a:t>
            </a:r>
            <a:endParaRPr sz="3100">
              <a:latin typeface="Impact"/>
              <a:cs typeface="Impact"/>
            </a:endParaRP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530200" y="1816609"/>
            <a:ext cx="742569" cy="1158589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780135" y="1801134"/>
            <a:ext cx="667176" cy="1176371"/>
          </a:xfrm>
          <a:prstGeom prst="rect">
            <a:avLst/>
          </a:prstGeom>
        </p:spPr>
      </p:pic>
      <p:pic>
        <p:nvPicPr>
          <p:cNvPr id="7" name="object 7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649571" y="3856229"/>
            <a:ext cx="3028404" cy="2081508"/>
          </a:xfrm>
          <a:prstGeom prst="rect">
            <a:avLst/>
          </a:prstGeom>
        </p:spPr>
      </p:pic>
      <p:sp>
        <p:nvSpPr>
          <p:cNvPr id="8" name="object 8"/>
          <p:cNvSpPr txBox="1"/>
          <p:nvPr/>
        </p:nvSpPr>
        <p:spPr>
          <a:xfrm>
            <a:off x="687443" y="4577225"/>
            <a:ext cx="2795270" cy="1302385"/>
          </a:xfrm>
          <a:prstGeom prst="rect">
            <a:avLst/>
          </a:prstGeom>
        </p:spPr>
        <p:txBody>
          <a:bodyPr vert="horz" wrap="square" lIns="0" tIns="43180" rIns="0" bIns="0" rtlCol="0">
            <a:spAutoFit/>
          </a:bodyPr>
          <a:lstStyle/>
          <a:p>
            <a:pPr marL="12700" marR="5080">
              <a:lnSpc>
                <a:spcPts val="1970"/>
              </a:lnSpc>
              <a:spcBef>
                <a:spcPts val="340"/>
              </a:spcBef>
            </a:pPr>
            <a:r>
              <a:rPr sz="1800" dirty="0">
                <a:solidFill>
                  <a:srgbClr val="FFFFFF"/>
                </a:solidFill>
                <a:latin typeface="Impact"/>
                <a:cs typeface="Impact"/>
              </a:rPr>
              <a:t>What</a:t>
            </a:r>
            <a:r>
              <a:rPr sz="1800" spc="2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1800" dirty="0">
                <a:solidFill>
                  <a:srgbClr val="FFFFFF"/>
                </a:solidFill>
                <a:latin typeface="Impact"/>
                <a:cs typeface="Impact"/>
              </a:rPr>
              <a:t>went</a:t>
            </a:r>
            <a:r>
              <a:rPr sz="1800" spc="25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1800" dirty="0">
                <a:solidFill>
                  <a:srgbClr val="FFFFFF"/>
                </a:solidFill>
                <a:latin typeface="Impact"/>
                <a:cs typeface="Impact"/>
              </a:rPr>
              <a:t>into</a:t>
            </a:r>
            <a:r>
              <a:rPr sz="1800" spc="25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1800" spc="-10" dirty="0">
                <a:solidFill>
                  <a:srgbClr val="FFFFFF"/>
                </a:solidFill>
                <a:latin typeface="Impact"/>
                <a:cs typeface="Impact"/>
              </a:rPr>
              <a:t>racial </a:t>
            </a:r>
            <a:r>
              <a:rPr sz="1800" dirty="0">
                <a:solidFill>
                  <a:srgbClr val="FFFFFF"/>
                </a:solidFill>
                <a:latin typeface="Impact"/>
                <a:cs typeface="Impact"/>
              </a:rPr>
              <a:t>constructions</a:t>
            </a:r>
            <a:r>
              <a:rPr sz="1800" spc="4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1800" dirty="0">
                <a:solidFill>
                  <a:srgbClr val="FFFFFF"/>
                </a:solidFill>
                <a:latin typeface="Impact"/>
                <a:cs typeface="Impact"/>
              </a:rPr>
              <a:t>are</a:t>
            </a:r>
            <a:r>
              <a:rPr sz="1800" spc="45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1800" dirty="0">
                <a:solidFill>
                  <a:srgbClr val="FFFFFF"/>
                </a:solidFill>
                <a:latin typeface="Impact"/>
                <a:cs typeface="Impact"/>
              </a:rPr>
              <a:t>some</a:t>
            </a:r>
            <a:r>
              <a:rPr sz="1800" spc="4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1800" spc="-20" dirty="0">
                <a:solidFill>
                  <a:srgbClr val="FFFFFF"/>
                </a:solidFill>
                <a:latin typeface="Impact"/>
                <a:cs typeface="Impact"/>
              </a:rPr>
              <a:t>good </a:t>
            </a:r>
            <a:r>
              <a:rPr sz="1800" dirty="0">
                <a:solidFill>
                  <a:srgbClr val="FFFFFF"/>
                </a:solidFill>
                <a:latin typeface="Impact"/>
                <a:cs typeface="Impact"/>
              </a:rPr>
              <a:t>things</a:t>
            </a:r>
            <a:r>
              <a:rPr sz="1800" spc="25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1800" dirty="0">
                <a:solidFill>
                  <a:srgbClr val="FFFFFF"/>
                </a:solidFill>
                <a:latin typeface="Impact"/>
                <a:cs typeface="Impact"/>
              </a:rPr>
              <a:t>and</a:t>
            </a:r>
            <a:r>
              <a:rPr sz="1800" spc="3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1800" dirty="0">
                <a:solidFill>
                  <a:srgbClr val="FFFFFF"/>
                </a:solidFill>
                <a:latin typeface="Impact"/>
                <a:cs typeface="Impact"/>
              </a:rPr>
              <a:t>some</a:t>
            </a:r>
            <a:r>
              <a:rPr sz="1800" spc="3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1800" dirty="0">
                <a:solidFill>
                  <a:srgbClr val="FFFFFF"/>
                </a:solidFill>
                <a:latin typeface="Impact"/>
                <a:cs typeface="Impact"/>
              </a:rPr>
              <a:t>bad</a:t>
            </a:r>
            <a:r>
              <a:rPr sz="1800" spc="3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1800" spc="-10" dirty="0">
                <a:solidFill>
                  <a:srgbClr val="FFFFFF"/>
                </a:solidFill>
                <a:latin typeface="Impact"/>
                <a:cs typeface="Impact"/>
              </a:rPr>
              <a:t>things; </a:t>
            </a:r>
            <a:r>
              <a:rPr sz="1800" dirty="0">
                <a:solidFill>
                  <a:srgbClr val="FFFFFF"/>
                </a:solidFill>
                <a:latin typeface="Impact"/>
                <a:cs typeface="Impact"/>
              </a:rPr>
              <a:t>racial</a:t>
            </a:r>
            <a:r>
              <a:rPr sz="1800" spc="2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1800" dirty="0">
                <a:solidFill>
                  <a:srgbClr val="FFFFFF"/>
                </a:solidFill>
                <a:latin typeface="Impact"/>
                <a:cs typeface="Impact"/>
              </a:rPr>
              <a:t>identity</a:t>
            </a:r>
            <a:r>
              <a:rPr sz="1800" spc="25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1800" dirty="0">
                <a:solidFill>
                  <a:srgbClr val="FFFFFF"/>
                </a:solidFill>
                <a:latin typeface="Impact"/>
                <a:cs typeface="Impact"/>
              </a:rPr>
              <a:t>can</a:t>
            </a:r>
            <a:r>
              <a:rPr sz="1800" spc="25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1800" dirty="0">
                <a:solidFill>
                  <a:srgbClr val="FFFFFF"/>
                </a:solidFill>
                <a:latin typeface="Impact"/>
                <a:cs typeface="Impact"/>
              </a:rPr>
              <a:t>be</a:t>
            </a:r>
            <a:r>
              <a:rPr sz="1800" spc="25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1800" spc="-10" dirty="0">
                <a:solidFill>
                  <a:srgbClr val="FFFFFF"/>
                </a:solidFill>
                <a:latin typeface="Impact"/>
                <a:cs typeface="Impact"/>
              </a:rPr>
              <a:t>either </a:t>
            </a:r>
            <a:r>
              <a:rPr sz="1800" dirty="0">
                <a:solidFill>
                  <a:srgbClr val="FFFFFF"/>
                </a:solidFill>
                <a:latin typeface="Impact"/>
                <a:cs typeface="Impact"/>
              </a:rPr>
              <a:t>good</a:t>
            </a:r>
            <a:r>
              <a:rPr sz="1800" spc="2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1800" dirty="0">
                <a:solidFill>
                  <a:srgbClr val="FFFFFF"/>
                </a:solidFill>
                <a:latin typeface="Impact"/>
                <a:cs typeface="Impact"/>
              </a:rPr>
              <a:t>or</a:t>
            </a:r>
            <a:r>
              <a:rPr sz="1800" spc="25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1800" spc="-25" dirty="0">
                <a:solidFill>
                  <a:srgbClr val="FFFFFF"/>
                </a:solidFill>
                <a:latin typeface="Impact"/>
                <a:cs typeface="Impact"/>
              </a:rPr>
              <a:t>bad</a:t>
            </a:r>
            <a:endParaRPr sz="1800">
              <a:latin typeface="Impact"/>
              <a:cs typeface="Impact"/>
            </a:endParaRP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88228" y="1345152"/>
            <a:ext cx="5422900" cy="62293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3900" dirty="0"/>
              <a:t>Race</a:t>
            </a:r>
            <a:r>
              <a:rPr sz="3900" spc="-5" dirty="0"/>
              <a:t> </a:t>
            </a:r>
            <a:r>
              <a:rPr sz="3900" dirty="0"/>
              <a:t>as</a:t>
            </a:r>
            <a:r>
              <a:rPr sz="3900" spc="-10" dirty="0"/>
              <a:t> </a:t>
            </a:r>
            <a:r>
              <a:rPr sz="3900" dirty="0"/>
              <a:t>a</a:t>
            </a:r>
            <a:r>
              <a:rPr sz="3900" spc="-10" dirty="0"/>
              <a:t> </a:t>
            </a:r>
            <a:r>
              <a:rPr sz="3900" dirty="0"/>
              <a:t>Social</a:t>
            </a:r>
            <a:r>
              <a:rPr sz="3900" spc="-5" dirty="0"/>
              <a:t> </a:t>
            </a:r>
            <a:r>
              <a:rPr sz="3900" spc="-10" dirty="0"/>
              <a:t>Construct</a:t>
            </a:r>
            <a:endParaRPr sz="3900"/>
          </a:p>
        </p:txBody>
      </p:sp>
      <p:sp>
        <p:nvSpPr>
          <p:cNvPr id="3" name="object 3"/>
          <p:cNvSpPr txBox="1"/>
          <p:nvPr/>
        </p:nvSpPr>
        <p:spPr>
          <a:xfrm>
            <a:off x="1099173" y="2989028"/>
            <a:ext cx="2126615" cy="930910"/>
          </a:xfrm>
          <a:prstGeom prst="rect">
            <a:avLst/>
          </a:prstGeom>
        </p:spPr>
        <p:txBody>
          <a:bodyPr vert="horz" wrap="square" lIns="0" tIns="57785" rIns="0" bIns="0" rtlCol="0">
            <a:spAutoFit/>
          </a:bodyPr>
          <a:lstStyle/>
          <a:p>
            <a:pPr marL="12700" marR="5080" indent="400050">
              <a:lnSpc>
                <a:spcPts val="3420"/>
              </a:lnSpc>
              <a:spcBef>
                <a:spcPts val="455"/>
              </a:spcBef>
            </a:pPr>
            <a:r>
              <a:rPr sz="3100" spc="-10" dirty="0">
                <a:solidFill>
                  <a:srgbClr val="FFFFFF"/>
                </a:solidFill>
                <a:latin typeface="Impact"/>
                <a:cs typeface="Impact"/>
              </a:rPr>
              <a:t>Cultural Construction</a:t>
            </a:r>
            <a:endParaRPr sz="3100">
              <a:latin typeface="Impact"/>
              <a:cs typeface="Impac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831356" y="2989028"/>
            <a:ext cx="2126615" cy="930910"/>
          </a:xfrm>
          <a:prstGeom prst="rect">
            <a:avLst/>
          </a:prstGeom>
        </p:spPr>
        <p:txBody>
          <a:bodyPr vert="horz" wrap="square" lIns="0" tIns="57785" rIns="0" bIns="0" rtlCol="0">
            <a:spAutoFit/>
          </a:bodyPr>
          <a:lstStyle/>
          <a:p>
            <a:pPr marL="12700" marR="5080" indent="380365">
              <a:lnSpc>
                <a:spcPts val="3420"/>
              </a:lnSpc>
              <a:spcBef>
                <a:spcPts val="455"/>
              </a:spcBef>
            </a:pPr>
            <a:r>
              <a:rPr sz="3100" spc="-10" dirty="0">
                <a:solidFill>
                  <a:srgbClr val="FFFFFF"/>
                </a:solidFill>
                <a:latin typeface="Impact"/>
                <a:cs typeface="Impact"/>
              </a:rPr>
              <a:t>Political Construction</a:t>
            </a:r>
            <a:endParaRPr sz="3100">
              <a:latin typeface="Impact"/>
              <a:cs typeface="Impact"/>
            </a:endParaRP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530200" y="1816609"/>
            <a:ext cx="742569" cy="1158589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780135" y="1801134"/>
            <a:ext cx="667176" cy="1176371"/>
          </a:xfrm>
          <a:prstGeom prst="rect">
            <a:avLst/>
          </a:prstGeom>
        </p:spPr>
      </p:pic>
      <p:pic>
        <p:nvPicPr>
          <p:cNvPr id="7" name="object 7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649571" y="3856229"/>
            <a:ext cx="3028404" cy="2081508"/>
          </a:xfrm>
          <a:prstGeom prst="rect">
            <a:avLst/>
          </a:prstGeom>
        </p:spPr>
      </p:pic>
      <p:sp>
        <p:nvSpPr>
          <p:cNvPr id="8" name="object 8"/>
          <p:cNvSpPr txBox="1"/>
          <p:nvPr/>
        </p:nvSpPr>
        <p:spPr>
          <a:xfrm>
            <a:off x="687443" y="4577225"/>
            <a:ext cx="2795270" cy="1302385"/>
          </a:xfrm>
          <a:prstGeom prst="rect">
            <a:avLst/>
          </a:prstGeom>
        </p:spPr>
        <p:txBody>
          <a:bodyPr vert="horz" wrap="square" lIns="0" tIns="43180" rIns="0" bIns="0" rtlCol="0">
            <a:spAutoFit/>
          </a:bodyPr>
          <a:lstStyle/>
          <a:p>
            <a:pPr marL="12700" marR="5080">
              <a:lnSpc>
                <a:spcPts val="1970"/>
              </a:lnSpc>
              <a:spcBef>
                <a:spcPts val="340"/>
              </a:spcBef>
            </a:pPr>
            <a:r>
              <a:rPr sz="1800" dirty="0">
                <a:solidFill>
                  <a:srgbClr val="FFFFFF"/>
                </a:solidFill>
                <a:latin typeface="Impact"/>
                <a:cs typeface="Impact"/>
              </a:rPr>
              <a:t>What</a:t>
            </a:r>
            <a:r>
              <a:rPr sz="1800" spc="2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1800" dirty="0">
                <a:solidFill>
                  <a:srgbClr val="FFFFFF"/>
                </a:solidFill>
                <a:latin typeface="Impact"/>
                <a:cs typeface="Impact"/>
              </a:rPr>
              <a:t>went</a:t>
            </a:r>
            <a:r>
              <a:rPr sz="1800" spc="25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1800" dirty="0">
                <a:solidFill>
                  <a:srgbClr val="FFFFFF"/>
                </a:solidFill>
                <a:latin typeface="Impact"/>
                <a:cs typeface="Impact"/>
              </a:rPr>
              <a:t>into</a:t>
            </a:r>
            <a:r>
              <a:rPr sz="1800" spc="25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1800" spc="-10" dirty="0">
                <a:solidFill>
                  <a:srgbClr val="FFFFFF"/>
                </a:solidFill>
                <a:latin typeface="Impact"/>
                <a:cs typeface="Impact"/>
              </a:rPr>
              <a:t>racial </a:t>
            </a:r>
            <a:r>
              <a:rPr sz="1800" dirty="0">
                <a:solidFill>
                  <a:srgbClr val="FFFFFF"/>
                </a:solidFill>
                <a:latin typeface="Impact"/>
                <a:cs typeface="Impact"/>
              </a:rPr>
              <a:t>constructions</a:t>
            </a:r>
            <a:r>
              <a:rPr sz="1800" spc="4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1800" dirty="0">
                <a:solidFill>
                  <a:srgbClr val="FFFFFF"/>
                </a:solidFill>
                <a:latin typeface="Impact"/>
                <a:cs typeface="Impact"/>
              </a:rPr>
              <a:t>are</a:t>
            </a:r>
            <a:r>
              <a:rPr sz="1800" spc="45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1800" dirty="0">
                <a:solidFill>
                  <a:srgbClr val="FFFFFF"/>
                </a:solidFill>
                <a:latin typeface="Impact"/>
                <a:cs typeface="Impact"/>
              </a:rPr>
              <a:t>some</a:t>
            </a:r>
            <a:r>
              <a:rPr sz="1800" spc="4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1800" spc="-20" dirty="0">
                <a:solidFill>
                  <a:srgbClr val="FFFFFF"/>
                </a:solidFill>
                <a:latin typeface="Impact"/>
                <a:cs typeface="Impact"/>
              </a:rPr>
              <a:t>good </a:t>
            </a:r>
            <a:r>
              <a:rPr sz="1800" dirty="0">
                <a:solidFill>
                  <a:srgbClr val="FFFFFF"/>
                </a:solidFill>
                <a:latin typeface="Impact"/>
                <a:cs typeface="Impact"/>
              </a:rPr>
              <a:t>things</a:t>
            </a:r>
            <a:r>
              <a:rPr sz="1800" spc="25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1800" dirty="0">
                <a:solidFill>
                  <a:srgbClr val="FFFFFF"/>
                </a:solidFill>
                <a:latin typeface="Impact"/>
                <a:cs typeface="Impact"/>
              </a:rPr>
              <a:t>and</a:t>
            </a:r>
            <a:r>
              <a:rPr sz="1800" spc="3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1800" dirty="0">
                <a:solidFill>
                  <a:srgbClr val="FFFFFF"/>
                </a:solidFill>
                <a:latin typeface="Impact"/>
                <a:cs typeface="Impact"/>
              </a:rPr>
              <a:t>some</a:t>
            </a:r>
            <a:r>
              <a:rPr sz="1800" spc="3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1800" dirty="0">
                <a:solidFill>
                  <a:srgbClr val="FFFFFF"/>
                </a:solidFill>
                <a:latin typeface="Impact"/>
                <a:cs typeface="Impact"/>
              </a:rPr>
              <a:t>bad</a:t>
            </a:r>
            <a:r>
              <a:rPr sz="1800" spc="3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1800" spc="-10" dirty="0">
                <a:solidFill>
                  <a:srgbClr val="FFFFFF"/>
                </a:solidFill>
                <a:latin typeface="Impact"/>
                <a:cs typeface="Impact"/>
              </a:rPr>
              <a:t>things; </a:t>
            </a:r>
            <a:r>
              <a:rPr sz="1800" dirty="0">
                <a:solidFill>
                  <a:srgbClr val="FFFFFF"/>
                </a:solidFill>
                <a:latin typeface="Impact"/>
                <a:cs typeface="Impact"/>
              </a:rPr>
              <a:t>racial</a:t>
            </a:r>
            <a:r>
              <a:rPr sz="1800" spc="2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1800" dirty="0">
                <a:solidFill>
                  <a:srgbClr val="FFFFFF"/>
                </a:solidFill>
                <a:latin typeface="Impact"/>
                <a:cs typeface="Impact"/>
              </a:rPr>
              <a:t>identity</a:t>
            </a:r>
            <a:r>
              <a:rPr sz="1800" spc="25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1800" dirty="0">
                <a:solidFill>
                  <a:srgbClr val="FFFFFF"/>
                </a:solidFill>
                <a:latin typeface="Impact"/>
                <a:cs typeface="Impact"/>
              </a:rPr>
              <a:t>can</a:t>
            </a:r>
            <a:r>
              <a:rPr sz="1800" spc="25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1800" dirty="0">
                <a:solidFill>
                  <a:srgbClr val="FFFFFF"/>
                </a:solidFill>
                <a:latin typeface="Impact"/>
                <a:cs typeface="Impact"/>
              </a:rPr>
              <a:t>be</a:t>
            </a:r>
            <a:r>
              <a:rPr sz="1800" spc="25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1800" spc="-10" dirty="0">
                <a:solidFill>
                  <a:srgbClr val="FFFFFF"/>
                </a:solidFill>
                <a:latin typeface="Impact"/>
                <a:cs typeface="Impact"/>
              </a:rPr>
              <a:t>either </a:t>
            </a:r>
            <a:r>
              <a:rPr sz="1800" dirty="0">
                <a:solidFill>
                  <a:srgbClr val="FFFFFF"/>
                </a:solidFill>
                <a:latin typeface="Impact"/>
                <a:cs typeface="Impact"/>
              </a:rPr>
              <a:t>good</a:t>
            </a:r>
            <a:r>
              <a:rPr sz="1800" spc="2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1800" dirty="0">
                <a:solidFill>
                  <a:srgbClr val="FFFFFF"/>
                </a:solidFill>
                <a:latin typeface="Impact"/>
                <a:cs typeface="Impact"/>
              </a:rPr>
              <a:t>or</a:t>
            </a:r>
            <a:r>
              <a:rPr sz="1800" spc="25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1800" spc="-25" dirty="0">
                <a:solidFill>
                  <a:srgbClr val="FFFFFF"/>
                </a:solidFill>
                <a:latin typeface="Impact"/>
                <a:cs typeface="Impact"/>
              </a:rPr>
              <a:t>bad</a:t>
            </a:r>
            <a:endParaRPr sz="1800">
              <a:latin typeface="Impact"/>
              <a:cs typeface="Impact"/>
            </a:endParaRPr>
          </a:p>
        </p:txBody>
      </p:sp>
      <p:pic>
        <p:nvPicPr>
          <p:cNvPr id="9" name="object 9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6381753" y="3898160"/>
            <a:ext cx="3028404" cy="2039576"/>
          </a:xfrm>
          <a:prstGeom prst="rect">
            <a:avLst/>
          </a:prstGeom>
        </p:spPr>
      </p:pic>
      <p:sp>
        <p:nvSpPr>
          <p:cNvPr id="10" name="object 10"/>
          <p:cNvSpPr txBox="1"/>
          <p:nvPr/>
        </p:nvSpPr>
        <p:spPr>
          <a:xfrm>
            <a:off x="6419625" y="4577225"/>
            <a:ext cx="2936240" cy="1302385"/>
          </a:xfrm>
          <a:prstGeom prst="rect">
            <a:avLst/>
          </a:prstGeom>
        </p:spPr>
        <p:txBody>
          <a:bodyPr vert="horz" wrap="square" lIns="0" tIns="43180" rIns="0" bIns="0" rtlCol="0">
            <a:spAutoFit/>
          </a:bodyPr>
          <a:lstStyle/>
          <a:p>
            <a:pPr marL="12700" marR="5080">
              <a:lnSpc>
                <a:spcPts val="1970"/>
              </a:lnSpc>
              <a:spcBef>
                <a:spcPts val="340"/>
              </a:spcBef>
            </a:pPr>
            <a:r>
              <a:rPr sz="1800" dirty="0">
                <a:solidFill>
                  <a:srgbClr val="FFFFFF"/>
                </a:solidFill>
                <a:latin typeface="Impact"/>
                <a:cs typeface="Impact"/>
              </a:rPr>
              <a:t>Strictly</a:t>
            </a:r>
            <a:r>
              <a:rPr sz="1800" spc="6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1800" dirty="0">
                <a:solidFill>
                  <a:srgbClr val="FFFFFF"/>
                </a:solidFill>
                <a:latin typeface="Impact"/>
                <a:cs typeface="Impact"/>
              </a:rPr>
              <a:t>problematic</a:t>
            </a:r>
            <a:r>
              <a:rPr sz="1800" spc="6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1800" spc="-10" dirty="0">
                <a:solidFill>
                  <a:srgbClr val="FFFFFF"/>
                </a:solidFill>
                <a:latin typeface="Impact"/>
                <a:cs typeface="Impact"/>
              </a:rPr>
              <a:t>political </a:t>
            </a:r>
            <a:r>
              <a:rPr sz="1800" dirty="0">
                <a:solidFill>
                  <a:srgbClr val="FFFFFF"/>
                </a:solidFill>
                <a:latin typeface="Impact"/>
                <a:cs typeface="Impact"/>
              </a:rPr>
              <a:t>and</a:t>
            </a:r>
            <a:r>
              <a:rPr sz="1800" spc="3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1800" dirty="0">
                <a:solidFill>
                  <a:srgbClr val="FFFFFF"/>
                </a:solidFill>
                <a:latin typeface="Impact"/>
                <a:cs typeface="Impact"/>
              </a:rPr>
              <a:t>economic</a:t>
            </a:r>
            <a:r>
              <a:rPr sz="1800" spc="3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1800" dirty="0">
                <a:solidFill>
                  <a:srgbClr val="FFFFFF"/>
                </a:solidFill>
                <a:latin typeface="Impact"/>
                <a:cs typeface="Impact"/>
              </a:rPr>
              <a:t>forces</a:t>
            </a:r>
            <a:r>
              <a:rPr sz="1800" spc="3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1800" dirty="0">
                <a:solidFill>
                  <a:srgbClr val="FFFFFF"/>
                </a:solidFill>
                <a:latin typeface="Impact"/>
                <a:cs typeface="Impact"/>
              </a:rPr>
              <a:t>went</a:t>
            </a:r>
            <a:r>
              <a:rPr sz="1800" spc="35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1800" spc="-20" dirty="0">
                <a:solidFill>
                  <a:srgbClr val="FFFFFF"/>
                </a:solidFill>
                <a:latin typeface="Impact"/>
                <a:cs typeface="Impact"/>
              </a:rPr>
              <a:t>into </a:t>
            </a:r>
            <a:r>
              <a:rPr sz="1800" dirty="0">
                <a:solidFill>
                  <a:srgbClr val="FFFFFF"/>
                </a:solidFill>
                <a:latin typeface="Impact"/>
                <a:cs typeface="Impact"/>
              </a:rPr>
              <a:t>racial</a:t>
            </a:r>
            <a:r>
              <a:rPr sz="1800" spc="45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1800" dirty="0">
                <a:solidFill>
                  <a:srgbClr val="FFFFFF"/>
                </a:solidFill>
                <a:latin typeface="Impact"/>
                <a:cs typeface="Impact"/>
              </a:rPr>
              <a:t>constructions;</a:t>
            </a:r>
            <a:r>
              <a:rPr sz="1800" spc="45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1800" spc="-10" dirty="0">
                <a:solidFill>
                  <a:srgbClr val="FFFFFF"/>
                </a:solidFill>
                <a:latin typeface="Impact"/>
                <a:cs typeface="Impact"/>
              </a:rPr>
              <a:t>racial </a:t>
            </a:r>
            <a:r>
              <a:rPr sz="1800" dirty="0">
                <a:solidFill>
                  <a:srgbClr val="FFFFFF"/>
                </a:solidFill>
                <a:latin typeface="Impact"/>
                <a:cs typeface="Impact"/>
              </a:rPr>
              <a:t>identity</a:t>
            </a:r>
            <a:r>
              <a:rPr sz="1800" spc="3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1800" dirty="0">
                <a:solidFill>
                  <a:srgbClr val="FFFFFF"/>
                </a:solidFill>
                <a:latin typeface="Impact"/>
                <a:cs typeface="Impact"/>
              </a:rPr>
              <a:t>is</a:t>
            </a:r>
            <a:r>
              <a:rPr sz="1800" spc="3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1800" dirty="0">
                <a:solidFill>
                  <a:srgbClr val="FFFFFF"/>
                </a:solidFill>
                <a:latin typeface="Impact"/>
                <a:cs typeface="Impact"/>
              </a:rPr>
              <a:t>formed</a:t>
            </a:r>
            <a:r>
              <a:rPr sz="1800" spc="3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1800" spc="-25" dirty="0">
                <a:solidFill>
                  <a:srgbClr val="FFFFFF"/>
                </a:solidFill>
                <a:latin typeface="Impact"/>
                <a:cs typeface="Impact"/>
              </a:rPr>
              <a:t>by </a:t>
            </a:r>
            <a:r>
              <a:rPr sz="1800" dirty="0">
                <a:solidFill>
                  <a:srgbClr val="FFFFFF"/>
                </a:solidFill>
                <a:latin typeface="Impact"/>
                <a:cs typeface="Impact"/>
              </a:rPr>
              <a:t>problematic</a:t>
            </a:r>
            <a:r>
              <a:rPr sz="1800" spc="75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1800" spc="-10" dirty="0">
                <a:solidFill>
                  <a:srgbClr val="FFFFFF"/>
                </a:solidFill>
                <a:latin typeface="Impact"/>
                <a:cs typeface="Impact"/>
              </a:rPr>
              <a:t>forces</a:t>
            </a:r>
            <a:endParaRPr sz="1800">
              <a:latin typeface="Impact"/>
              <a:cs typeface="Impact"/>
            </a:endParaRP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88228" y="1345152"/>
            <a:ext cx="5422900" cy="62293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3900" dirty="0"/>
              <a:t>Race</a:t>
            </a:r>
            <a:r>
              <a:rPr sz="3900" spc="-5" dirty="0"/>
              <a:t> </a:t>
            </a:r>
            <a:r>
              <a:rPr sz="3900" dirty="0"/>
              <a:t>as</a:t>
            </a:r>
            <a:r>
              <a:rPr sz="3900" spc="-10" dirty="0"/>
              <a:t> </a:t>
            </a:r>
            <a:r>
              <a:rPr sz="3900" dirty="0"/>
              <a:t>a</a:t>
            </a:r>
            <a:r>
              <a:rPr sz="3900" spc="-10" dirty="0"/>
              <a:t> </a:t>
            </a:r>
            <a:r>
              <a:rPr sz="3900" dirty="0"/>
              <a:t>Social</a:t>
            </a:r>
            <a:r>
              <a:rPr sz="3900" spc="-5" dirty="0"/>
              <a:t> </a:t>
            </a:r>
            <a:r>
              <a:rPr sz="3900" spc="-10" dirty="0"/>
              <a:t>Construct</a:t>
            </a:r>
            <a:endParaRPr sz="3900"/>
          </a:p>
        </p:txBody>
      </p:sp>
      <p:sp>
        <p:nvSpPr>
          <p:cNvPr id="3" name="object 3"/>
          <p:cNvSpPr txBox="1"/>
          <p:nvPr/>
        </p:nvSpPr>
        <p:spPr>
          <a:xfrm>
            <a:off x="1099173" y="2989028"/>
            <a:ext cx="2126615" cy="930910"/>
          </a:xfrm>
          <a:prstGeom prst="rect">
            <a:avLst/>
          </a:prstGeom>
        </p:spPr>
        <p:txBody>
          <a:bodyPr vert="horz" wrap="square" lIns="0" tIns="57785" rIns="0" bIns="0" rtlCol="0">
            <a:spAutoFit/>
          </a:bodyPr>
          <a:lstStyle/>
          <a:p>
            <a:pPr marL="12700" marR="5080" indent="400050">
              <a:lnSpc>
                <a:spcPts val="3420"/>
              </a:lnSpc>
              <a:spcBef>
                <a:spcPts val="455"/>
              </a:spcBef>
            </a:pPr>
            <a:r>
              <a:rPr sz="3100" spc="-10" dirty="0">
                <a:solidFill>
                  <a:srgbClr val="FFFFFF"/>
                </a:solidFill>
                <a:latin typeface="Impact"/>
                <a:cs typeface="Impact"/>
              </a:rPr>
              <a:t>Cultural Construction</a:t>
            </a:r>
            <a:endParaRPr sz="3100">
              <a:latin typeface="Impact"/>
              <a:cs typeface="Impac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831356" y="2989028"/>
            <a:ext cx="2126615" cy="930910"/>
          </a:xfrm>
          <a:prstGeom prst="rect">
            <a:avLst/>
          </a:prstGeom>
        </p:spPr>
        <p:txBody>
          <a:bodyPr vert="horz" wrap="square" lIns="0" tIns="57785" rIns="0" bIns="0" rtlCol="0">
            <a:spAutoFit/>
          </a:bodyPr>
          <a:lstStyle/>
          <a:p>
            <a:pPr marL="12700" marR="5080" indent="380365">
              <a:lnSpc>
                <a:spcPts val="3420"/>
              </a:lnSpc>
              <a:spcBef>
                <a:spcPts val="455"/>
              </a:spcBef>
            </a:pPr>
            <a:r>
              <a:rPr sz="3100" spc="-10" dirty="0">
                <a:solidFill>
                  <a:srgbClr val="FFFFFF"/>
                </a:solidFill>
                <a:latin typeface="Impact"/>
                <a:cs typeface="Impact"/>
              </a:rPr>
              <a:t>Political Construction</a:t>
            </a:r>
            <a:endParaRPr sz="3100">
              <a:latin typeface="Impact"/>
              <a:cs typeface="Impact"/>
            </a:endParaRP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530200" y="1816609"/>
            <a:ext cx="742569" cy="1158589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780135" y="1801134"/>
            <a:ext cx="667176" cy="1176371"/>
          </a:xfrm>
          <a:prstGeom prst="rect">
            <a:avLst/>
          </a:prstGeom>
        </p:spPr>
      </p:pic>
      <p:pic>
        <p:nvPicPr>
          <p:cNvPr id="7" name="object 7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649571" y="3856229"/>
            <a:ext cx="3028404" cy="2081508"/>
          </a:xfrm>
          <a:prstGeom prst="rect">
            <a:avLst/>
          </a:prstGeom>
        </p:spPr>
      </p:pic>
      <p:sp>
        <p:nvSpPr>
          <p:cNvPr id="8" name="object 8"/>
          <p:cNvSpPr txBox="1"/>
          <p:nvPr/>
        </p:nvSpPr>
        <p:spPr>
          <a:xfrm>
            <a:off x="907861" y="4953944"/>
            <a:ext cx="2511425" cy="563245"/>
          </a:xfrm>
          <a:prstGeom prst="rect">
            <a:avLst/>
          </a:prstGeom>
        </p:spPr>
        <p:txBody>
          <a:bodyPr vert="horz" wrap="square" lIns="0" tIns="45085" rIns="0" bIns="0" rtlCol="0">
            <a:spAutoFit/>
          </a:bodyPr>
          <a:lstStyle/>
          <a:p>
            <a:pPr marL="403225" marR="5080" indent="-391160">
              <a:lnSpc>
                <a:spcPts val="2000"/>
              </a:lnSpc>
              <a:spcBef>
                <a:spcPts val="355"/>
              </a:spcBef>
            </a:pPr>
            <a:r>
              <a:rPr sz="1850" dirty="0">
                <a:solidFill>
                  <a:srgbClr val="FFFFFF"/>
                </a:solidFill>
                <a:latin typeface="Impact"/>
                <a:cs typeface="Impact"/>
              </a:rPr>
              <a:t>What</a:t>
            </a:r>
            <a:r>
              <a:rPr sz="1850" spc="-1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1850" dirty="0">
                <a:solidFill>
                  <a:srgbClr val="FFFFFF"/>
                </a:solidFill>
                <a:latin typeface="Impact"/>
                <a:cs typeface="Impact"/>
              </a:rPr>
              <a:t>we</a:t>
            </a:r>
            <a:r>
              <a:rPr sz="1850" spc="-5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1850" dirty="0">
                <a:solidFill>
                  <a:srgbClr val="FFFFFF"/>
                </a:solidFill>
                <a:latin typeface="Impact"/>
                <a:cs typeface="Impact"/>
              </a:rPr>
              <a:t>need</a:t>
            </a:r>
            <a:r>
              <a:rPr sz="1850" spc="-5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1850" dirty="0">
                <a:solidFill>
                  <a:srgbClr val="FFFFFF"/>
                </a:solidFill>
                <a:latin typeface="Impact"/>
                <a:cs typeface="Impact"/>
              </a:rPr>
              <a:t>are</a:t>
            </a:r>
            <a:r>
              <a:rPr sz="1850" spc="-5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1850" spc="-10" dirty="0">
                <a:solidFill>
                  <a:srgbClr val="FFFFFF"/>
                </a:solidFill>
                <a:latin typeface="Impact"/>
                <a:cs typeface="Impact"/>
              </a:rPr>
              <a:t>*better* </a:t>
            </a:r>
            <a:r>
              <a:rPr sz="1850" dirty="0">
                <a:solidFill>
                  <a:srgbClr val="FFFFFF"/>
                </a:solidFill>
                <a:latin typeface="Impact"/>
                <a:cs typeface="Impact"/>
              </a:rPr>
              <a:t>racial</a:t>
            </a:r>
            <a:r>
              <a:rPr sz="1850" spc="-10" dirty="0">
                <a:solidFill>
                  <a:srgbClr val="FFFFFF"/>
                </a:solidFill>
                <a:latin typeface="Impact"/>
                <a:cs typeface="Impact"/>
              </a:rPr>
              <a:t> categories.</a:t>
            </a:r>
            <a:endParaRPr sz="1850">
              <a:latin typeface="Impact"/>
              <a:cs typeface="Impact"/>
            </a:endParaRPr>
          </a:p>
        </p:txBody>
      </p:sp>
      <p:pic>
        <p:nvPicPr>
          <p:cNvPr id="9" name="object 9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6381753" y="3898160"/>
            <a:ext cx="3028404" cy="2039576"/>
          </a:xfrm>
          <a:prstGeom prst="rect">
            <a:avLst/>
          </a:prstGeom>
        </p:spPr>
      </p:pic>
      <p:sp>
        <p:nvSpPr>
          <p:cNvPr id="10" name="object 10"/>
          <p:cNvSpPr txBox="1"/>
          <p:nvPr/>
        </p:nvSpPr>
        <p:spPr>
          <a:xfrm>
            <a:off x="6434401" y="4953944"/>
            <a:ext cx="2922270" cy="563245"/>
          </a:xfrm>
          <a:prstGeom prst="rect">
            <a:avLst/>
          </a:prstGeom>
        </p:spPr>
        <p:txBody>
          <a:bodyPr vert="horz" wrap="square" lIns="0" tIns="45085" rIns="0" bIns="0" rtlCol="0">
            <a:spAutoFit/>
          </a:bodyPr>
          <a:lstStyle/>
          <a:p>
            <a:pPr marL="493395" marR="5080" indent="-481330">
              <a:lnSpc>
                <a:spcPts val="2000"/>
              </a:lnSpc>
              <a:spcBef>
                <a:spcPts val="355"/>
              </a:spcBef>
            </a:pPr>
            <a:r>
              <a:rPr sz="1850" dirty="0">
                <a:solidFill>
                  <a:srgbClr val="FFFFFF"/>
                </a:solidFill>
                <a:latin typeface="Impact"/>
                <a:cs typeface="Impact"/>
              </a:rPr>
              <a:t>What</a:t>
            </a:r>
            <a:r>
              <a:rPr sz="1850" spc="-5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1850" dirty="0">
                <a:solidFill>
                  <a:srgbClr val="FFFFFF"/>
                </a:solidFill>
                <a:latin typeface="Impact"/>
                <a:cs typeface="Impact"/>
              </a:rPr>
              <a:t>we</a:t>
            </a:r>
            <a:r>
              <a:rPr sz="1850" spc="-5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1850" dirty="0">
                <a:solidFill>
                  <a:srgbClr val="FFFFFF"/>
                </a:solidFill>
                <a:latin typeface="Impact"/>
                <a:cs typeface="Impact"/>
              </a:rPr>
              <a:t>need</a:t>
            </a:r>
            <a:r>
              <a:rPr sz="1850" spc="-5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1850" dirty="0">
                <a:solidFill>
                  <a:srgbClr val="FFFFFF"/>
                </a:solidFill>
                <a:latin typeface="Impact"/>
                <a:cs typeface="Impact"/>
              </a:rPr>
              <a:t>is</a:t>
            </a:r>
            <a:r>
              <a:rPr sz="1850" spc="-5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1850" dirty="0">
                <a:solidFill>
                  <a:srgbClr val="FFFFFF"/>
                </a:solidFill>
                <a:latin typeface="Impact"/>
                <a:cs typeface="Impact"/>
              </a:rPr>
              <a:t>the </a:t>
            </a:r>
            <a:r>
              <a:rPr sz="1850" spc="-10" dirty="0">
                <a:solidFill>
                  <a:srgbClr val="FFFFFF"/>
                </a:solidFill>
                <a:latin typeface="Impact"/>
                <a:cs typeface="Impact"/>
              </a:rPr>
              <a:t>*removal* </a:t>
            </a:r>
            <a:r>
              <a:rPr sz="1850" dirty="0">
                <a:solidFill>
                  <a:srgbClr val="FFFFFF"/>
                </a:solidFill>
                <a:latin typeface="Impact"/>
                <a:cs typeface="Impact"/>
              </a:rPr>
              <a:t>of</a:t>
            </a:r>
            <a:r>
              <a:rPr sz="1850" spc="-5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1850" dirty="0">
                <a:solidFill>
                  <a:srgbClr val="FFFFFF"/>
                </a:solidFill>
                <a:latin typeface="Impact"/>
                <a:cs typeface="Impact"/>
              </a:rPr>
              <a:t>racial </a:t>
            </a:r>
            <a:r>
              <a:rPr sz="1850" spc="-10" dirty="0">
                <a:solidFill>
                  <a:srgbClr val="FFFFFF"/>
                </a:solidFill>
                <a:latin typeface="Impact"/>
                <a:cs typeface="Impact"/>
              </a:rPr>
              <a:t>categories.</a:t>
            </a:r>
            <a:endParaRPr sz="1850">
              <a:latin typeface="Impact"/>
              <a:cs typeface="Impact"/>
            </a:endParaRP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503674" y="2635911"/>
            <a:ext cx="4789170" cy="49720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3100" dirty="0">
                <a:solidFill>
                  <a:srgbClr val="FFFFFF"/>
                </a:solidFill>
                <a:latin typeface="Impact"/>
                <a:cs typeface="Impact"/>
              </a:rPr>
              <a:t>Race</a:t>
            </a:r>
            <a:r>
              <a:rPr sz="3100" spc="-5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3100" dirty="0">
                <a:solidFill>
                  <a:srgbClr val="FFFFFF"/>
                </a:solidFill>
                <a:latin typeface="Impact"/>
                <a:cs typeface="Impact"/>
              </a:rPr>
              <a:t>as</a:t>
            </a:r>
            <a:r>
              <a:rPr sz="3100" spc="-5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3100" dirty="0">
                <a:solidFill>
                  <a:srgbClr val="FFFFFF"/>
                </a:solidFill>
                <a:latin typeface="Impact"/>
                <a:cs typeface="Impact"/>
              </a:rPr>
              <a:t>a</a:t>
            </a:r>
            <a:r>
              <a:rPr sz="3100" spc="-55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3100" spc="-10" dirty="0">
                <a:solidFill>
                  <a:srgbClr val="FFFFFF"/>
                </a:solidFill>
                <a:latin typeface="Impact"/>
                <a:cs typeface="Impact"/>
              </a:rPr>
              <a:t>Biological</a:t>
            </a:r>
            <a:r>
              <a:rPr sz="3100" spc="-5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3100" spc="-10" dirty="0">
                <a:solidFill>
                  <a:srgbClr val="FFFFFF"/>
                </a:solidFill>
                <a:latin typeface="Impact"/>
                <a:cs typeface="Impact"/>
              </a:rPr>
              <a:t>Category</a:t>
            </a:r>
            <a:endParaRPr sz="3100">
              <a:latin typeface="Impact"/>
              <a:cs typeface="Impac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839707" y="4574178"/>
            <a:ext cx="4286885" cy="49720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3100" dirty="0">
                <a:solidFill>
                  <a:srgbClr val="FFFFFF"/>
                </a:solidFill>
                <a:latin typeface="Impact"/>
                <a:cs typeface="Impact"/>
              </a:rPr>
              <a:t>Race</a:t>
            </a:r>
            <a:r>
              <a:rPr sz="3100" spc="-6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3100" dirty="0">
                <a:solidFill>
                  <a:srgbClr val="FFFFFF"/>
                </a:solidFill>
                <a:latin typeface="Impact"/>
                <a:cs typeface="Impact"/>
              </a:rPr>
              <a:t>as</a:t>
            </a:r>
            <a:r>
              <a:rPr sz="3100" spc="-6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3100" dirty="0">
                <a:solidFill>
                  <a:srgbClr val="FFFFFF"/>
                </a:solidFill>
                <a:latin typeface="Impact"/>
                <a:cs typeface="Impact"/>
              </a:rPr>
              <a:t>a</a:t>
            </a:r>
            <a:r>
              <a:rPr sz="3100" spc="-6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3100" dirty="0">
                <a:solidFill>
                  <a:srgbClr val="FFFFFF"/>
                </a:solidFill>
                <a:latin typeface="Impact"/>
                <a:cs typeface="Impact"/>
              </a:rPr>
              <a:t>Social</a:t>
            </a:r>
            <a:r>
              <a:rPr sz="3100" spc="-6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3100" spc="-10" dirty="0">
                <a:solidFill>
                  <a:srgbClr val="FFFFFF"/>
                </a:solidFill>
                <a:latin typeface="Impact"/>
                <a:cs typeface="Impact"/>
              </a:rPr>
              <a:t>Construct</a:t>
            </a:r>
            <a:endParaRPr sz="3100">
              <a:latin typeface="Impact"/>
              <a:cs typeface="Impact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927346" y="3186597"/>
            <a:ext cx="204151" cy="1396860"/>
          </a:xfrm>
          <a:prstGeom prst="rect">
            <a:avLst/>
          </a:prstGeom>
        </p:spPr>
      </p:pic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505936" y="1464043"/>
            <a:ext cx="6241415" cy="560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500" spc="-55" dirty="0">
                <a:solidFill>
                  <a:srgbClr val="800D02"/>
                </a:solidFill>
              </a:rPr>
              <a:t>The</a:t>
            </a:r>
            <a:r>
              <a:rPr sz="3500" spc="-125" dirty="0">
                <a:solidFill>
                  <a:srgbClr val="800D02"/>
                </a:solidFill>
              </a:rPr>
              <a:t> </a:t>
            </a:r>
            <a:r>
              <a:rPr sz="3500" spc="-75" dirty="0">
                <a:solidFill>
                  <a:srgbClr val="800D02"/>
                </a:solidFill>
              </a:rPr>
              <a:t>Descriptive</a:t>
            </a:r>
            <a:r>
              <a:rPr sz="3500" spc="-120" dirty="0">
                <a:solidFill>
                  <a:srgbClr val="800D02"/>
                </a:solidFill>
              </a:rPr>
              <a:t> </a:t>
            </a:r>
            <a:r>
              <a:rPr sz="3500" spc="-65" dirty="0">
                <a:solidFill>
                  <a:srgbClr val="800D02"/>
                </a:solidFill>
              </a:rPr>
              <a:t>Task:</a:t>
            </a:r>
            <a:r>
              <a:rPr sz="3500" spc="-120" dirty="0">
                <a:solidFill>
                  <a:srgbClr val="800D02"/>
                </a:solidFill>
              </a:rPr>
              <a:t> </a:t>
            </a:r>
            <a:r>
              <a:rPr sz="3500" spc="-55" dirty="0">
                <a:solidFill>
                  <a:srgbClr val="800D02"/>
                </a:solidFill>
              </a:rPr>
              <a:t>What</a:t>
            </a:r>
            <a:r>
              <a:rPr sz="3500" spc="-114" dirty="0">
                <a:solidFill>
                  <a:srgbClr val="800D02"/>
                </a:solidFill>
              </a:rPr>
              <a:t> </a:t>
            </a:r>
            <a:r>
              <a:rPr sz="3500" spc="-35" dirty="0">
                <a:solidFill>
                  <a:srgbClr val="800D02"/>
                </a:solidFill>
              </a:rPr>
              <a:t>is</a:t>
            </a:r>
            <a:r>
              <a:rPr sz="3500" spc="-110" dirty="0">
                <a:solidFill>
                  <a:srgbClr val="800D02"/>
                </a:solidFill>
              </a:rPr>
              <a:t> </a:t>
            </a:r>
            <a:r>
              <a:rPr sz="3500" spc="-35" dirty="0">
                <a:solidFill>
                  <a:srgbClr val="800D02"/>
                </a:solidFill>
              </a:rPr>
              <a:t>Race?</a:t>
            </a:r>
            <a:endParaRPr sz="35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500" spc="-70" dirty="0">
                <a:solidFill>
                  <a:srgbClr val="800D02"/>
                </a:solidFill>
              </a:rPr>
              <a:t>Unpacking</a:t>
            </a:r>
            <a:r>
              <a:rPr sz="3500" spc="-100" dirty="0">
                <a:solidFill>
                  <a:srgbClr val="800D02"/>
                </a:solidFill>
              </a:rPr>
              <a:t> </a:t>
            </a:r>
            <a:r>
              <a:rPr sz="3500" spc="-55" dirty="0">
                <a:solidFill>
                  <a:srgbClr val="800D02"/>
                </a:solidFill>
              </a:rPr>
              <a:t>the</a:t>
            </a:r>
            <a:r>
              <a:rPr sz="3500" spc="-100" dirty="0">
                <a:solidFill>
                  <a:srgbClr val="800D02"/>
                </a:solidFill>
              </a:rPr>
              <a:t> </a:t>
            </a:r>
            <a:r>
              <a:rPr sz="3500" spc="-10" dirty="0">
                <a:solidFill>
                  <a:srgbClr val="800D02"/>
                </a:solidFill>
              </a:rPr>
              <a:t>Question</a:t>
            </a:r>
            <a:endParaRPr sz="3500"/>
          </a:p>
          <a:p>
            <a:pPr marL="2771140">
              <a:lnSpc>
                <a:spcPct val="100000"/>
              </a:lnSpc>
              <a:spcBef>
                <a:spcPts val="15"/>
              </a:spcBef>
            </a:pPr>
            <a:r>
              <a:rPr sz="2450" u="sng" dirty="0">
                <a:uFill>
                  <a:solidFill>
                    <a:srgbClr val="FFFFFF"/>
                  </a:solidFill>
                </a:uFill>
              </a:rPr>
              <a:t>Theology</a:t>
            </a:r>
            <a:r>
              <a:rPr sz="2450" u="sng" spc="40" dirty="0">
                <a:uFill>
                  <a:solidFill>
                    <a:srgbClr val="FFFFFF"/>
                  </a:solidFill>
                </a:uFill>
              </a:rPr>
              <a:t> </a:t>
            </a:r>
            <a:r>
              <a:rPr sz="2450" u="sng" dirty="0">
                <a:uFill>
                  <a:solidFill>
                    <a:srgbClr val="FFFFFF"/>
                  </a:solidFill>
                </a:uFill>
              </a:rPr>
              <a:t>and</a:t>
            </a:r>
            <a:r>
              <a:rPr sz="2450" u="sng" spc="35" dirty="0">
                <a:uFill>
                  <a:solidFill>
                    <a:srgbClr val="FFFFFF"/>
                  </a:solidFill>
                </a:uFill>
              </a:rPr>
              <a:t> </a:t>
            </a:r>
            <a:r>
              <a:rPr sz="2450" u="sng" dirty="0">
                <a:uFill>
                  <a:solidFill>
                    <a:srgbClr val="FFFFFF"/>
                  </a:solidFill>
                </a:uFill>
              </a:rPr>
              <a:t>Race:</a:t>
            </a:r>
            <a:r>
              <a:rPr sz="2450" u="sng" spc="40" dirty="0">
                <a:uFill>
                  <a:solidFill>
                    <a:srgbClr val="FFFFFF"/>
                  </a:solidFill>
                </a:uFill>
              </a:rPr>
              <a:t> </a:t>
            </a:r>
            <a:r>
              <a:rPr sz="2450" u="sng" dirty="0">
                <a:uFill>
                  <a:solidFill>
                    <a:srgbClr val="FFFFFF"/>
                  </a:solidFill>
                </a:uFill>
              </a:rPr>
              <a:t>2</a:t>
            </a:r>
            <a:r>
              <a:rPr sz="2450" u="sng" spc="35" dirty="0">
                <a:uFill>
                  <a:solidFill>
                    <a:srgbClr val="FFFFFF"/>
                  </a:solidFill>
                </a:uFill>
              </a:rPr>
              <a:t> </a:t>
            </a:r>
            <a:r>
              <a:rPr sz="2450" u="sng" spc="-20" dirty="0">
                <a:uFill>
                  <a:solidFill>
                    <a:srgbClr val="FFFFFF"/>
                  </a:solidFill>
                </a:uFill>
              </a:rPr>
              <a:t>Tasks</a:t>
            </a:r>
            <a:endParaRPr sz="2450"/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298092" y="2719674"/>
            <a:ext cx="2769715" cy="490220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048750" y="2719674"/>
            <a:ext cx="2614284" cy="490220"/>
          </a:xfrm>
          <a:prstGeom prst="rect">
            <a:avLst/>
          </a:prstGeom>
        </p:spPr>
      </p:pic>
      <p:sp>
        <p:nvSpPr>
          <p:cNvPr id="5" name="object 5"/>
          <p:cNvSpPr txBox="1"/>
          <p:nvPr/>
        </p:nvSpPr>
        <p:spPr>
          <a:xfrm>
            <a:off x="1338493" y="2764685"/>
            <a:ext cx="7282815" cy="40259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  <a:tabLst>
                <a:tab pos="4763135" algn="l"/>
              </a:tabLst>
            </a:pPr>
            <a:r>
              <a:rPr sz="2450" dirty="0">
                <a:solidFill>
                  <a:srgbClr val="FFFFFF"/>
                </a:solidFill>
                <a:latin typeface="Impact"/>
                <a:cs typeface="Impact"/>
              </a:rPr>
              <a:t>The</a:t>
            </a:r>
            <a:r>
              <a:rPr sz="2450" spc="55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450" dirty="0">
                <a:solidFill>
                  <a:srgbClr val="FFFFFF"/>
                </a:solidFill>
                <a:latin typeface="Impact"/>
                <a:cs typeface="Impact"/>
              </a:rPr>
              <a:t>Descriptive</a:t>
            </a:r>
            <a:r>
              <a:rPr sz="2450" spc="55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450" spc="-20" dirty="0">
                <a:solidFill>
                  <a:srgbClr val="FFFFFF"/>
                </a:solidFill>
                <a:latin typeface="Impact"/>
                <a:cs typeface="Impact"/>
              </a:rPr>
              <a:t>Task</a:t>
            </a:r>
            <a:r>
              <a:rPr sz="2450" dirty="0">
                <a:solidFill>
                  <a:srgbClr val="FFFFFF"/>
                </a:solidFill>
                <a:latin typeface="Impact"/>
                <a:cs typeface="Impact"/>
              </a:rPr>
              <a:t>	The</a:t>
            </a:r>
            <a:r>
              <a:rPr sz="2450" spc="45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450" dirty="0">
                <a:solidFill>
                  <a:srgbClr val="FFFFFF"/>
                </a:solidFill>
                <a:latin typeface="Impact"/>
                <a:cs typeface="Impact"/>
              </a:rPr>
              <a:t>Normative</a:t>
            </a:r>
            <a:r>
              <a:rPr sz="2450" spc="6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450" spc="-20" dirty="0">
                <a:solidFill>
                  <a:srgbClr val="FFFFFF"/>
                </a:solidFill>
                <a:latin typeface="Impact"/>
                <a:cs typeface="Impact"/>
              </a:rPr>
              <a:t>Task</a:t>
            </a:r>
            <a:endParaRPr sz="2450">
              <a:latin typeface="Impact"/>
              <a:cs typeface="Impact"/>
            </a:endParaRP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740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500" spc="-55" dirty="0">
                <a:solidFill>
                  <a:srgbClr val="800D02"/>
                </a:solidFill>
              </a:rPr>
              <a:t>The</a:t>
            </a:r>
            <a:r>
              <a:rPr sz="3500" spc="-120" dirty="0">
                <a:solidFill>
                  <a:srgbClr val="800D02"/>
                </a:solidFill>
              </a:rPr>
              <a:t> </a:t>
            </a:r>
            <a:r>
              <a:rPr sz="3500" spc="-75" dirty="0">
                <a:solidFill>
                  <a:srgbClr val="800D02"/>
                </a:solidFill>
              </a:rPr>
              <a:t>Normative</a:t>
            </a:r>
            <a:r>
              <a:rPr sz="3500" spc="-120" dirty="0">
                <a:solidFill>
                  <a:srgbClr val="800D02"/>
                </a:solidFill>
              </a:rPr>
              <a:t> </a:t>
            </a:r>
            <a:r>
              <a:rPr sz="3500" spc="-65" dirty="0">
                <a:solidFill>
                  <a:srgbClr val="800D02"/>
                </a:solidFill>
              </a:rPr>
              <a:t>Task:</a:t>
            </a:r>
            <a:r>
              <a:rPr sz="3500" spc="-114" dirty="0">
                <a:solidFill>
                  <a:srgbClr val="800D02"/>
                </a:solidFill>
              </a:rPr>
              <a:t> </a:t>
            </a:r>
            <a:r>
              <a:rPr sz="3500" spc="-55" dirty="0">
                <a:solidFill>
                  <a:srgbClr val="800D02"/>
                </a:solidFill>
              </a:rPr>
              <a:t>What</a:t>
            </a:r>
            <a:r>
              <a:rPr sz="3500" spc="-114" dirty="0">
                <a:solidFill>
                  <a:srgbClr val="800D02"/>
                </a:solidFill>
              </a:rPr>
              <a:t> </a:t>
            </a:r>
            <a:r>
              <a:rPr sz="3500" spc="-65" dirty="0">
                <a:solidFill>
                  <a:srgbClr val="800D02"/>
                </a:solidFill>
              </a:rPr>
              <a:t>Should</a:t>
            </a:r>
            <a:r>
              <a:rPr sz="3500" spc="-110" dirty="0">
                <a:solidFill>
                  <a:srgbClr val="800D02"/>
                </a:solidFill>
              </a:rPr>
              <a:t> </a:t>
            </a:r>
            <a:r>
              <a:rPr sz="3500" spc="-60" dirty="0">
                <a:solidFill>
                  <a:srgbClr val="800D02"/>
                </a:solidFill>
              </a:rPr>
              <a:t>Race</a:t>
            </a:r>
            <a:r>
              <a:rPr sz="3500" spc="-114" dirty="0">
                <a:solidFill>
                  <a:srgbClr val="800D02"/>
                </a:solidFill>
              </a:rPr>
              <a:t> </a:t>
            </a:r>
            <a:r>
              <a:rPr sz="3500" spc="-25" dirty="0">
                <a:solidFill>
                  <a:srgbClr val="800D02"/>
                </a:solidFill>
              </a:rPr>
              <a:t>Be?</a:t>
            </a:r>
            <a:endParaRPr sz="350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05936" y="2332518"/>
            <a:ext cx="7991475" cy="1003300"/>
          </a:xfrm>
          <a:prstGeom prst="rect">
            <a:avLst/>
          </a:prstGeom>
        </p:spPr>
        <p:txBody>
          <a:bodyPr vert="horz" wrap="square" lIns="0" tIns="47625" rIns="0" bIns="0" rtlCol="0">
            <a:spAutoFit/>
          </a:bodyPr>
          <a:lstStyle/>
          <a:p>
            <a:pPr marL="379095" marR="5080" indent="-367030">
              <a:lnSpc>
                <a:spcPts val="2490"/>
              </a:lnSpc>
              <a:spcBef>
                <a:spcPts val="375"/>
              </a:spcBef>
              <a:tabLst>
                <a:tab pos="379095" algn="l"/>
              </a:tabLst>
            </a:pPr>
            <a:r>
              <a:rPr sz="2250" spc="-25" dirty="0">
                <a:latin typeface="Impact"/>
                <a:cs typeface="Impact"/>
              </a:rPr>
              <a:t>1.</a:t>
            </a:r>
            <a:r>
              <a:rPr sz="2250" dirty="0">
                <a:latin typeface="Impact"/>
                <a:cs typeface="Impact"/>
              </a:rPr>
              <a:t>	</a:t>
            </a:r>
            <a:r>
              <a:rPr sz="2250" dirty="0">
                <a:solidFill>
                  <a:srgbClr val="FFFFFF"/>
                </a:solidFill>
                <a:latin typeface="Impact"/>
                <a:cs typeface="Impact"/>
              </a:rPr>
              <a:t>However</a:t>
            </a:r>
            <a:r>
              <a:rPr sz="2250" spc="-15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250" dirty="0">
                <a:solidFill>
                  <a:srgbClr val="FFFFFF"/>
                </a:solidFill>
                <a:latin typeface="Impact"/>
                <a:cs typeface="Impact"/>
              </a:rPr>
              <a:t>we</a:t>
            </a:r>
            <a:r>
              <a:rPr sz="2250" spc="-1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250" dirty="0">
                <a:solidFill>
                  <a:srgbClr val="FFFFFF"/>
                </a:solidFill>
                <a:latin typeface="Impact"/>
                <a:cs typeface="Impact"/>
              </a:rPr>
              <a:t>choose</a:t>
            </a:r>
            <a:r>
              <a:rPr sz="2250" spc="-1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250" dirty="0">
                <a:solidFill>
                  <a:srgbClr val="FFFFFF"/>
                </a:solidFill>
                <a:latin typeface="Impact"/>
                <a:cs typeface="Impact"/>
              </a:rPr>
              <a:t>to</a:t>
            </a:r>
            <a:r>
              <a:rPr sz="2250" spc="-1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250" dirty="0">
                <a:solidFill>
                  <a:srgbClr val="FFFFFF"/>
                </a:solidFill>
                <a:latin typeface="Impact"/>
                <a:cs typeface="Impact"/>
              </a:rPr>
              <a:t>answer</a:t>
            </a:r>
            <a:r>
              <a:rPr sz="2250" spc="-1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250" dirty="0">
                <a:solidFill>
                  <a:srgbClr val="FFFFFF"/>
                </a:solidFill>
                <a:latin typeface="Impact"/>
                <a:cs typeface="Impact"/>
              </a:rPr>
              <a:t>that</a:t>
            </a:r>
            <a:r>
              <a:rPr sz="2250" spc="-1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250" dirty="0">
                <a:solidFill>
                  <a:srgbClr val="FFFFFF"/>
                </a:solidFill>
                <a:latin typeface="Impact"/>
                <a:cs typeface="Impact"/>
              </a:rPr>
              <a:t>question,</a:t>
            </a:r>
            <a:r>
              <a:rPr sz="2250" spc="-1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250" dirty="0">
                <a:solidFill>
                  <a:srgbClr val="FFFFFF"/>
                </a:solidFill>
                <a:latin typeface="Impact"/>
                <a:cs typeface="Impact"/>
              </a:rPr>
              <a:t>we</a:t>
            </a:r>
            <a:r>
              <a:rPr sz="2250" spc="-1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250" dirty="0">
                <a:solidFill>
                  <a:srgbClr val="FFFFFF"/>
                </a:solidFill>
                <a:latin typeface="Impact"/>
                <a:cs typeface="Impact"/>
              </a:rPr>
              <a:t>want</a:t>
            </a:r>
            <a:r>
              <a:rPr sz="2250" spc="-1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250" dirty="0">
                <a:solidFill>
                  <a:srgbClr val="FFFFFF"/>
                </a:solidFill>
                <a:latin typeface="Impact"/>
                <a:cs typeface="Impact"/>
              </a:rPr>
              <a:t>to</a:t>
            </a:r>
            <a:r>
              <a:rPr sz="2250" spc="-1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250" dirty="0">
                <a:solidFill>
                  <a:srgbClr val="FFFFFF"/>
                </a:solidFill>
                <a:latin typeface="Impact"/>
                <a:cs typeface="Impact"/>
              </a:rPr>
              <a:t>have</a:t>
            </a:r>
            <a:r>
              <a:rPr sz="2250" spc="-1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250" spc="-50" dirty="0">
                <a:solidFill>
                  <a:srgbClr val="FFFFFF"/>
                </a:solidFill>
                <a:latin typeface="Impact"/>
                <a:cs typeface="Impact"/>
              </a:rPr>
              <a:t>a </a:t>
            </a:r>
            <a:r>
              <a:rPr sz="2250" spc="-10" dirty="0">
                <a:solidFill>
                  <a:srgbClr val="FFFFFF"/>
                </a:solidFill>
                <a:latin typeface="Impact"/>
                <a:cs typeface="Impact"/>
              </a:rPr>
              <a:t>theologically-</a:t>
            </a:r>
            <a:r>
              <a:rPr sz="2250" dirty="0">
                <a:solidFill>
                  <a:srgbClr val="FFFFFF"/>
                </a:solidFill>
                <a:latin typeface="Impact"/>
                <a:cs typeface="Impact"/>
              </a:rPr>
              <a:t>informed</a:t>
            </a:r>
            <a:r>
              <a:rPr sz="2250" spc="-2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250" dirty="0">
                <a:solidFill>
                  <a:srgbClr val="FFFFFF"/>
                </a:solidFill>
                <a:latin typeface="Impact"/>
                <a:cs typeface="Impact"/>
              </a:rPr>
              <a:t>(and</a:t>
            </a:r>
            <a:r>
              <a:rPr sz="2250" spc="-5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250" dirty="0">
                <a:solidFill>
                  <a:srgbClr val="FFFFFF"/>
                </a:solidFill>
                <a:latin typeface="Impact"/>
                <a:cs typeface="Impact"/>
              </a:rPr>
              <a:t>therefore</a:t>
            </a:r>
            <a:r>
              <a:rPr sz="2250" spc="-5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250" dirty="0">
                <a:solidFill>
                  <a:srgbClr val="FFFFFF"/>
                </a:solidFill>
                <a:latin typeface="Impact"/>
                <a:cs typeface="Impact"/>
              </a:rPr>
              <a:t>biblically</a:t>
            </a:r>
            <a:r>
              <a:rPr sz="2250" spc="-1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250" dirty="0">
                <a:solidFill>
                  <a:srgbClr val="FFFFFF"/>
                </a:solidFill>
                <a:latin typeface="Impact"/>
                <a:cs typeface="Impact"/>
              </a:rPr>
              <a:t>oriented)</a:t>
            </a:r>
            <a:r>
              <a:rPr sz="2250" spc="-5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250" dirty="0">
                <a:solidFill>
                  <a:srgbClr val="FFFFFF"/>
                </a:solidFill>
                <a:latin typeface="Impact"/>
                <a:cs typeface="Impact"/>
              </a:rPr>
              <a:t>way</a:t>
            </a:r>
            <a:r>
              <a:rPr sz="2250" spc="-5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250" spc="-25" dirty="0">
                <a:solidFill>
                  <a:srgbClr val="FFFFFF"/>
                </a:solidFill>
                <a:latin typeface="Impact"/>
                <a:cs typeface="Impact"/>
              </a:rPr>
              <a:t>of </a:t>
            </a:r>
            <a:r>
              <a:rPr sz="2250" spc="-10" dirty="0">
                <a:solidFill>
                  <a:srgbClr val="FFFFFF"/>
                </a:solidFill>
                <a:latin typeface="Impact"/>
                <a:cs typeface="Impact"/>
              </a:rPr>
              <a:t>speaking.</a:t>
            </a:r>
            <a:endParaRPr sz="2250">
              <a:latin typeface="Impact"/>
              <a:cs typeface="Impac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05936" y="1464043"/>
            <a:ext cx="7473315" cy="560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500" spc="-55" dirty="0">
                <a:solidFill>
                  <a:srgbClr val="800D02"/>
                </a:solidFill>
                <a:latin typeface="Impact"/>
                <a:cs typeface="Impact"/>
              </a:rPr>
              <a:t>The</a:t>
            </a:r>
            <a:r>
              <a:rPr sz="3500" spc="-120" dirty="0">
                <a:solidFill>
                  <a:srgbClr val="800D02"/>
                </a:solidFill>
                <a:latin typeface="Impact"/>
                <a:cs typeface="Impact"/>
              </a:rPr>
              <a:t> </a:t>
            </a:r>
            <a:r>
              <a:rPr sz="3500" spc="-75" dirty="0">
                <a:solidFill>
                  <a:srgbClr val="800D02"/>
                </a:solidFill>
                <a:latin typeface="Impact"/>
                <a:cs typeface="Impact"/>
              </a:rPr>
              <a:t>Normative</a:t>
            </a:r>
            <a:r>
              <a:rPr sz="3500" spc="-120" dirty="0">
                <a:solidFill>
                  <a:srgbClr val="800D02"/>
                </a:solidFill>
                <a:latin typeface="Impact"/>
                <a:cs typeface="Impact"/>
              </a:rPr>
              <a:t> </a:t>
            </a:r>
            <a:r>
              <a:rPr sz="3500" spc="-65" dirty="0">
                <a:solidFill>
                  <a:srgbClr val="800D02"/>
                </a:solidFill>
                <a:latin typeface="Impact"/>
                <a:cs typeface="Impact"/>
              </a:rPr>
              <a:t>Task:</a:t>
            </a:r>
            <a:r>
              <a:rPr sz="3500" spc="-114" dirty="0">
                <a:solidFill>
                  <a:srgbClr val="800D02"/>
                </a:solidFill>
                <a:latin typeface="Impact"/>
                <a:cs typeface="Impact"/>
              </a:rPr>
              <a:t> </a:t>
            </a:r>
            <a:r>
              <a:rPr sz="3500" spc="-55" dirty="0">
                <a:solidFill>
                  <a:srgbClr val="800D02"/>
                </a:solidFill>
                <a:latin typeface="Impact"/>
                <a:cs typeface="Impact"/>
              </a:rPr>
              <a:t>What</a:t>
            </a:r>
            <a:r>
              <a:rPr sz="3500" spc="-114" dirty="0">
                <a:solidFill>
                  <a:srgbClr val="800D02"/>
                </a:solidFill>
                <a:latin typeface="Impact"/>
                <a:cs typeface="Impact"/>
              </a:rPr>
              <a:t> </a:t>
            </a:r>
            <a:r>
              <a:rPr sz="3500" spc="-65" dirty="0">
                <a:solidFill>
                  <a:srgbClr val="800D02"/>
                </a:solidFill>
                <a:latin typeface="Impact"/>
                <a:cs typeface="Impact"/>
              </a:rPr>
              <a:t>Should</a:t>
            </a:r>
            <a:r>
              <a:rPr sz="3500" spc="-110" dirty="0">
                <a:solidFill>
                  <a:srgbClr val="800D02"/>
                </a:solidFill>
                <a:latin typeface="Impact"/>
                <a:cs typeface="Impact"/>
              </a:rPr>
              <a:t> </a:t>
            </a:r>
            <a:r>
              <a:rPr sz="3500" spc="-60" dirty="0">
                <a:solidFill>
                  <a:srgbClr val="800D02"/>
                </a:solidFill>
                <a:latin typeface="Impact"/>
                <a:cs typeface="Impact"/>
              </a:rPr>
              <a:t>Race</a:t>
            </a:r>
            <a:r>
              <a:rPr sz="3500" spc="-114" dirty="0">
                <a:solidFill>
                  <a:srgbClr val="800D02"/>
                </a:solidFill>
                <a:latin typeface="Impact"/>
                <a:cs typeface="Impact"/>
              </a:rPr>
              <a:t> </a:t>
            </a:r>
            <a:r>
              <a:rPr sz="3500" spc="-25" dirty="0">
                <a:solidFill>
                  <a:srgbClr val="800D02"/>
                </a:solidFill>
                <a:latin typeface="Impact"/>
                <a:cs typeface="Impact"/>
              </a:rPr>
              <a:t>Be?</a:t>
            </a:r>
            <a:endParaRPr sz="3500">
              <a:latin typeface="Impact"/>
              <a:cs typeface="Impact"/>
            </a:endParaRP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05936" y="2332518"/>
            <a:ext cx="7991475" cy="1555115"/>
          </a:xfrm>
          <a:prstGeom prst="rect">
            <a:avLst/>
          </a:prstGeom>
        </p:spPr>
        <p:txBody>
          <a:bodyPr vert="horz" wrap="square" lIns="0" tIns="47625" rIns="0" bIns="0" rtlCol="0">
            <a:spAutoFit/>
          </a:bodyPr>
          <a:lstStyle/>
          <a:p>
            <a:pPr marL="379095" marR="5080" indent="-367030">
              <a:lnSpc>
                <a:spcPts val="2490"/>
              </a:lnSpc>
              <a:spcBef>
                <a:spcPts val="375"/>
              </a:spcBef>
              <a:buClr>
                <a:srgbClr val="000000"/>
              </a:buClr>
              <a:buAutoNum type="arabicPeriod"/>
              <a:tabLst>
                <a:tab pos="379095" algn="l"/>
              </a:tabLst>
            </a:pPr>
            <a:r>
              <a:rPr sz="2250" dirty="0">
                <a:solidFill>
                  <a:srgbClr val="FFFFFF"/>
                </a:solidFill>
                <a:latin typeface="Impact"/>
                <a:cs typeface="Impact"/>
              </a:rPr>
              <a:t>However</a:t>
            </a:r>
            <a:r>
              <a:rPr sz="2250" spc="-15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250" dirty="0">
                <a:solidFill>
                  <a:srgbClr val="FFFFFF"/>
                </a:solidFill>
                <a:latin typeface="Impact"/>
                <a:cs typeface="Impact"/>
              </a:rPr>
              <a:t>we</a:t>
            </a:r>
            <a:r>
              <a:rPr sz="2250" spc="-1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250" dirty="0">
                <a:solidFill>
                  <a:srgbClr val="FFFFFF"/>
                </a:solidFill>
                <a:latin typeface="Impact"/>
                <a:cs typeface="Impact"/>
              </a:rPr>
              <a:t>choose</a:t>
            </a:r>
            <a:r>
              <a:rPr sz="2250" spc="-1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250" dirty="0">
                <a:solidFill>
                  <a:srgbClr val="FFFFFF"/>
                </a:solidFill>
                <a:latin typeface="Impact"/>
                <a:cs typeface="Impact"/>
              </a:rPr>
              <a:t>to</a:t>
            </a:r>
            <a:r>
              <a:rPr sz="2250" spc="-1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250" dirty="0">
                <a:solidFill>
                  <a:srgbClr val="FFFFFF"/>
                </a:solidFill>
                <a:latin typeface="Impact"/>
                <a:cs typeface="Impact"/>
              </a:rPr>
              <a:t>answer</a:t>
            </a:r>
            <a:r>
              <a:rPr sz="2250" spc="-1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250" dirty="0">
                <a:solidFill>
                  <a:srgbClr val="FFFFFF"/>
                </a:solidFill>
                <a:latin typeface="Impact"/>
                <a:cs typeface="Impact"/>
              </a:rPr>
              <a:t>that</a:t>
            </a:r>
            <a:r>
              <a:rPr sz="2250" spc="-1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250" dirty="0">
                <a:solidFill>
                  <a:srgbClr val="FFFFFF"/>
                </a:solidFill>
                <a:latin typeface="Impact"/>
                <a:cs typeface="Impact"/>
              </a:rPr>
              <a:t>question,</a:t>
            </a:r>
            <a:r>
              <a:rPr sz="2250" spc="-1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250" dirty="0">
                <a:solidFill>
                  <a:srgbClr val="FFFFFF"/>
                </a:solidFill>
                <a:latin typeface="Impact"/>
                <a:cs typeface="Impact"/>
              </a:rPr>
              <a:t>we</a:t>
            </a:r>
            <a:r>
              <a:rPr sz="2250" spc="-1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250" dirty="0">
                <a:solidFill>
                  <a:srgbClr val="FFFFFF"/>
                </a:solidFill>
                <a:latin typeface="Impact"/>
                <a:cs typeface="Impact"/>
              </a:rPr>
              <a:t>want</a:t>
            </a:r>
            <a:r>
              <a:rPr sz="2250" spc="-1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250" dirty="0">
                <a:solidFill>
                  <a:srgbClr val="FFFFFF"/>
                </a:solidFill>
                <a:latin typeface="Impact"/>
                <a:cs typeface="Impact"/>
              </a:rPr>
              <a:t>to</a:t>
            </a:r>
            <a:r>
              <a:rPr sz="2250" spc="-1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250" dirty="0">
                <a:solidFill>
                  <a:srgbClr val="FFFFFF"/>
                </a:solidFill>
                <a:latin typeface="Impact"/>
                <a:cs typeface="Impact"/>
              </a:rPr>
              <a:t>have</a:t>
            </a:r>
            <a:r>
              <a:rPr sz="2250" spc="-1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250" spc="-50" dirty="0">
                <a:solidFill>
                  <a:srgbClr val="FFFFFF"/>
                </a:solidFill>
                <a:latin typeface="Impact"/>
                <a:cs typeface="Impact"/>
              </a:rPr>
              <a:t>a </a:t>
            </a:r>
            <a:r>
              <a:rPr sz="2250" spc="-10" dirty="0">
                <a:solidFill>
                  <a:srgbClr val="FFFFFF"/>
                </a:solidFill>
                <a:latin typeface="Impact"/>
                <a:cs typeface="Impact"/>
              </a:rPr>
              <a:t>theologically-</a:t>
            </a:r>
            <a:r>
              <a:rPr sz="2250" dirty="0">
                <a:solidFill>
                  <a:srgbClr val="FFFFFF"/>
                </a:solidFill>
                <a:latin typeface="Impact"/>
                <a:cs typeface="Impact"/>
              </a:rPr>
              <a:t>informed</a:t>
            </a:r>
            <a:r>
              <a:rPr sz="2250" spc="-2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250" dirty="0">
                <a:solidFill>
                  <a:srgbClr val="FFFFFF"/>
                </a:solidFill>
                <a:latin typeface="Impact"/>
                <a:cs typeface="Impact"/>
              </a:rPr>
              <a:t>(and</a:t>
            </a:r>
            <a:r>
              <a:rPr sz="2250" spc="-5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250" dirty="0">
                <a:solidFill>
                  <a:srgbClr val="FFFFFF"/>
                </a:solidFill>
                <a:latin typeface="Impact"/>
                <a:cs typeface="Impact"/>
              </a:rPr>
              <a:t>therefore</a:t>
            </a:r>
            <a:r>
              <a:rPr sz="2250" spc="-5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250" dirty="0">
                <a:solidFill>
                  <a:srgbClr val="FFFFFF"/>
                </a:solidFill>
                <a:latin typeface="Impact"/>
                <a:cs typeface="Impact"/>
              </a:rPr>
              <a:t>biblically</a:t>
            </a:r>
            <a:r>
              <a:rPr sz="2250" spc="-1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250" dirty="0">
                <a:solidFill>
                  <a:srgbClr val="FFFFFF"/>
                </a:solidFill>
                <a:latin typeface="Impact"/>
                <a:cs typeface="Impact"/>
              </a:rPr>
              <a:t>oriented)</a:t>
            </a:r>
            <a:r>
              <a:rPr sz="2250" spc="-5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250" dirty="0">
                <a:solidFill>
                  <a:srgbClr val="FFFFFF"/>
                </a:solidFill>
                <a:latin typeface="Impact"/>
                <a:cs typeface="Impact"/>
              </a:rPr>
              <a:t>way</a:t>
            </a:r>
            <a:r>
              <a:rPr sz="2250" spc="-5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250" spc="-25" dirty="0">
                <a:solidFill>
                  <a:srgbClr val="FFFFFF"/>
                </a:solidFill>
                <a:latin typeface="Impact"/>
                <a:cs typeface="Impact"/>
              </a:rPr>
              <a:t>of </a:t>
            </a:r>
            <a:r>
              <a:rPr sz="2250" spc="-10" dirty="0">
                <a:solidFill>
                  <a:srgbClr val="FFFFFF"/>
                </a:solidFill>
                <a:latin typeface="Impact"/>
                <a:cs typeface="Impact"/>
              </a:rPr>
              <a:t>speaking.</a:t>
            </a:r>
            <a:endParaRPr sz="2250">
              <a:latin typeface="Impact"/>
              <a:cs typeface="Impact"/>
            </a:endParaRPr>
          </a:p>
          <a:p>
            <a:pPr marL="379095" indent="-366395">
              <a:lnSpc>
                <a:spcPct val="100000"/>
              </a:lnSpc>
              <a:spcBef>
                <a:spcPts val="1590"/>
              </a:spcBef>
              <a:buClr>
                <a:srgbClr val="000000"/>
              </a:buClr>
              <a:buAutoNum type="arabicPeriod"/>
              <a:tabLst>
                <a:tab pos="379095" algn="l"/>
              </a:tabLst>
            </a:pPr>
            <a:r>
              <a:rPr sz="2250" dirty="0">
                <a:solidFill>
                  <a:srgbClr val="FFFFFF"/>
                </a:solidFill>
                <a:latin typeface="Impact"/>
                <a:cs typeface="Impact"/>
              </a:rPr>
              <a:t>But</a:t>
            </a:r>
            <a:r>
              <a:rPr sz="2250" spc="-2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250" dirty="0">
                <a:solidFill>
                  <a:srgbClr val="FFFFFF"/>
                </a:solidFill>
                <a:latin typeface="Impact"/>
                <a:cs typeface="Impact"/>
              </a:rPr>
              <a:t>that</a:t>
            </a:r>
            <a:r>
              <a:rPr sz="2250" spc="-1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250" dirty="0">
                <a:solidFill>
                  <a:srgbClr val="FFFFFF"/>
                </a:solidFill>
                <a:latin typeface="Impact"/>
                <a:cs typeface="Impact"/>
              </a:rPr>
              <a:t>raises</a:t>
            </a:r>
            <a:r>
              <a:rPr sz="2250" spc="-1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250" dirty="0">
                <a:solidFill>
                  <a:srgbClr val="FFFFFF"/>
                </a:solidFill>
                <a:latin typeface="Impact"/>
                <a:cs typeface="Impact"/>
              </a:rPr>
              <a:t>a</a:t>
            </a:r>
            <a:r>
              <a:rPr sz="2250" spc="-1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250" dirty="0">
                <a:solidFill>
                  <a:srgbClr val="FFFFFF"/>
                </a:solidFill>
                <a:latin typeface="Impact"/>
                <a:cs typeface="Impact"/>
              </a:rPr>
              <a:t>complicated</a:t>
            </a:r>
            <a:r>
              <a:rPr sz="2250" spc="-10" dirty="0">
                <a:solidFill>
                  <a:srgbClr val="FFFFFF"/>
                </a:solidFill>
                <a:latin typeface="Impact"/>
                <a:cs typeface="Impact"/>
              </a:rPr>
              <a:t> question…</a:t>
            </a:r>
            <a:endParaRPr sz="2250">
              <a:latin typeface="Impact"/>
              <a:cs typeface="Impact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05936" y="1464043"/>
            <a:ext cx="7473315" cy="560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500" spc="-55" dirty="0">
                <a:solidFill>
                  <a:srgbClr val="800D02"/>
                </a:solidFill>
              </a:rPr>
              <a:t>The</a:t>
            </a:r>
            <a:r>
              <a:rPr sz="3500" spc="-120" dirty="0">
                <a:solidFill>
                  <a:srgbClr val="800D02"/>
                </a:solidFill>
              </a:rPr>
              <a:t> </a:t>
            </a:r>
            <a:r>
              <a:rPr sz="3500" spc="-75" dirty="0">
                <a:solidFill>
                  <a:srgbClr val="800D02"/>
                </a:solidFill>
              </a:rPr>
              <a:t>Normative</a:t>
            </a:r>
            <a:r>
              <a:rPr sz="3500" spc="-120" dirty="0">
                <a:solidFill>
                  <a:srgbClr val="800D02"/>
                </a:solidFill>
              </a:rPr>
              <a:t> </a:t>
            </a:r>
            <a:r>
              <a:rPr sz="3500" spc="-65" dirty="0">
                <a:solidFill>
                  <a:srgbClr val="800D02"/>
                </a:solidFill>
              </a:rPr>
              <a:t>Task:</a:t>
            </a:r>
            <a:r>
              <a:rPr sz="3500" spc="-114" dirty="0">
                <a:solidFill>
                  <a:srgbClr val="800D02"/>
                </a:solidFill>
              </a:rPr>
              <a:t> </a:t>
            </a:r>
            <a:r>
              <a:rPr sz="3500" spc="-55" dirty="0">
                <a:solidFill>
                  <a:srgbClr val="800D02"/>
                </a:solidFill>
              </a:rPr>
              <a:t>What</a:t>
            </a:r>
            <a:r>
              <a:rPr sz="3500" spc="-114" dirty="0">
                <a:solidFill>
                  <a:srgbClr val="800D02"/>
                </a:solidFill>
              </a:rPr>
              <a:t> </a:t>
            </a:r>
            <a:r>
              <a:rPr sz="3500" spc="-65" dirty="0">
                <a:solidFill>
                  <a:srgbClr val="800D02"/>
                </a:solidFill>
              </a:rPr>
              <a:t>Should</a:t>
            </a:r>
            <a:r>
              <a:rPr sz="3500" spc="-110" dirty="0">
                <a:solidFill>
                  <a:srgbClr val="800D02"/>
                </a:solidFill>
              </a:rPr>
              <a:t> </a:t>
            </a:r>
            <a:r>
              <a:rPr sz="3500" spc="-60" dirty="0">
                <a:solidFill>
                  <a:srgbClr val="800D02"/>
                </a:solidFill>
              </a:rPr>
              <a:t>Race</a:t>
            </a:r>
            <a:r>
              <a:rPr sz="3500" spc="-114" dirty="0">
                <a:solidFill>
                  <a:srgbClr val="800D02"/>
                </a:solidFill>
              </a:rPr>
              <a:t> </a:t>
            </a:r>
            <a:r>
              <a:rPr sz="3500" spc="-25" dirty="0">
                <a:solidFill>
                  <a:srgbClr val="800D02"/>
                </a:solidFill>
              </a:rPr>
              <a:t>Be?</a:t>
            </a:r>
            <a:endParaRPr sz="3500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05936" y="1464043"/>
            <a:ext cx="7473315" cy="560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500" spc="-55" dirty="0">
                <a:solidFill>
                  <a:srgbClr val="800D02"/>
                </a:solidFill>
              </a:rPr>
              <a:t>The</a:t>
            </a:r>
            <a:r>
              <a:rPr sz="3500" spc="-120" dirty="0">
                <a:solidFill>
                  <a:srgbClr val="800D02"/>
                </a:solidFill>
              </a:rPr>
              <a:t> </a:t>
            </a:r>
            <a:r>
              <a:rPr sz="3500" spc="-75" dirty="0">
                <a:solidFill>
                  <a:srgbClr val="800D02"/>
                </a:solidFill>
              </a:rPr>
              <a:t>Normative</a:t>
            </a:r>
            <a:r>
              <a:rPr sz="3500" spc="-120" dirty="0">
                <a:solidFill>
                  <a:srgbClr val="800D02"/>
                </a:solidFill>
              </a:rPr>
              <a:t> </a:t>
            </a:r>
            <a:r>
              <a:rPr sz="3500" spc="-65" dirty="0">
                <a:solidFill>
                  <a:srgbClr val="800D02"/>
                </a:solidFill>
              </a:rPr>
              <a:t>Task:</a:t>
            </a:r>
            <a:r>
              <a:rPr sz="3500" spc="-114" dirty="0">
                <a:solidFill>
                  <a:srgbClr val="800D02"/>
                </a:solidFill>
              </a:rPr>
              <a:t> </a:t>
            </a:r>
            <a:r>
              <a:rPr sz="3500" spc="-55" dirty="0">
                <a:solidFill>
                  <a:srgbClr val="800D02"/>
                </a:solidFill>
              </a:rPr>
              <a:t>What</a:t>
            </a:r>
            <a:r>
              <a:rPr sz="3500" spc="-114" dirty="0">
                <a:solidFill>
                  <a:srgbClr val="800D02"/>
                </a:solidFill>
              </a:rPr>
              <a:t> </a:t>
            </a:r>
            <a:r>
              <a:rPr sz="3500" spc="-65" dirty="0">
                <a:solidFill>
                  <a:srgbClr val="800D02"/>
                </a:solidFill>
              </a:rPr>
              <a:t>Should</a:t>
            </a:r>
            <a:r>
              <a:rPr sz="3500" spc="-110" dirty="0">
                <a:solidFill>
                  <a:srgbClr val="800D02"/>
                </a:solidFill>
              </a:rPr>
              <a:t> </a:t>
            </a:r>
            <a:r>
              <a:rPr sz="3500" spc="-60" dirty="0">
                <a:solidFill>
                  <a:srgbClr val="800D02"/>
                </a:solidFill>
              </a:rPr>
              <a:t>Race</a:t>
            </a:r>
            <a:r>
              <a:rPr sz="3500" spc="-114" dirty="0">
                <a:solidFill>
                  <a:srgbClr val="800D02"/>
                </a:solidFill>
              </a:rPr>
              <a:t> </a:t>
            </a:r>
            <a:r>
              <a:rPr sz="3500" spc="-25" dirty="0">
                <a:solidFill>
                  <a:srgbClr val="800D02"/>
                </a:solidFill>
              </a:rPr>
              <a:t>Be?</a:t>
            </a:r>
            <a:endParaRPr sz="3500"/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829002" y="4118339"/>
            <a:ext cx="6404098" cy="941069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505936" y="2332518"/>
            <a:ext cx="7991475" cy="2684145"/>
          </a:xfrm>
          <a:prstGeom prst="rect">
            <a:avLst/>
          </a:prstGeom>
        </p:spPr>
        <p:txBody>
          <a:bodyPr vert="horz" wrap="square" lIns="0" tIns="47625" rIns="0" bIns="0" rtlCol="0">
            <a:spAutoFit/>
          </a:bodyPr>
          <a:lstStyle/>
          <a:p>
            <a:pPr marL="379095" marR="5080" indent="-367030">
              <a:lnSpc>
                <a:spcPts val="2490"/>
              </a:lnSpc>
              <a:spcBef>
                <a:spcPts val="375"/>
              </a:spcBef>
              <a:buClr>
                <a:srgbClr val="000000"/>
              </a:buClr>
              <a:buAutoNum type="arabicPeriod"/>
              <a:tabLst>
                <a:tab pos="379095" algn="l"/>
              </a:tabLst>
            </a:pPr>
            <a:r>
              <a:rPr sz="2250" dirty="0">
                <a:solidFill>
                  <a:srgbClr val="FFFFFF"/>
                </a:solidFill>
                <a:latin typeface="Impact"/>
                <a:cs typeface="Impact"/>
              </a:rPr>
              <a:t>However</a:t>
            </a:r>
            <a:r>
              <a:rPr sz="2250" spc="-15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250" dirty="0">
                <a:solidFill>
                  <a:srgbClr val="FFFFFF"/>
                </a:solidFill>
                <a:latin typeface="Impact"/>
                <a:cs typeface="Impact"/>
              </a:rPr>
              <a:t>we</a:t>
            </a:r>
            <a:r>
              <a:rPr sz="2250" spc="-1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250" dirty="0">
                <a:solidFill>
                  <a:srgbClr val="FFFFFF"/>
                </a:solidFill>
                <a:latin typeface="Impact"/>
                <a:cs typeface="Impact"/>
              </a:rPr>
              <a:t>choose</a:t>
            </a:r>
            <a:r>
              <a:rPr sz="2250" spc="-1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250" dirty="0">
                <a:solidFill>
                  <a:srgbClr val="FFFFFF"/>
                </a:solidFill>
                <a:latin typeface="Impact"/>
                <a:cs typeface="Impact"/>
              </a:rPr>
              <a:t>to</a:t>
            </a:r>
            <a:r>
              <a:rPr sz="2250" spc="-1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250" dirty="0">
                <a:solidFill>
                  <a:srgbClr val="FFFFFF"/>
                </a:solidFill>
                <a:latin typeface="Impact"/>
                <a:cs typeface="Impact"/>
              </a:rPr>
              <a:t>answer</a:t>
            </a:r>
            <a:r>
              <a:rPr sz="2250" spc="-1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250" dirty="0">
                <a:solidFill>
                  <a:srgbClr val="FFFFFF"/>
                </a:solidFill>
                <a:latin typeface="Impact"/>
                <a:cs typeface="Impact"/>
              </a:rPr>
              <a:t>that</a:t>
            </a:r>
            <a:r>
              <a:rPr sz="2250" spc="-1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250" dirty="0">
                <a:solidFill>
                  <a:srgbClr val="FFFFFF"/>
                </a:solidFill>
                <a:latin typeface="Impact"/>
                <a:cs typeface="Impact"/>
              </a:rPr>
              <a:t>question,</a:t>
            </a:r>
            <a:r>
              <a:rPr sz="2250" spc="-1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250" dirty="0">
                <a:solidFill>
                  <a:srgbClr val="FFFFFF"/>
                </a:solidFill>
                <a:latin typeface="Impact"/>
                <a:cs typeface="Impact"/>
              </a:rPr>
              <a:t>we</a:t>
            </a:r>
            <a:r>
              <a:rPr sz="2250" spc="-1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250" dirty="0">
                <a:solidFill>
                  <a:srgbClr val="FFFFFF"/>
                </a:solidFill>
                <a:latin typeface="Impact"/>
                <a:cs typeface="Impact"/>
              </a:rPr>
              <a:t>want</a:t>
            </a:r>
            <a:r>
              <a:rPr sz="2250" spc="-1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250" dirty="0">
                <a:solidFill>
                  <a:srgbClr val="FFFFFF"/>
                </a:solidFill>
                <a:latin typeface="Impact"/>
                <a:cs typeface="Impact"/>
              </a:rPr>
              <a:t>to</a:t>
            </a:r>
            <a:r>
              <a:rPr sz="2250" spc="-1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250" dirty="0">
                <a:solidFill>
                  <a:srgbClr val="FFFFFF"/>
                </a:solidFill>
                <a:latin typeface="Impact"/>
                <a:cs typeface="Impact"/>
              </a:rPr>
              <a:t>have</a:t>
            </a:r>
            <a:r>
              <a:rPr sz="2250" spc="-1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250" spc="-50" dirty="0">
                <a:solidFill>
                  <a:srgbClr val="FFFFFF"/>
                </a:solidFill>
                <a:latin typeface="Impact"/>
                <a:cs typeface="Impact"/>
              </a:rPr>
              <a:t>a </a:t>
            </a:r>
            <a:r>
              <a:rPr sz="2250" spc="-10" dirty="0">
                <a:solidFill>
                  <a:srgbClr val="FFFFFF"/>
                </a:solidFill>
                <a:latin typeface="Impact"/>
                <a:cs typeface="Impact"/>
              </a:rPr>
              <a:t>theologically-</a:t>
            </a:r>
            <a:r>
              <a:rPr sz="2250" dirty="0">
                <a:solidFill>
                  <a:srgbClr val="FFFFFF"/>
                </a:solidFill>
                <a:latin typeface="Impact"/>
                <a:cs typeface="Impact"/>
              </a:rPr>
              <a:t>informed</a:t>
            </a:r>
            <a:r>
              <a:rPr sz="2250" spc="-2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250" dirty="0">
                <a:solidFill>
                  <a:srgbClr val="FFFFFF"/>
                </a:solidFill>
                <a:latin typeface="Impact"/>
                <a:cs typeface="Impact"/>
              </a:rPr>
              <a:t>(and</a:t>
            </a:r>
            <a:r>
              <a:rPr sz="2250" spc="-5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250" dirty="0">
                <a:solidFill>
                  <a:srgbClr val="FFFFFF"/>
                </a:solidFill>
                <a:latin typeface="Impact"/>
                <a:cs typeface="Impact"/>
              </a:rPr>
              <a:t>therefore</a:t>
            </a:r>
            <a:r>
              <a:rPr sz="2250" spc="-5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250" dirty="0">
                <a:solidFill>
                  <a:srgbClr val="FFFFFF"/>
                </a:solidFill>
                <a:latin typeface="Impact"/>
                <a:cs typeface="Impact"/>
              </a:rPr>
              <a:t>biblically</a:t>
            </a:r>
            <a:r>
              <a:rPr sz="2250" spc="-1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250" dirty="0">
                <a:solidFill>
                  <a:srgbClr val="FFFFFF"/>
                </a:solidFill>
                <a:latin typeface="Impact"/>
                <a:cs typeface="Impact"/>
              </a:rPr>
              <a:t>oriented)</a:t>
            </a:r>
            <a:r>
              <a:rPr sz="2250" spc="-5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250" dirty="0">
                <a:solidFill>
                  <a:srgbClr val="FFFFFF"/>
                </a:solidFill>
                <a:latin typeface="Impact"/>
                <a:cs typeface="Impact"/>
              </a:rPr>
              <a:t>way</a:t>
            </a:r>
            <a:r>
              <a:rPr sz="2250" spc="-5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250" spc="-25" dirty="0">
                <a:solidFill>
                  <a:srgbClr val="FFFFFF"/>
                </a:solidFill>
                <a:latin typeface="Impact"/>
                <a:cs typeface="Impact"/>
              </a:rPr>
              <a:t>of </a:t>
            </a:r>
            <a:r>
              <a:rPr sz="2250" spc="-10" dirty="0">
                <a:solidFill>
                  <a:srgbClr val="FFFFFF"/>
                </a:solidFill>
                <a:latin typeface="Impact"/>
                <a:cs typeface="Impact"/>
              </a:rPr>
              <a:t>speaking.</a:t>
            </a:r>
            <a:endParaRPr sz="2250">
              <a:latin typeface="Impact"/>
              <a:cs typeface="Impact"/>
            </a:endParaRPr>
          </a:p>
          <a:p>
            <a:pPr marL="379095" indent="-366395">
              <a:lnSpc>
                <a:spcPct val="100000"/>
              </a:lnSpc>
              <a:spcBef>
                <a:spcPts val="1590"/>
              </a:spcBef>
              <a:buClr>
                <a:srgbClr val="000000"/>
              </a:buClr>
              <a:buAutoNum type="arabicPeriod"/>
              <a:tabLst>
                <a:tab pos="379095" algn="l"/>
              </a:tabLst>
            </a:pPr>
            <a:r>
              <a:rPr sz="2250" dirty="0">
                <a:solidFill>
                  <a:srgbClr val="FFFFFF"/>
                </a:solidFill>
                <a:latin typeface="Impact"/>
                <a:cs typeface="Impact"/>
              </a:rPr>
              <a:t>But</a:t>
            </a:r>
            <a:r>
              <a:rPr sz="2250" spc="-2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250" dirty="0">
                <a:solidFill>
                  <a:srgbClr val="FFFFFF"/>
                </a:solidFill>
                <a:latin typeface="Impact"/>
                <a:cs typeface="Impact"/>
              </a:rPr>
              <a:t>that</a:t>
            </a:r>
            <a:r>
              <a:rPr sz="2250" spc="-1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250" dirty="0">
                <a:solidFill>
                  <a:srgbClr val="FFFFFF"/>
                </a:solidFill>
                <a:latin typeface="Impact"/>
                <a:cs typeface="Impact"/>
              </a:rPr>
              <a:t>raises</a:t>
            </a:r>
            <a:r>
              <a:rPr sz="2250" spc="-1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250" dirty="0">
                <a:solidFill>
                  <a:srgbClr val="FFFFFF"/>
                </a:solidFill>
                <a:latin typeface="Impact"/>
                <a:cs typeface="Impact"/>
              </a:rPr>
              <a:t>a</a:t>
            </a:r>
            <a:r>
              <a:rPr sz="2250" spc="-1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250" dirty="0">
                <a:solidFill>
                  <a:srgbClr val="FFFFFF"/>
                </a:solidFill>
                <a:latin typeface="Impact"/>
                <a:cs typeface="Impact"/>
              </a:rPr>
              <a:t>complicated</a:t>
            </a:r>
            <a:r>
              <a:rPr sz="2250" spc="-10" dirty="0">
                <a:solidFill>
                  <a:srgbClr val="FFFFFF"/>
                </a:solidFill>
                <a:latin typeface="Impact"/>
                <a:cs typeface="Impact"/>
              </a:rPr>
              <a:t> question…</a:t>
            </a:r>
            <a:endParaRPr sz="2250">
              <a:latin typeface="Impact"/>
              <a:cs typeface="Impact"/>
            </a:endParaRPr>
          </a:p>
          <a:p>
            <a:pPr marL="2542540" marR="553720" indent="-926465">
              <a:lnSpc>
                <a:spcPct val="103800"/>
              </a:lnSpc>
              <a:spcBef>
                <a:spcPts val="2290"/>
              </a:spcBef>
            </a:pPr>
            <a:r>
              <a:rPr sz="2650" dirty="0">
                <a:solidFill>
                  <a:srgbClr val="FFFFFF"/>
                </a:solidFill>
                <a:latin typeface="Impact"/>
                <a:cs typeface="Impact"/>
              </a:rPr>
              <a:t>How</a:t>
            </a:r>
            <a:r>
              <a:rPr sz="2650" spc="35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650" dirty="0">
                <a:solidFill>
                  <a:srgbClr val="FFFFFF"/>
                </a:solidFill>
                <a:latin typeface="Impact"/>
                <a:cs typeface="Impact"/>
              </a:rPr>
              <a:t>Does</a:t>
            </a:r>
            <a:r>
              <a:rPr sz="2650" spc="45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650" dirty="0">
                <a:solidFill>
                  <a:srgbClr val="FFFFFF"/>
                </a:solidFill>
                <a:latin typeface="Impact"/>
                <a:cs typeface="Impact"/>
              </a:rPr>
              <a:t>the</a:t>
            </a:r>
            <a:r>
              <a:rPr sz="2650" spc="45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650" dirty="0">
                <a:solidFill>
                  <a:srgbClr val="FFFFFF"/>
                </a:solidFill>
                <a:latin typeface="Impact"/>
                <a:cs typeface="Impact"/>
              </a:rPr>
              <a:t>Bible</a:t>
            </a:r>
            <a:r>
              <a:rPr sz="2650" spc="45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650" dirty="0">
                <a:solidFill>
                  <a:srgbClr val="FFFFFF"/>
                </a:solidFill>
                <a:latin typeface="Impact"/>
                <a:cs typeface="Impact"/>
              </a:rPr>
              <a:t>Relate</a:t>
            </a:r>
            <a:r>
              <a:rPr sz="2650" spc="45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650" dirty="0">
                <a:solidFill>
                  <a:srgbClr val="FFFFFF"/>
                </a:solidFill>
                <a:latin typeface="Impact"/>
                <a:cs typeface="Impact"/>
              </a:rPr>
              <a:t>to</a:t>
            </a:r>
            <a:r>
              <a:rPr sz="2650" spc="45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650" dirty="0">
                <a:solidFill>
                  <a:srgbClr val="FFFFFF"/>
                </a:solidFill>
                <a:latin typeface="Impact"/>
                <a:cs typeface="Impact"/>
              </a:rPr>
              <a:t>Topics</a:t>
            </a:r>
            <a:r>
              <a:rPr sz="2650" spc="45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650" dirty="0">
                <a:solidFill>
                  <a:srgbClr val="FFFFFF"/>
                </a:solidFill>
                <a:latin typeface="Impact"/>
                <a:cs typeface="Impact"/>
              </a:rPr>
              <a:t>that</a:t>
            </a:r>
            <a:r>
              <a:rPr sz="2650" spc="45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650" spc="-25" dirty="0">
                <a:solidFill>
                  <a:srgbClr val="FFFFFF"/>
                </a:solidFill>
                <a:latin typeface="Impact"/>
                <a:cs typeface="Impact"/>
              </a:rPr>
              <a:t>it </a:t>
            </a:r>
            <a:r>
              <a:rPr sz="2650" dirty="0">
                <a:solidFill>
                  <a:srgbClr val="FFFFFF"/>
                </a:solidFill>
                <a:latin typeface="Impact"/>
                <a:cs typeface="Impact"/>
              </a:rPr>
              <a:t>does</a:t>
            </a:r>
            <a:r>
              <a:rPr sz="2650" spc="4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650" dirty="0">
                <a:solidFill>
                  <a:srgbClr val="FFFFFF"/>
                </a:solidFill>
                <a:latin typeface="Impact"/>
                <a:cs typeface="Impact"/>
              </a:rPr>
              <a:t>not</a:t>
            </a:r>
            <a:r>
              <a:rPr sz="2650" spc="5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650" dirty="0">
                <a:solidFill>
                  <a:srgbClr val="FFFFFF"/>
                </a:solidFill>
                <a:latin typeface="Impact"/>
                <a:cs typeface="Impact"/>
              </a:rPr>
              <a:t>explicitly</a:t>
            </a:r>
            <a:r>
              <a:rPr sz="2650" spc="5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650" spc="-10" dirty="0">
                <a:solidFill>
                  <a:srgbClr val="FFFFFF"/>
                </a:solidFill>
                <a:latin typeface="Impact"/>
                <a:cs typeface="Impact"/>
              </a:rPr>
              <a:t>mention?</a:t>
            </a:r>
            <a:endParaRPr sz="2650">
              <a:latin typeface="Impact"/>
              <a:cs typeface="Impact"/>
            </a:endParaRP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05936" y="1464043"/>
            <a:ext cx="7473315" cy="560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500" spc="-55" dirty="0">
                <a:solidFill>
                  <a:srgbClr val="800D02"/>
                </a:solidFill>
              </a:rPr>
              <a:t>The</a:t>
            </a:r>
            <a:r>
              <a:rPr sz="3500" spc="-120" dirty="0">
                <a:solidFill>
                  <a:srgbClr val="800D02"/>
                </a:solidFill>
              </a:rPr>
              <a:t> </a:t>
            </a:r>
            <a:r>
              <a:rPr sz="3500" spc="-75" dirty="0">
                <a:solidFill>
                  <a:srgbClr val="800D02"/>
                </a:solidFill>
              </a:rPr>
              <a:t>Normative</a:t>
            </a:r>
            <a:r>
              <a:rPr sz="3500" spc="-120" dirty="0">
                <a:solidFill>
                  <a:srgbClr val="800D02"/>
                </a:solidFill>
              </a:rPr>
              <a:t> </a:t>
            </a:r>
            <a:r>
              <a:rPr sz="3500" spc="-65" dirty="0">
                <a:solidFill>
                  <a:srgbClr val="800D02"/>
                </a:solidFill>
              </a:rPr>
              <a:t>Task:</a:t>
            </a:r>
            <a:r>
              <a:rPr sz="3500" spc="-114" dirty="0">
                <a:solidFill>
                  <a:srgbClr val="800D02"/>
                </a:solidFill>
              </a:rPr>
              <a:t> </a:t>
            </a:r>
            <a:r>
              <a:rPr sz="3500" spc="-55" dirty="0">
                <a:solidFill>
                  <a:srgbClr val="800D02"/>
                </a:solidFill>
              </a:rPr>
              <a:t>What</a:t>
            </a:r>
            <a:r>
              <a:rPr sz="3500" spc="-114" dirty="0">
                <a:solidFill>
                  <a:srgbClr val="800D02"/>
                </a:solidFill>
              </a:rPr>
              <a:t> </a:t>
            </a:r>
            <a:r>
              <a:rPr sz="3500" spc="-65" dirty="0">
                <a:solidFill>
                  <a:srgbClr val="800D02"/>
                </a:solidFill>
              </a:rPr>
              <a:t>Should</a:t>
            </a:r>
            <a:r>
              <a:rPr sz="3500" spc="-110" dirty="0">
                <a:solidFill>
                  <a:srgbClr val="800D02"/>
                </a:solidFill>
              </a:rPr>
              <a:t> </a:t>
            </a:r>
            <a:r>
              <a:rPr sz="3500" spc="-60" dirty="0">
                <a:solidFill>
                  <a:srgbClr val="800D02"/>
                </a:solidFill>
              </a:rPr>
              <a:t>Race</a:t>
            </a:r>
            <a:r>
              <a:rPr sz="3500" spc="-114" dirty="0">
                <a:solidFill>
                  <a:srgbClr val="800D02"/>
                </a:solidFill>
              </a:rPr>
              <a:t> </a:t>
            </a:r>
            <a:r>
              <a:rPr sz="3500" spc="-25" dirty="0">
                <a:solidFill>
                  <a:srgbClr val="800D02"/>
                </a:solidFill>
              </a:rPr>
              <a:t>Be?</a:t>
            </a:r>
            <a:endParaRPr sz="3500"/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829002" y="4118339"/>
            <a:ext cx="6404098" cy="941069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505936" y="2332518"/>
            <a:ext cx="7991475" cy="2684145"/>
          </a:xfrm>
          <a:prstGeom prst="rect">
            <a:avLst/>
          </a:prstGeom>
        </p:spPr>
        <p:txBody>
          <a:bodyPr vert="horz" wrap="square" lIns="0" tIns="47625" rIns="0" bIns="0" rtlCol="0">
            <a:spAutoFit/>
          </a:bodyPr>
          <a:lstStyle/>
          <a:p>
            <a:pPr marL="379095" marR="5080" indent="-367030">
              <a:lnSpc>
                <a:spcPts val="2490"/>
              </a:lnSpc>
              <a:spcBef>
                <a:spcPts val="375"/>
              </a:spcBef>
              <a:buClr>
                <a:srgbClr val="000000"/>
              </a:buClr>
              <a:buAutoNum type="arabicPeriod"/>
              <a:tabLst>
                <a:tab pos="379095" algn="l"/>
              </a:tabLst>
            </a:pPr>
            <a:r>
              <a:rPr sz="2250" dirty="0">
                <a:solidFill>
                  <a:srgbClr val="FFFFFF"/>
                </a:solidFill>
                <a:latin typeface="Impact"/>
                <a:cs typeface="Impact"/>
              </a:rPr>
              <a:t>However</a:t>
            </a:r>
            <a:r>
              <a:rPr sz="2250" spc="-15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250" dirty="0">
                <a:solidFill>
                  <a:srgbClr val="FFFFFF"/>
                </a:solidFill>
                <a:latin typeface="Impact"/>
                <a:cs typeface="Impact"/>
              </a:rPr>
              <a:t>we</a:t>
            </a:r>
            <a:r>
              <a:rPr sz="2250" spc="-1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250" dirty="0">
                <a:solidFill>
                  <a:srgbClr val="FFFFFF"/>
                </a:solidFill>
                <a:latin typeface="Impact"/>
                <a:cs typeface="Impact"/>
              </a:rPr>
              <a:t>choose</a:t>
            </a:r>
            <a:r>
              <a:rPr sz="2250" spc="-1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250" dirty="0">
                <a:solidFill>
                  <a:srgbClr val="FFFFFF"/>
                </a:solidFill>
                <a:latin typeface="Impact"/>
                <a:cs typeface="Impact"/>
              </a:rPr>
              <a:t>to</a:t>
            </a:r>
            <a:r>
              <a:rPr sz="2250" spc="-1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250" dirty="0">
                <a:solidFill>
                  <a:srgbClr val="FFFFFF"/>
                </a:solidFill>
                <a:latin typeface="Impact"/>
                <a:cs typeface="Impact"/>
              </a:rPr>
              <a:t>answer</a:t>
            </a:r>
            <a:r>
              <a:rPr sz="2250" spc="-1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250" dirty="0">
                <a:solidFill>
                  <a:srgbClr val="FFFFFF"/>
                </a:solidFill>
                <a:latin typeface="Impact"/>
                <a:cs typeface="Impact"/>
              </a:rPr>
              <a:t>that</a:t>
            </a:r>
            <a:r>
              <a:rPr sz="2250" spc="-1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250" dirty="0">
                <a:solidFill>
                  <a:srgbClr val="FFFFFF"/>
                </a:solidFill>
                <a:latin typeface="Impact"/>
                <a:cs typeface="Impact"/>
              </a:rPr>
              <a:t>question,</a:t>
            </a:r>
            <a:r>
              <a:rPr sz="2250" spc="-1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250" dirty="0">
                <a:solidFill>
                  <a:srgbClr val="FFFFFF"/>
                </a:solidFill>
                <a:latin typeface="Impact"/>
                <a:cs typeface="Impact"/>
              </a:rPr>
              <a:t>we</a:t>
            </a:r>
            <a:r>
              <a:rPr sz="2250" spc="-1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250" dirty="0">
                <a:solidFill>
                  <a:srgbClr val="FFFFFF"/>
                </a:solidFill>
                <a:latin typeface="Impact"/>
                <a:cs typeface="Impact"/>
              </a:rPr>
              <a:t>want</a:t>
            </a:r>
            <a:r>
              <a:rPr sz="2250" spc="-1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250" dirty="0">
                <a:solidFill>
                  <a:srgbClr val="FFFFFF"/>
                </a:solidFill>
                <a:latin typeface="Impact"/>
                <a:cs typeface="Impact"/>
              </a:rPr>
              <a:t>to</a:t>
            </a:r>
            <a:r>
              <a:rPr sz="2250" spc="-1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250" dirty="0">
                <a:solidFill>
                  <a:srgbClr val="FFFFFF"/>
                </a:solidFill>
                <a:latin typeface="Impact"/>
                <a:cs typeface="Impact"/>
              </a:rPr>
              <a:t>have</a:t>
            </a:r>
            <a:r>
              <a:rPr sz="2250" spc="-1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250" spc="-50" dirty="0">
                <a:solidFill>
                  <a:srgbClr val="FFFFFF"/>
                </a:solidFill>
                <a:latin typeface="Impact"/>
                <a:cs typeface="Impact"/>
              </a:rPr>
              <a:t>a </a:t>
            </a:r>
            <a:r>
              <a:rPr sz="2250" spc="-10" dirty="0">
                <a:solidFill>
                  <a:srgbClr val="FFFFFF"/>
                </a:solidFill>
                <a:latin typeface="Impact"/>
                <a:cs typeface="Impact"/>
              </a:rPr>
              <a:t>theologically-</a:t>
            </a:r>
            <a:r>
              <a:rPr sz="2250" dirty="0">
                <a:solidFill>
                  <a:srgbClr val="FFFFFF"/>
                </a:solidFill>
                <a:latin typeface="Impact"/>
                <a:cs typeface="Impact"/>
              </a:rPr>
              <a:t>informed</a:t>
            </a:r>
            <a:r>
              <a:rPr sz="2250" spc="-2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250" dirty="0">
                <a:solidFill>
                  <a:srgbClr val="FFFFFF"/>
                </a:solidFill>
                <a:latin typeface="Impact"/>
                <a:cs typeface="Impact"/>
              </a:rPr>
              <a:t>(and</a:t>
            </a:r>
            <a:r>
              <a:rPr sz="2250" spc="-5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250" dirty="0">
                <a:solidFill>
                  <a:srgbClr val="FFFFFF"/>
                </a:solidFill>
                <a:latin typeface="Impact"/>
                <a:cs typeface="Impact"/>
              </a:rPr>
              <a:t>therefore</a:t>
            </a:r>
            <a:r>
              <a:rPr sz="2250" spc="-5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250" dirty="0">
                <a:solidFill>
                  <a:srgbClr val="FFFFFF"/>
                </a:solidFill>
                <a:latin typeface="Impact"/>
                <a:cs typeface="Impact"/>
              </a:rPr>
              <a:t>biblically</a:t>
            </a:r>
            <a:r>
              <a:rPr sz="2250" spc="-1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250" dirty="0">
                <a:solidFill>
                  <a:srgbClr val="FFFFFF"/>
                </a:solidFill>
                <a:latin typeface="Impact"/>
                <a:cs typeface="Impact"/>
              </a:rPr>
              <a:t>oriented)</a:t>
            </a:r>
            <a:r>
              <a:rPr sz="2250" spc="-5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250" dirty="0">
                <a:solidFill>
                  <a:srgbClr val="FFFFFF"/>
                </a:solidFill>
                <a:latin typeface="Impact"/>
                <a:cs typeface="Impact"/>
              </a:rPr>
              <a:t>way</a:t>
            </a:r>
            <a:r>
              <a:rPr sz="2250" spc="-5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250" spc="-25" dirty="0">
                <a:solidFill>
                  <a:srgbClr val="FFFFFF"/>
                </a:solidFill>
                <a:latin typeface="Impact"/>
                <a:cs typeface="Impact"/>
              </a:rPr>
              <a:t>of </a:t>
            </a:r>
            <a:r>
              <a:rPr sz="2250" spc="-10" dirty="0">
                <a:solidFill>
                  <a:srgbClr val="FFFFFF"/>
                </a:solidFill>
                <a:latin typeface="Impact"/>
                <a:cs typeface="Impact"/>
              </a:rPr>
              <a:t>speaking.</a:t>
            </a:r>
            <a:endParaRPr sz="2250">
              <a:latin typeface="Impact"/>
              <a:cs typeface="Impact"/>
            </a:endParaRPr>
          </a:p>
          <a:p>
            <a:pPr marL="379095" indent="-366395">
              <a:lnSpc>
                <a:spcPct val="100000"/>
              </a:lnSpc>
              <a:spcBef>
                <a:spcPts val="1590"/>
              </a:spcBef>
              <a:buClr>
                <a:srgbClr val="000000"/>
              </a:buClr>
              <a:buAutoNum type="arabicPeriod"/>
              <a:tabLst>
                <a:tab pos="379095" algn="l"/>
              </a:tabLst>
            </a:pPr>
            <a:r>
              <a:rPr sz="2250" dirty="0">
                <a:solidFill>
                  <a:srgbClr val="FFFFFF"/>
                </a:solidFill>
                <a:latin typeface="Impact"/>
                <a:cs typeface="Impact"/>
              </a:rPr>
              <a:t>But</a:t>
            </a:r>
            <a:r>
              <a:rPr sz="2250" spc="-2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250" dirty="0">
                <a:solidFill>
                  <a:srgbClr val="FFFFFF"/>
                </a:solidFill>
                <a:latin typeface="Impact"/>
                <a:cs typeface="Impact"/>
              </a:rPr>
              <a:t>that</a:t>
            </a:r>
            <a:r>
              <a:rPr sz="2250" spc="-1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250" dirty="0">
                <a:solidFill>
                  <a:srgbClr val="FFFFFF"/>
                </a:solidFill>
                <a:latin typeface="Impact"/>
                <a:cs typeface="Impact"/>
              </a:rPr>
              <a:t>raises</a:t>
            </a:r>
            <a:r>
              <a:rPr sz="2250" spc="-1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250" dirty="0">
                <a:solidFill>
                  <a:srgbClr val="FFFFFF"/>
                </a:solidFill>
                <a:latin typeface="Impact"/>
                <a:cs typeface="Impact"/>
              </a:rPr>
              <a:t>a</a:t>
            </a:r>
            <a:r>
              <a:rPr sz="2250" spc="-1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250" dirty="0">
                <a:solidFill>
                  <a:srgbClr val="FFFFFF"/>
                </a:solidFill>
                <a:latin typeface="Impact"/>
                <a:cs typeface="Impact"/>
              </a:rPr>
              <a:t>complicated</a:t>
            </a:r>
            <a:r>
              <a:rPr sz="2250" spc="-10" dirty="0">
                <a:solidFill>
                  <a:srgbClr val="FFFFFF"/>
                </a:solidFill>
                <a:latin typeface="Impact"/>
                <a:cs typeface="Impact"/>
              </a:rPr>
              <a:t> question…</a:t>
            </a:r>
            <a:endParaRPr sz="2250">
              <a:latin typeface="Impact"/>
              <a:cs typeface="Impact"/>
            </a:endParaRPr>
          </a:p>
          <a:p>
            <a:pPr marL="2542540" marR="553720" indent="-926465">
              <a:lnSpc>
                <a:spcPct val="103800"/>
              </a:lnSpc>
              <a:spcBef>
                <a:spcPts val="2290"/>
              </a:spcBef>
            </a:pPr>
            <a:r>
              <a:rPr sz="2650" dirty="0">
                <a:solidFill>
                  <a:srgbClr val="FFFFFF"/>
                </a:solidFill>
                <a:latin typeface="Impact"/>
                <a:cs typeface="Impact"/>
              </a:rPr>
              <a:t>How</a:t>
            </a:r>
            <a:r>
              <a:rPr sz="2650" spc="35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650" dirty="0">
                <a:solidFill>
                  <a:srgbClr val="FFFFFF"/>
                </a:solidFill>
                <a:latin typeface="Impact"/>
                <a:cs typeface="Impact"/>
              </a:rPr>
              <a:t>Does</a:t>
            </a:r>
            <a:r>
              <a:rPr sz="2650" spc="45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650" dirty="0">
                <a:solidFill>
                  <a:srgbClr val="FFFFFF"/>
                </a:solidFill>
                <a:latin typeface="Impact"/>
                <a:cs typeface="Impact"/>
              </a:rPr>
              <a:t>the</a:t>
            </a:r>
            <a:r>
              <a:rPr sz="2650" spc="45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650" dirty="0">
                <a:solidFill>
                  <a:srgbClr val="FFFFFF"/>
                </a:solidFill>
                <a:latin typeface="Impact"/>
                <a:cs typeface="Impact"/>
              </a:rPr>
              <a:t>Bible</a:t>
            </a:r>
            <a:r>
              <a:rPr sz="2650" spc="45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650" dirty="0">
                <a:solidFill>
                  <a:srgbClr val="FFFFFF"/>
                </a:solidFill>
                <a:latin typeface="Impact"/>
                <a:cs typeface="Impact"/>
              </a:rPr>
              <a:t>Relate</a:t>
            </a:r>
            <a:r>
              <a:rPr sz="2650" spc="45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650" dirty="0">
                <a:solidFill>
                  <a:srgbClr val="FFFFFF"/>
                </a:solidFill>
                <a:latin typeface="Impact"/>
                <a:cs typeface="Impact"/>
              </a:rPr>
              <a:t>to</a:t>
            </a:r>
            <a:r>
              <a:rPr sz="2650" spc="45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650" dirty="0">
                <a:solidFill>
                  <a:srgbClr val="FFFFFF"/>
                </a:solidFill>
                <a:latin typeface="Impact"/>
                <a:cs typeface="Impact"/>
              </a:rPr>
              <a:t>Topics</a:t>
            </a:r>
            <a:r>
              <a:rPr sz="2650" spc="45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650" dirty="0">
                <a:solidFill>
                  <a:srgbClr val="FFFFFF"/>
                </a:solidFill>
                <a:latin typeface="Impact"/>
                <a:cs typeface="Impact"/>
              </a:rPr>
              <a:t>that</a:t>
            </a:r>
            <a:r>
              <a:rPr sz="2650" spc="45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650" spc="-25" dirty="0">
                <a:solidFill>
                  <a:srgbClr val="FFFFFF"/>
                </a:solidFill>
                <a:latin typeface="Impact"/>
                <a:cs typeface="Impact"/>
              </a:rPr>
              <a:t>it </a:t>
            </a:r>
            <a:r>
              <a:rPr sz="2650" dirty="0">
                <a:solidFill>
                  <a:srgbClr val="FFFFFF"/>
                </a:solidFill>
                <a:latin typeface="Impact"/>
                <a:cs typeface="Impact"/>
              </a:rPr>
              <a:t>does</a:t>
            </a:r>
            <a:r>
              <a:rPr sz="2650" spc="4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650" dirty="0">
                <a:solidFill>
                  <a:srgbClr val="FFFFFF"/>
                </a:solidFill>
                <a:latin typeface="Impact"/>
                <a:cs typeface="Impact"/>
              </a:rPr>
              <a:t>not</a:t>
            </a:r>
            <a:r>
              <a:rPr sz="2650" spc="5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650" dirty="0">
                <a:solidFill>
                  <a:srgbClr val="FFFFFF"/>
                </a:solidFill>
                <a:latin typeface="Impact"/>
                <a:cs typeface="Impact"/>
              </a:rPr>
              <a:t>explicitly</a:t>
            </a:r>
            <a:r>
              <a:rPr sz="2650" spc="5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650" spc="-10" dirty="0">
                <a:solidFill>
                  <a:srgbClr val="FFFFFF"/>
                </a:solidFill>
                <a:latin typeface="Impact"/>
                <a:cs typeface="Impact"/>
              </a:rPr>
              <a:t>mention?</a:t>
            </a:r>
            <a:endParaRPr sz="2650">
              <a:latin typeface="Impact"/>
              <a:cs typeface="Impact"/>
            </a:endParaRP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829002" y="1288769"/>
            <a:ext cx="6404098" cy="941070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1753" rIns="0" bIns="0" rtlCol="0">
            <a:spAutoFit/>
          </a:bodyPr>
          <a:lstStyle/>
          <a:p>
            <a:pPr marL="2542540" marR="5080" indent="-926465">
              <a:lnSpc>
                <a:spcPct val="103800"/>
              </a:lnSpc>
              <a:spcBef>
                <a:spcPts val="10"/>
              </a:spcBef>
            </a:pPr>
            <a:r>
              <a:rPr dirty="0"/>
              <a:t>How</a:t>
            </a:r>
            <a:r>
              <a:rPr spc="35" dirty="0"/>
              <a:t> </a:t>
            </a:r>
            <a:r>
              <a:rPr dirty="0"/>
              <a:t>Does</a:t>
            </a:r>
            <a:r>
              <a:rPr spc="45" dirty="0"/>
              <a:t> </a:t>
            </a:r>
            <a:r>
              <a:rPr dirty="0"/>
              <a:t>the</a:t>
            </a:r>
            <a:r>
              <a:rPr spc="45" dirty="0"/>
              <a:t> </a:t>
            </a:r>
            <a:r>
              <a:rPr dirty="0"/>
              <a:t>Bible</a:t>
            </a:r>
            <a:r>
              <a:rPr spc="45" dirty="0"/>
              <a:t> </a:t>
            </a:r>
            <a:r>
              <a:rPr dirty="0"/>
              <a:t>Relate</a:t>
            </a:r>
            <a:r>
              <a:rPr spc="45" dirty="0"/>
              <a:t> </a:t>
            </a:r>
            <a:r>
              <a:rPr dirty="0"/>
              <a:t>to</a:t>
            </a:r>
            <a:r>
              <a:rPr spc="45" dirty="0"/>
              <a:t> </a:t>
            </a:r>
            <a:r>
              <a:rPr dirty="0"/>
              <a:t>Topics</a:t>
            </a:r>
            <a:r>
              <a:rPr spc="45" dirty="0"/>
              <a:t> </a:t>
            </a:r>
            <a:r>
              <a:rPr dirty="0"/>
              <a:t>that</a:t>
            </a:r>
            <a:r>
              <a:rPr spc="45" dirty="0"/>
              <a:t> </a:t>
            </a:r>
            <a:r>
              <a:rPr spc="-25" dirty="0"/>
              <a:t>it </a:t>
            </a:r>
            <a:r>
              <a:rPr dirty="0"/>
              <a:t>does</a:t>
            </a:r>
            <a:r>
              <a:rPr spc="40" dirty="0"/>
              <a:t> </a:t>
            </a:r>
            <a:r>
              <a:rPr dirty="0"/>
              <a:t>not</a:t>
            </a:r>
            <a:r>
              <a:rPr spc="50" dirty="0"/>
              <a:t> </a:t>
            </a:r>
            <a:r>
              <a:rPr dirty="0"/>
              <a:t>explicitly</a:t>
            </a:r>
            <a:r>
              <a:rPr spc="50" dirty="0"/>
              <a:t> </a:t>
            </a:r>
            <a:r>
              <a:rPr spc="-10" dirty="0"/>
              <a:t>mention?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829002" y="1288769"/>
            <a:ext cx="6404098" cy="941070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110451" y="1333811"/>
            <a:ext cx="5837555" cy="853440"/>
          </a:xfrm>
          <a:prstGeom prst="rect">
            <a:avLst/>
          </a:prstGeom>
        </p:spPr>
        <p:txBody>
          <a:bodyPr vert="horz" wrap="square" lIns="0" tIns="1270" rIns="0" bIns="0" rtlCol="0">
            <a:spAutoFit/>
          </a:bodyPr>
          <a:lstStyle/>
          <a:p>
            <a:pPr marL="938530" marR="5080" indent="-926465">
              <a:lnSpc>
                <a:spcPct val="103800"/>
              </a:lnSpc>
              <a:spcBef>
                <a:spcPts val="10"/>
              </a:spcBef>
            </a:pPr>
            <a:r>
              <a:rPr dirty="0"/>
              <a:t>How</a:t>
            </a:r>
            <a:r>
              <a:rPr spc="35" dirty="0"/>
              <a:t> </a:t>
            </a:r>
            <a:r>
              <a:rPr dirty="0"/>
              <a:t>Does</a:t>
            </a:r>
            <a:r>
              <a:rPr spc="45" dirty="0"/>
              <a:t> </a:t>
            </a:r>
            <a:r>
              <a:rPr dirty="0"/>
              <a:t>the</a:t>
            </a:r>
            <a:r>
              <a:rPr spc="45" dirty="0"/>
              <a:t> </a:t>
            </a:r>
            <a:r>
              <a:rPr dirty="0"/>
              <a:t>Bible</a:t>
            </a:r>
            <a:r>
              <a:rPr spc="45" dirty="0"/>
              <a:t> </a:t>
            </a:r>
            <a:r>
              <a:rPr dirty="0"/>
              <a:t>Relate</a:t>
            </a:r>
            <a:r>
              <a:rPr spc="45" dirty="0"/>
              <a:t> </a:t>
            </a:r>
            <a:r>
              <a:rPr dirty="0"/>
              <a:t>to</a:t>
            </a:r>
            <a:r>
              <a:rPr spc="45" dirty="0"/>
              <a:t> </a:t>
            </a:r>
            <a:r>
              <a:rPr dirty="0"/>
              <a:t>Topics</a:t>
            </a:r>
            <a:r>
              <a:rPr spc="45" dirty="0"/>
              <a:t> </a:t>
            </a:r>
            <a:r>
              <a:rPr dirty="0"/>
              <a:t>that</a:t>
            </a:r>
            <a:r>
              <a:rPr spc="45" dirty="0"/>
              <a:t> </a:t>
            </a:r>
            <a:r>
              <a:rPr spc="-25" dirty="0"/>
              <a:t>it </a:t>
            </a:r>
            <a:r>
              <a:rPr dirty="0"/>
              <a:t>does</a:t>
            </a:r>
            <a:r>
              <a:rPr spc="40" dirty="0"/>
              <a:t> </a:t>
            </a:r>
            <a:r>
              <a:rPr dirty="0"/>
              <a:t>not</a:t>
            </a:r>
            <a:r>
              <a:rPr spc="50" dirty="0"/>
              <a:t> </a:t>
            </a:r>
            <a:r>
              <a:rPr dirty="0"/>
              <a:t>explicitly</a:t>
            </a:r>
            <a:r>
              <a:rPr spc="50" dirty="0"/>
              <a:t> </a:t>
            </a:r>
            <a:r>
              <a:rPr spc="-10" dirty="0"/>
              <a:t>mention?</a:t>
            </a:r>
          </a:p>
        </p:txBody>
      </p:sp>
      <p:grpSp>
        <p:nvGrpSpPr>
          <p:cNvPr id="4" name="object 4"/>
          <p:cNvGrpSpPr/>
          <p:nvPr/>
        </p:nvGrpSpPr>
        <p:grpSpPr>
          <a:xfrm>
            <a:off x="987166" y="2321943"/>
            <a:ext cx="8085455" cy="1778000"/>
            <a:chOff x="987166" y="2321943"/>
            <a:chExt cx="8085455" cy="1778000"/>
          </a:xfrm>
        </p:grpSpPr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987166" y="2321943"/>
              <a:ext cx="8085396" cy="1778000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037738" y="2480480"/>
              <a:ext cx="153356" cy="153356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037738" y="3130085"/>
              <a:ext cx="153356" cy="153356"/>
            </a:xfrm>
            <a:prstGeom prst="rect">
              <a:avLst/>
            </a:prstGeom>
          </p:spPr>
        </p:pic>
        <p:pic>
          <p:nvPicPr>
            <p:cNvPr id="8" name="object 8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037738" y="3779690"/>
              <a:ext cx="153356" cy="153356"/>
            </a:xfrm>
            <a:prstGeom prst="rect">
              <a:avLst/>
            </a:prstGeom>
          </p:spPr>
        </p:pic>
      </p:grpSp>
      <p:sp>
        <p:nvSpPr>
          <p:cNvPr id="9" name="object 9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/>
              <a:t>T1:</a:t>
            </a:r>
            <a:r>
              <a:rPr spc="30" dirty="0"/>
              <a:t> </a:t>
            </a:r>
            <a:r>
              <a:rPr dirty="0"/>
              <a:t>A</a:t>
            </a:r>
            <a:r>
              <a:rPr spc="45" dirty="0"/>
              <a:t> </a:t>
            </a:r>
            <a:r>
              <a:rPr dirty="0"/>
              <a:t>Theological</a:t>
            </a:r>
            <a:r>
              <a:rPr spc="40" dirty="0"/>
              <a:t> </a:t>
            </a:r>
            <a:r>
              <a:rPr dirty="0"/>
              <a:t>Claim</a:t>
            </a:r>
            <a:r>
              <a:rPr spc="45" dirty="0"/>
              <a:t> </a:t>
            </a:r>
            <a:r>
              <a:rPr dirty="0"/>
              <a:t>is</a:t>
            </a:r>
            <a:r>
              <a:rPr spc="40" dirty="0"/>
              <a:t> </a:t>
            </a:r>
            <a:r>
              <a:rPr dirty="0"/>
              <a:t>a</a:t>
            </a:r>
            <a:r>
              <a:rPr spc="45" dirty="0"/>
              <a:t> </a:t>
            </a:r>
            <a:r>
              <a:rPr dirty="0"/>
              <a:t>DIRECT</a:t>
            </a:r>
            <a:r>
              <a:rPr spc="40" dirty="0"/>
              <a:t> </a:t>
            </a:r>
            <a:r>
              <a:rPr dirty="0"/>
              <a:t>TRANSLATION</a:t>
            </a:r>
            <a:r>
              <a:rPr spc="40" dirty="0"/>
              <a:t> </a:t>
            </a:r>
            <a:r>
              <a:rPr dirty="0"/>
              <a:t>of</a:t>
            </a:r>
            <a:r>
              <a:rPr spc="45" dirty="0"/>
              <a:t> </a:t>
            </a:r>
            <a:r>
              <a:rPr spc="-10" dirty="0"/>
              <a:t>Scripture</a:t>
            </a:r>
          </a:p>
          <a:p>
            <a:pPr marL="12700">
              <a:lnSpc>
                <a:spcPct val="100000"/>
              </a:lnSpc>
              <a:spcBef>
                <a:spcPts val="2175"/>
              </a:spcBef>
            </a:pPr>
            <a:r>
              <a:rPr dirty="0"/>
              <a:t>T2:</a:t>
            </a:r>
            <a:r>
              <a:rPr spc="40" dirty="0"/>
              <a:t> </a:t>
            </a:r>
            <a:r>
              <a:rPr dirty="0"/>
              <a:t>A</a:t>
            </a:r>
            <a:r>
              <a:rPr spc="40" dirty="0"/>
              <a:t> </a:t>
            </a:r>
            <a:r>
              <a:rPr dirty="0"/>
              <a:t>Theological</a:t>
            </a:r>
            <a:r>
              <a:rPr spc="35" dirty="0"/>
              <a:t> </a:t>
            </a:r>
            <a:r>
              <a:rPr dirty="0"/>
              <a:t>Claim</a:t>
            </a:r>
            <a:r>
              <a:rPr spc="40" dirty="0"/>
              <a:t> </a:t>
            </a:r>
            <a:r>
              <a:rPr dirty="0"/>
              <a:t>is</a:t>
            </a:r>
            <a:r>
              <a:rPr spc="40" dirty="0"/>
              <a:t> </a:t>
            </a:r>
            <a:r>
              <a:rPr dirty="0"/>
              <a:t>an</a:t>
            </a:r>
            <a:r>
              <a:rPr spc="40" dirty="0"/>
              <a:t> </a:t>
            </a:r>
            <a:r>
              <a:rPr dirty="0"/>
              <a:t>ENTAILMENT</a:t>
            </a:r>
            <a:r>
              <a:rPr spc="40" dirty="0"/>
              <a:t> </a:t>
            </a:r>
            <a:r>
              <a:rPr dirty="0"/>
              <a:t>of</a:t>
            </a:r>
            <a:r>
              <a:rPr spc="35" dirty="0"/>
              <a:t> </a:t>
            </a:r>
            <a:r>
              <a:rPr spc="-10" dirty="0"/>
              <a:t>Scripture</a:t>
            </a:r>
          </a:p>
          <a:p>
            <a:pPr marL="12700">
              <a:lnSpc>
                <a:spcPct val="100000"/>
              </a:lnSpc>
              <a:spcBef>
                <a:spcPts val="2175"/>
              </a:spcBef>
            </a:pPr>
            <a:r>
              <a:rPr dirty="0"/>
              <a:t>T3:</a:t>
            </a:r>
            <a:r>
              <a:rPr spc="30" dirty="0"/>
              <a:t> </a:t>
            </a:r>
            <a:r>
              <a:rPr dirty="0"/>
              <a:t>A</a:t>
            </a:r>
            <a:r>
              <a:rPr spc="40" dirty="0"/>
              <a:t> </a:t>
            </a:r>
            <a:r>
              <a:rPr dirty="0"/>
              <a:t>Theological</a:t>
            </a:r>
            <a:r>
              <a:rPr spc="40" dirty="0"/>
              <a:t> </a:t>
            </a:r>
            <a:r>
              <a:rPr dirty="0"/>
              <a:t>Claim</a:t>
            </a:r>
            <a:r>
              <a:rPr spc="40" dirty="0"/>
              <a:t> </a:t>
            </a:r>
            <a:r>
              <a:rPr dirty="0"/>
              <a:t>is</a:t>
            </a:r>
            <a:r>
              <a:rPr spc="515" dirty="0"/>
              <a:t> </a:t>
            </a:r>
            <a:r>
              <a:rPr dirty="0"/>
              <a:t>INDUCTIVELY</a:t>
            </a:r>
            <a:r>
              <a:rPr spc="40" dirty="0"/>
              <a:t> </a:t>
            </a:r>
            <a:r>
              <a:rPr dirty="0"/>
              <a:t>related</a:t>
            </a:r>
            <a:r>
              <a:rPr spc="40" dirty="0"/>
              <a:t> </a:t>
            </a:r>
            <a:r>
              <a:rPr dirty="0"/>
              <a:t>to</a:t>
            </a:r>
            <a:r>
              <a:rPr spc="40" dirty="0"/>
              <a:t> </a:t>
            </a:r>
            <a:r>
              <a:rPr spc="-10" dirty="0"/>
              <a:t>Scripture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829002" y="1288769"/>
            <a:ext cx="6404098" cy="941070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110451" y="1333811"/>
            <a:ext cx="5837555" cy="853440"/>
          </a:xfrm>
          <a:prstGeom prst="rect">
            <a:avLst/>
          </a:prstGeom>
        </p:spPr>
        <p:txBody>
          <a:bodyPr vert="horz" wrap="square" lIns="0" tIns="1270" rIns="0" bIns="0" rtlCol="0">
            <a:spAutoFit/>
          </a:bodyPr>
          <a:lstStyle/>
          <a:p>
            <a:pPr marL="938530" marR="5080" indent="-926465">
              <a:lnSpc>
                <a:spcPct val="103800"/>
              </a:lnSpc>
              <a:spcBef>
                <a:spcPts val="10"/>
              </a:spcBef>
            </a:pPr>
            <a:r>
              <a:rPr dirty="0"/>
              <a:t>How</a:t>
            </a:r>
            <a:r>
              <a:rPr spc="35" dirty="0"/>
              <a:t> </a:t>
            </a:r>
            <a:r>
              <a:rPr dirty="0"/>
              <a:t>Does</a:t>
            </a:r>
            <a:r>
              <a:rPr spc="45" dirty="0"/>
              <a:t> </a:t>
            </a:r>
            <a:r>
              <a:rPr dirty="0"/>
              <a:t>the</a:t>
            </a:r>
            <a:r>
              <a:rPr spc="45" dirty="0"/>
              <a:t> </a:t>
            </a:r>
            <a:r>
              <a:rPr dirty="0"/>
              <a:t>Bible</a:t>
            </a:r>
            <a:r>
              <a:rPr spc="45" dirty="0"/>
              <a:t> </a:t>
            </a:r>
            <a:r>
              <a:rPr dirty="0"/>
              <a:t>Relate</a:t>
            </a:r>
            <a:r>
              <a:rPr spc="45" dirty="0"/>
              <a:t> </a:t>
            </a:r>
            <a:r>
              <a:rPr dirty="0"/>
              <a:t>to</a:t>
            </a:r>
            <a:r>
              <a:rPr spc="45" dirty="0"/>
              <a:t> </a:t>
            </a:r>
            <a:r>
              <a:rPr dirty="0"/>
              <a:t>Topics</a:t>
            </a:r>
            <a:r>
              <a:rPr spc="45" dirty="0"/>
              <a:t> </a:t>
            </a:r>
            <a:r>
              <a:rPr dirty="0"/>
              <a:t>that</a:t>
            </a:r>
            <a:r>
              <a:rPr spc="45" dirty="0"/>
              <a:t> </a:t>
            </a:r>
            <a:r>
              <a:rPr spc="-25" dirty="0"/>
              <a:t>it </a:t>
            </a:r>
            <a:r>
              <a:rPr dirty="0"/>
              <a:t>does</a:t>
            </a:r>
            <a:r>
              <a:rPr spc="40" dirty="0"/>
              <a:t> </a:t>
            </a:r>
            <a:r>
              <a:rPr dirty="0"/>
              <a:t>not</a:t>
            </a:r>
            <a:r>
              <a:rPr spc="50" dirty="0"/>
              <a:t> </a:t>
            </a:r>
            <a:r>
              <a:rPr dirty="0"/>
              <a:t>explicitly</a:t>
            </a:r>
            <a:r>
              <a:rPr spc="50" dirty="0"/>
              <a:t> </a:t>
            </a:r>
            <a:r>
              <a:rPr spc="-10" dirty="0"/>
              <a:t>mention?</a:t>
            </a:r>
          </a:p>
        </p:txBody>
      </p:sp>
      <p:grpSp>
        <p:nvGrpSpPr>
          <p:cNvPr id="4" name="object 4"/>
          <p:cNvGrpSpPr/>
          <p:nvPr/>
        </p:nvGrpSpPr>
        <p:grpSpPr>
          <a:xfrm>
            <a:off x="543518" y="2321943"/>
            <a:ext cx="8529320" cy="4291330"/>
            <a:chOff x="543518" y="2321943"/>
            <a:chExt cx="8529320" cy="4291330"/>
          </a:xfrm>
        </p:grpSpPr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987166" y="2321943"/>
              <a:ext cx="8085396" cy="1778000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037738" y="2480480"/>
              <a:ext cx="153356" cy="153356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037738" y="3130085"/>
              <a:ext cx="153356" cy="153356"/>
            </a:xfrm>
            <a:prstGeom prst="rect">
              <a:avLst/>
            </a:prstGeom>
          </p:spPr>
        </p:pic>
        <p:pic>
          <p:nvPicPr>
            <p:cNvPr id="8" name="object 8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037738" y="3779690"/>
              <a:ext cx="153356" cy="153356"/>
            </a:xfrm>
            <a:prstGeom prst="rect">
              <a:avLst/>
            </a:prstGeom>
          </p:spPr>
        </p:pic>
        <p:pic>
          <p:nvPicPr>
            <p:cNvPr id="9" name="object 9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543518" y="2761380"/>
              <a:ext cx="7687314" cy="3851824"/>
            </a:xfrm>
            <a:prstGeom prst="rect">
              <a:avLst/>
            </a:prstGeom>
          </p:spPr>
        </p:pic>
        <p:pic>
          <p:nvPicPr>
            <p:cNvPr id="10" name="object 10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879466" y="4911329"/>
              <a:ext cx="117147" cy="140576"/>
            </a:xfrm>
            <a:prstGeom prst="rect">
              <a:avLst/>
            </a:prstGeom>
          </p:spPr>
        </p:pic>
      </p:grpSp>
      <p:sp>
        <p:nvSpPr>
          <p:cNvPr id="11" name="object 11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/>
              <a:t>T1:</a:t>
            </a:r>
            <a:r>
              <a:rPr spc="25" dirty="0"/>
              <a:t> </a:t>
            </a:r>
            <a:r>
              <a:rPr dirty="0"/>
              <a:t>A</a:t>
            </a:r>
            <a:r>
              <a:rPr spc="40" dirty="0"/>
              <a:t> </a:t>
            </a:r>
            <a:r>
              <a:rPr dirty="0"/>
              <a:t>Theological</a:t>
            </a:r>
            <a:r>
              <a:rPr spc="35" dirty="0"/>
              <a:t> </a:t>
            </a:r>
            <a:r>
              <a:rPr dirty="0"/>
              <a:t>Claim</a:t>
            </a:r>
            <a:r>
              <a:rPr spc="40" dirty="0"/>
              <a:t> </a:t>
            </a:r>
            <a:r>
              <a:rPr dirty="0"/>
              <a:t>is</a:t>
            </a:r>
            <a:r>
              <a:rPr spc="35" dirty="0"/>
              <a:t> </a:t>
            </a:r>
            <a:r>
              <a:rPr dirty="0"/>
              <a:t>a</a:t>
            </a:r>
            <a:r>
              <a:rPr spc="35" dirty="0"/>
              <a:t> </a:t>
            </a:r>
            <a:r>
              <a:rPr dirty="0">
                <a:solidFill>
                  <a:srgbClr val="A21F1C"/>
                </a:solidFill>
              </a:rPr>
              <a:t>DIRECT</a:t>
            </a:r>
            <a:r>
              <a:rPr spc="45" dirty="0">
                <a:solidFill>
                  <a:srgbClr val="A21F1C"/>
                </a:solidFill>
              </a:rPr>
              <a:t> </a:t>
            </a:r>
            <a:r>
              <a:rPr dirty="0">
                <a:solidFill>
                  <a:srgbClr val="A21F1C"/>
                </a:solidFill>
              </a:rPr>
              <a:t>TRANSLATION</a:t>
            </a:r>
            <a:r>
              <a:rPr spc="55" dirty="0">
                <a:solidFill>
                  <a:srgbClr val="A21F1C"/>
                </a:solidFill>
              </a:rPr>
              <a:t> </a:t>
            </a:r>
            <a:r>
              <a:rPr dirty="0"/>
              <a:t>of</a:t>
            </a:r>
            <a:r>
              <a:rPr spc="40" dirty="0"/>
              <a:t> </a:t>
            </a:r>
            <a:r>
              <a:rPr spc="-10" dirty="0"/>
              <a:t>Scripture</a:t>
            </a:r>
          </a:p>
          <a:p>
            <a:pPr marL="12700">
              <a:lnSpc>
                <a:spcPct val="100000"/>
              </a:lnSpc>
              <a:spcBef>
                <a:spcPts val="2175"/>
              </a:spcBef>
            </a:pPr>
            <a:r>
              <a:rPr dirty="0"/>
              <a:t>T2:</a:t>
            </a:r>
            <a:r>
              <a:rPr spc="40" dirty="0"/>
              <a:t> </a:t>
            </a:r>
            <a:r>
              <a:rPr dirty="0"/>
              <a:t>A</a:t>
            </a:r>
            <a:r>
              <a:rPr spc="40" dirty="0"/>
              <a:t> </a:t>
            </a:r>
            <a:r>
              <a:rPr dirty="0"/>
              <a:t>Theological</a:t>
            </a:r>
            <a:r>
              <a:rPr spc="35" dirty="0"/>
              <a:t> </a:t>
            </a:r>
            <a:r>
              <a:rPr dirty="0"/>
              <a:t>Claim</a:t>
            </a:r>
            <a:r>
              <a:rPr spc="40" dirty="0"/>
              <a:t> </a:t>
            </a:r>
            <a:r>
              <a:rPr dirty="0"/>
              <a:t>is</a:t>
            </a:r>
            <a:r>
              <a:rPr spc="40" dirty="0"/>
              <a:t> </a:t>
            </a:r>
            <a:r>
              <a:rPr dirty="0"/>
              <a:t>an</a:t>
            </a:r>
            <a:r>
              <a:rPr spc="40" dirty="0"/>
              <a:t> </a:t>
            </a:r>
            <a:r>
              <a:rPr dirty="0"/>
              <a:t>ENTAILMENT</a:t>
            </a:r>
            <a:r>
              <a:rPr spc="40" dirty="0"/>
              <a:t> </a:t>
            </a:r>
            <a:r>
              <a:rPr dirty="0"/>
              <a:t>of</a:t>
            </a:r>
            <a:r>
              <a:rPr spc="35" dirty="0"/>
              <a:t> </a:t>
            </a:r>
            <a:r>
              <a:rPr spc="-10" dirty="0"/>
              <a:t>Scripture</a:t>
            </a:r>
          </a:p>
          <a:p>
            <a:pPr marL="12700">
              <a:lnSpc>
                <a:spcPct val="100000"/>
              </a:lnSpc>
              <a:spcBef>
                <a:spcPts val="2175"/>
              </a:spcBef>
            </a:pPr>
            <a:r>
              <a:rPr dirty="0"/>
              <a:t>T3:</a:t>
            </a:r>
            <a:r>
              <a:rPr spc="30" dirty="0"/>
              <a:t> </a:t>
            </a:r>
            <a:r>
              <a:rPr dirty="0"/>
              <a:t>A</a:t>
            </a:r>
            <a:r>
              <a:rPr spc="40" dirty="0"/>
              <a:t> </a:t>
            </a:r>
            <a:r>
              <a:rPr dirty="0"/>
              <a:t>Theological</a:t>
            </a:r>
            <a:r>
              <a:rPr spc="40" dirty="0"/>
              <a:t> </a:t>
            </a:r>
            <a:r>
              <a:rPr dirty="0"/>
              <a:t>Claim</a:t>
            </a:r>
            <a:r>
              <a:rPr spc="40" dirty="0"/>
              <a:t> </a:t>
            </a:r>
            <a:r>
              <a:rPr dirty="0"/>
              <a:t>is</a:t>
            </a:r>
            <a:r>
              <a:rPr spc="515" dirty="0"/>
              <a:t> </a:t>
            </a:r>
            <a:r>
              <a:rPr dirty="0"/>
              <a:t>INDUCTIVELY</a:t>
            </a:r>
            <a:r>
              <a:rPr spc="40" dirty="0"/>
              <a:t> </a:t>
            </a:r>
            <a:r>
              <a:rPr dirty="0"/>
              <a:t>related</a:t>
            </a:r>
            <a:r>
              <a:rPr spc="40" dirty="0"/>
              <a:t> </a:t>
            </a:r>
            <a:r>
              <a:rPr dirty="0"/>
              <a:t>to</a:t>
            </a:r>
            <a:r>
              <a:rPr spc="40" dirty="0"/>
              <a:t> </a:t>
            </a:r>
            <a:r>
              <a:rPr spc="-10" dirty="0"/>
              <a:t>Scripture</a:t>
            </a:r>
          </a:p>
          <a:p>
            <a:pPr>
              <a:lnSpc>
                <a:spcPct val="100000"/>
              </a:lnSpc>
            </a:pPr>
            <a:endParaRPr sz="3000"/>
          </a:p>
          <a:p>
            <a:pPr marL="880110" marR="1569085">
              <a:lnSpc>
                <a:spcPct val="102400"/>
              </a:lnSpc>
              <a:spcBef>
                <a:spcPts val="2310"/>
              </a:spcBef>
            </a:pPr>
            <a:r>
              <a:rPr sz="2250" dirty="0"/>
              <a:t>All</a:t>
            </a:r>
            <a:r>
              <a:rPr sz="2250" spc="-25" dirty="0"/>
              <a:t> </a:t>
            </a:r>
            <a:r>
              <a:rPr sz="2250" dirty="0"/>
              <a:t>you</a:t>
            </a:r>
            <a:r>
              <a:rPr sz="2250" spc="-10" dirty="0"/>
              <a:t> </a:t>
            </a:r>
            <a:r>
              <a:rPr sz="2250" dirty="0"/>
              <a:t>need</a:t>
            </a:r>
            <a:r>
              <a:rPr sz="2250" spc="-10" dirty="0"/>
              <a:t> </a:t>
            </a:r>
            <a:r>
              <a:rPr sz="2250" dirty="0"/>
              <a:t>is</a:t>
            </a:r>
            <a:r>
              <a:rPr sz="2250" spc="-15" dirty="0"/>
              <a:t> </a:t>
            </a:r>
            <a:r>
              <a:rPr sz="2250" dirty="0"/>
              <a:t>the</a:t>
            </a:r>
            <a:r>
              <a:rPr sz="2250" spc="-15" dirty="0"/>
              <a:t> </a:t>
            </a:r>
            <a:r>
              <a:rPr sz="2250" dirty="0"/>
              <a:t>necessary</a:t>
            </a:r>
            <a:r>
              <a:rPr sz="2250" spc="-15" dirty="0"/>
              <a:t> </a:t>
            </a:r>
            <a:r>
              <a:rPr sz="2250" dirty="0"/>
              <a:t>language</a:t>
            </a:r>
            <a:r>
              <a:rPr sz="2250" spc="-10" dirty="0"/>
              <a:t> tools </a:t>
            </a:r>
            <a:r>
              <a:rPr sz="2250" dirty="0"/>
              <a:t>(Greek,</a:t>
            </a:r>
            <a:r>
              <a:rPr sz="2250" spc="-10" dirty="0"/>
              <a:t> </a:t>
            </a:r>
            <a:r>
              <a:rPr sz="2250" dirty="0"/>
              <a:t>Hebrew)</a:t>
            </a:r>
            <a:r>
              <a:rPr sz="2250" spc="-10" dirty="0"/>
              <a:t> </a:t>
            </a:r>
            <a:r>
              <a:rPr sz="2250" dirty="0"/>
              <a:t>and</a:t>
            </a:r>
            <a:r>
              <a:rPr sz="2250" spc="-10" dirty="0"/>
              <a:t> </a:t>
            </a:r>
            <a:r>
              <a:rPr sz="2250" dirty="0"/>
              <a:t>translate</a:t>
            </a:r>
            <a:r>
              <a:rPr sz="2250" spc="-10" dirty="0"/>
              <a:t> </a:t>
            </a:r>
            <a:r>
              <a:rPr sz="2250" dirty="0"/>
              <a:t>it</a:t>
            </a:r>
            <a:r>
              <a:rPr sz="2250" spc="-10" dirty="0"/>
              <a:t> </a:t>
            </a:r>
            <a:r>
              <a:rPr sz="2250" dirty="0"/>
              <a:t>into</a:t>
            </a:r>
            <a:r>
              <a:rPr sz="2250" spc="-10" dirty="0"/>
              <a:t> </a:t>
            </a:r>
            <a:r>
              <a:rPr sz="2250" spc="-20" dirty="0"/>
              <a:t>your </a:t>
            </a:r>
            <a:r>
              <a:rPr sz="2250" spc="-10" dirty="0"/>
              <a:t>language.</a:t>
            </a:r>
            <a:endParaRPr sz="2250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829002" y="1288769"/>
            <a:ext cx="6404098" cy="941070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110451" y="1333811"/>
            <a:ext cx="5837555" cy="853440"/>
          </a:xfrm>
          <a:prstGeom prst="rect">
            <a:avLst/>
          </a:prstGeom>
        </p:spPr>
        <p:txBody>
          <a:bodyPr vert="horz" wrap="square" lIns="0" tIns="1270" rIns="0" bIns="0" rtlCol="0">
            <a:spAutoFit/>
          </a:bodyPr>
          <a:lstStyle/>
          <a:p>
            <a:pPr marL="938530" marR="5080" indent="-926465">
              <a:lnSpc>
                <a:spcPct val="103800"/>
              </a:lnSpc>
              <a:spcBef>
                <a:spcPts val="10"/>
              </a:spcBef>
            </a:pPr>
            <a:r>
              <a:rPr dirty="0"/>
              <a:t>How</a:t>
            </a:r>
            <a:r>
              <a:rPr spc="35" dirty="0"/>
              <a:t> </a:t>
            </a:r>
            <a:r>
              <a:rPr dirty="0"/>
              <a:t>Does</a:t>
            </a:r>
            <a:r>
              <a:rPr spc="45" dirty="0"/>
              <a:t> </a:t>
            </a:r>
            <a:r>
              <a:rPr dirty="0"/>
              <a:t>the</a:t>
            </a:r>
            <a:r>
              <a:rPr spc="45" dirty="0"/>
              <a:t> </a:t>
            </a:r>
            <a:r>
              <a:rPr dirty="0"/>
              <a:t>Bible</a:t>
            </a:r>
            <a:r>
              <a:rPr spc="45" dirty="0"/>
              <a:t> </a:t>
            </a:r>
            <a:r>
              <a:rPr dirty="0"/>
              <a:t>Relate</a:t>
            </a:r>
            <a:r>
              <a:rPr spc="45" dirty="0"/>
              <a:t> </a:t>
            </a:r>
            <a:r>
              <a:rPr dirty="0"/>
              <a:t>to</a:t>
            </a:r>
            <a:r>
              <a:rPr spc="45" dirty="0"/>
              <a:t> </a:t>
            </a:r>
            <a:r>
              <a:rPr dirty="0"/>
              <a:t>Topics</a:t>
            </a:r>
            <a:r>
              <a:rPr spc="45" dirty="0"/>
              <a:t> </a:t>
            </a:r>
            <a:r>
              <a:rPr dirty="0"/>
              <a:t>that</a:t>
            </a:r>
            <a:r>
              <a:rPr spc="45" dirty="0"/>
              <a:t> </a:t>
            </a:r>
            <a:r>
              <a:rPr spc="-25" dirty="0"/>
              <a:t>it </a:t>
            </a:r>
            <a:r>
              <a:rPr dirty="0"/>
              <a:t>does</a:t>
            </a:r>
            <a:r>
              <a:rPr spc="40" dirty="0"/>
              <a:t> </a:t>
            </a:r>
            <a:r>
              <a:rPr dirty="0"/>
              <a:t>not</a:t>
            </a:r>
            <a:r>
              <a:rPr spc="50" dirty="0"/>
              <a:t> </a:t>
            </a:r>
            <a:r>
              <a:rPr dirty="0"/>
              <a:t>explicitly</a:t>
            </a:r>
            <a:r>
              <a:rPr spc="50" dirty="0"/>
              <a:t> </a:t>
            </a:r>
            <a:r>
              <a:rPr spc="-10" dirty="0"/>
              <a:t>mention?</a:t>
            </a:r>
          </a:p>
        </p:txBody>
      </p:sp>
      <p:grpSp>
        <p:nvGrpSpPr>
          <p:cNvPr id="4" name="object 4"/>
          <p:cNvGrpSpPr/>
          <p:nvPr/>
        </p:nvGrpSpPr>
        <p:grpSpPr>
          <a:xfrm>
            <a:off x="543518" y="2321943"/>
            <a:ext cx="8529320" cy="4291330"/>
            <a:chOff x="543518" y="2321943"/>
            <a:chExt cx="8529320" cy="4291330"/>
          </a:xfrm>
        </p:grpSpPr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987166" y="2321943"/>
              <a:ext cx="8085396" cy="1778000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037738" y="2480480"/>
              <a:ext cx="153356" cy="153356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037738" y="3130085"/>
              <a:ext cx="153356" cy="153356"/>
            </a:xfrm>
            <a:prstGeom prst="rect">
              <a:avLst/>
            </a:prstGeom>
          </p:spPr>
        </p:pic>
        <p:pic>
          <p:nvPicPr>
            <p:cNvPr id="8" name="object 8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037738" y="3779690"/>
              <a:ext cx="153356" cy="153356"/>
            </a:xfrm>
            <a:prstGeom prst="rect">
              <a:avLst/>
            </a:prstGeom>
          </p:spPr>
        </p:pic>
        <p:pic>
          <p:nvPicPr>
            <p:cNvPr id="9" name="object 9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543518" y="2761380"/>
              <a:ext cx="7687314" cy="3851824"/>
            </a:xfrm>
            <a:prstGeom prst="rect">
              <a:avLst/>
            </a:prstGeom>
          </p:spPr>
        </p:pic>
        <p:pic>
          <p:nvPicPr>
            <p:cNvPr id="10" name="object 10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879466" y="4911329"/>
              <a:ext cx="117147" cy="140576"/>
            </a:xfrm>
            <a:prstGeom prst="rect">
              <a:avLst/>
            </a:prstGeom>
          </p:spPr>
        </p:pic>
        <p:pic>
          <p:nvPicPr>
            <p:cNvPr id="11" name="object 11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879466" y="5964318"/>
              <a:ext cx="117147" cy="140576"/>
            </a:xfrm>
            <a:prstGeom prst="rect">
              <a:avLst/>
            </a:prstGeom>
          </p:spPr>
        </p:pic>
      </p:grpSp>
      <p:sp>
        <p:nvSpPr>
          <p:cNvPr id="12" name="object 1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/>
              <a:t>T1:</a:t>
            </a:r>
            <a:r>
              <a:rPr spc="25" dirty="0"/>
              <a:t> </a:t>
            </a:r>
            <a:r>
              <a:rPr dirty="0"/>
              <a:t>A</a:t>
            </a:r>
            <a:r>
              <a:rPr spc="40" dirty="0"/>
              <a:t> </a:t>
            </a:r>
            <a:r>
              <a:rPr dirty="0"/>
              <a:t>Theological</a:t>
            </a:r>
            <a:r>
              <a:rPr spc="35" dirty="0"/>
              <a:t> </a:t>
            </a:r>
            <a:r>
              <a:rPr dirty="0"/>
              <a:t>Claim</a:t>
            </a:r>
            <a:r>
              <a:rPr spc="40" dirty="0"/>
              <a:t> </a:t>
            </a:r>
            <a:r>
              <a:rPr dirty="0"/>
              <a:t>is</a:t>
            </a:r>
            <a:r>
              <a:rPr spc="35" dirty="0"/>
              <a:t> </a:t>
            </a:r>
            <a:r>
              <a:rPr dirty="0"/>
              <a:t>a</a:t>
            </a:r>
            <a:r>
              <a:rPr spc="35" dirty="0"/>
              <a:t> </a:t>
            </a:r>
            <a:r>
              <a:rPr dirty="0">
                <a:solidFill>
                  <a:srgbClr val="A21F1C"/>
                </a:solidFill>
              </a:rPr>
              <a:t>DIRECT</a:t>
            </a:r>
            <a:r>
              <a:rPr spc="45" dirty="0">
                <a:solidFill>
                  <a:srgbClr val="A21F1C"/>
                </a:solidFill>
              </a:rPr>
              <a:t> </a:t>
            </a:r>
            <a:r>
              <a:rPr dirty="0">
                <a:solidFill>
                  <a:srgbClr val="A21F1C"/>
                </a:solidFill>
              </a:rPr>
              <a:t>TRANSLATION</a:t>
            </a:r>
            <a:r>
              <a:rPr spc="55" dirty="0">
                <a:solidFill>
                  <a:srgbClr val="A21F1C"/>
                </a:solidFill>
              </a:rPr>
              <a:t> </a:t>
            </a:r>
            <a:r>
              <a:rPr dirty="0"/>
              <a:t>of</a:t>
            </a:r>
            <a:r>
              <a:rPr spc="40" dirty="0"/>
              <a:t> </a:t>
            </a:r>
            <a:r>
              <a:rPr spc="-10" dirty="0"/>
              <a:t>Scripture</a:t>
            </a:r>
          </a:p>
          <a:p>
            <a:pPr marL="12700">
              <a:lnSpc>
                <a:spcPct val="100000"/>
              </a:lnSpc>
              <a:spcBef>
                <a:spcPts val="2175"/>
              </a:spcBef>
            </a:pPr>
            <a:r>
              <a:rPr dirty="0"/>
              <a:t>T2:</a:t>
            </a:r>
            <a:r>
              <a:rPr spc="40" dirty="0"/>
              <a:t> </a:t>
            </a:r>
            <a:r>
              <a:rPr dirty="0"/>
              <a:t>A</a:t>
            </a:r>
            <a:r>
              <a:rPr spc="40" dirty="0"/>
              <a:t> </a:t>
            </a:r>
            <a:r>
              <a:rPr dirty="0"/>
              <a:t>Theological</a:t>
            </a:r>
            <a:r>
              <a:rPr spc="35" dirty="0"/>
              <a:t> </a:t>
            </a:r>
            <a:r>
              <a:rPr dirty="0"/>
              <a:t>Claim</a:t>
            </a:r>
            <a:r>
              <a:rPr spc="40" dirty="0"/>
              <a:t> </a:t>
            </a:r>
            <a:r>
              <a:rPr dirty="0"/>
              <a:t>is</a:t>
            </a:r>
            <a:r>
              <a:rPr spc="40" dirty="0"/>
              <a:t> </a:t>
            </a:r>
            <a:r>
              <a:rPr dirty="0"/>
              <a:t>an</a:t>
            </a:r>
            <a:r>
              <a:rPr spc="40" dirty="0"/>
              <a:t> </a:t>
            </a:r>
            <a:r>
              <a:rPr dirty="0"/>
              <a:t>ENTAILMENT</a:t>
            </a:r>
            <a:r>
              <a:rPr spc="40" dirty="0"/>
              <a:t> </a:t>
            </a:r>
            <a:r>
              <a:rPr dirty="0"/>
              <a:t>of</a:t>
            </a:r>
            <a:r>
              <a:rPr spc="35" dirty="0"/>
              <a:t> </a:t>
            </a:r>
            <a:r>
              <a:rPr spc="-10" dirty="0"/>
              <a:t>Scripture</a:t>
            </a:r>
          </a:p>
          <a:p>
            <a:pPr marL="12700">
              <a:lnSpc>
                <a:spcPct val="100000"/>
              </a:lnSpc>
              <a:spcBef>
                <a:spcPts val="2175"/>
              </a:spcBef>
            </a:pPr>
            <a:r>
              <a:rPr dirty="0"/>
              <a:t>T3:</a:t>
            </a:r>
            <a:r>
              <a:rPr spc="30" dirty="0"/>
              <a:t> </a:t>
            </a:r>
            <a:r>
              <a:rPr dirty="0"/>
              <a:t>A</a:t>
            </a:r>
            <a:r>
              <a:rPr spc="40" dirty="0"/>
              <a:t> </a:t>
            </a:r>
            <a:r>
              <a:rPr dirty="0"/>
              <a:t>Theological</a:t>
            </a:r>
            <a:r>
              <a:rPr spc="40" dirty="0"/>
              <a:t> </a:t>
            </a:r>
            <a:r>
              <a:rPr dirty="0"/>
              <a:t>Claim</a:t>
            </a:r>
            <a:r>
              <a:rPr spc="40" dirty="0"/>
              <a:t> </a:t>
            </a:r>
            <a:r>
              <a:rPr dirty="0"/>
              <a:t>is</a:t>
            </a:r>
            <a:r>
              <a:rPr spc="515" dirty="0"/>
              <a:t> </a:t>
            </a:r>
            <a:r>
              <a:rPr dirty="0"/>
              <a:t>INDUCTIVELY</a:t>
            </a:r>
            <a:r>
              <a:rPr spc="40" dirty="0"/>
              <a:t> </a:t>
            </a:r>
            <a:r>
              <a:rPr dirty="0"/>
              <a:t>related</a:t>
            </a:r>
            <a:r>
              <a:rPr spc="40" dirty="0"/>
              <a:t> </a:t>
            </a:r>
            <a:r>
              <a:rPr dirty="0"/>
              <a:t>to</a:t>
            </a:r>
            <a:r>
              <a:rPr spc="40" dirty="0"/>
              <a:t> </a:t>
            </a:r>
            <a:r>
              <a:rPr spc="-10" dirty="0"/>
              <a:t>Scripture</a:t>
            </a:r>
          </a:p>
          <a:p>
            <a:pPr>
              <a:lnSpc>
                <a:spcPct val="100000"/>
              </a:lnSpc>
            </a:pPr>
            <a:endParaRPr sz="3000"/>
          </a:p>
          <a:p>
            <a:pPr marL="880110" marR="1569085">
              <a:lnSpc>
                <a:spcPct val="102400"/>
              </a:lnSpc>
              <a:spcBef>
                <a:spcPts val="2310"/>
              </a:spcBef>
            </a:pPr>
            <a:r>
              <a:rPr sz="2250" dirty="0"/>
              <a:t>All</a:t>
            </a:r>
            <a:r>
              <a:rPr sz="2250" spc="-25" dirty="0"/>
              <a:t> </a:t>
            </a:r>
            <a:r>
              <a:rPr sz="2250" dirty="0"/>
              <a:t>you</a:t>
            </a:r>
            <a:r>
              <a:rPr sz="2250" spc="-10" dirty="0"/>
              <a:t> </a:t>
            </a:r>
            <a:r>
              <a:rPr sz="2250" dirty="0"/>
              <a:t>need</a:t>
            </a:r>
            <a:r>
              <a:rPr sz="2250" spc="-10" dirty="0"/>
              <a:t> </a:t>
            </a:r>
            <a:r>
              <a:rPr sz="2250" dirty="0"/>
              <a:t>is</a:t>
            </a:r>
            <a:r>
              <a:rPr sz="2250" spc="-15" dirty="0"/>
              <a:t> </a:t>
            </a:r>
            <a:r>
              <a:rPr sz="2250" dirty="0"/>
              <a:t>the</a:t>
            </a:r>
            <a:r>
              <a:rPr sz="2250" spc="-15" dirty="0"/>
              <a:t> </a:t>
            </a:r>
            <a:r>
              <a:rPr sz="2250" dirty="0"/>
              <a:t>necessary</a:t>
            </a:r>
            <a:r>
              <a:rPr sz="2250" spc="-15" dirty="0"/>
              <a:t> </a:t>
            </a:r>
            <a:r>
              <a:rPr sz="2250" dirty="0"/>
              <a:t>language</a:t>
            </a:r>
            <a:r>
              <a:rPr sz="2250" spc="-10" dirty="0"/>
              <a:t> tools </a:t>
            </a:r>
            <a:r>
              <a:rPr sz="2250" dirty="0"/>
              <a:t>(Greek,</a:t>
            </a:r>
            <a:r>
              <a:rPr sz="2250" spc="-10" dirty="0"/>
              <a:t> </a:t>
            </a:r>
            <a:r>
              <a:rPr sz="2250" dirty="0"/>
              <a:t>Hebrew)</a:t>
            </a:r>
            <a:r>
              <a:rPr sz="2250" spc="-10" dirty="0"/>
              <a:t> </a:t>
            </a:r>
            <a:r>
              <a:rPr sz="2250" dirty="0"/>
              <a:t>and</a:t>
            </a:r>
            <a:r>
              <a:rPr sz="2250" spc="-10" dirty="0"/>
              <a:t> </a:t>
            </a:r>
            <a:r>
              <a:rPr sz="2250" dirty="0"/>
              <a:t>translate</a:t>
            </a:r>
            <a:r>
              <a:rPr sz="2250" spc="-10" dirty="0"/>
              <a:t> </a:t>
            </a:r>
            <a:r>
              <a:rPr sz="2250" dirty="0"/>
              <a:t>it</a:t>
            </a:r>
            <a:r>
              <a:rPr sz="2250" spc="-10" dirty="0"/>
              <a:t> </a:t>
            </a:r>
            <a:r>
              <a:rPr sz="2250" dirty="0"/>
              <a:t>into</a:t>
            </a:r>
            <a:r>
              <a:rPr sz="2250" spc="-10" dirty="0"/>
              <a:t> </a:t>
            </a:r>
            <a:r>
              <a:rPr sz="2250" spc="-20" dirty="0"/>
              <a:t>your </a:t>
            </a:r>
            <a:r>
              <a:rPr sz="2250" spc="-10" dirty="0"/>
              <a:t>language.</a:t>
            </a:r>
            <a:endParaRPr sz="2250"/>
          </a:p>
          <a:p>
            <a:pPr marL="880110">
              <a:lnSpc>
                <a:spcPct val="100000"/>
              </a:lnSpc>
              <a:spcBef>
                <a:spcPts val="65"/>
              </a:spcBef>
            </a:pPr>
            <a:r>
              <a:rPr sz="2250" dirty="0"/>
              <a:t>Is</a:t>
            </a:r>
            <a:r>
              <a:rPr sz="2250" spc="-10" dirty="0"/>
              <a:t> </a:t>
            </a:r>
            <a:r>
              <a:rPr sz="2250" dirty="0"/>
              <a:t>God</a:t>
            </a:r>
            <a:r>
              <a:rPr sz="2250" spc="-10" dirty="0"/>
              <a:t> </a:t>
            </a:r>
            <a:r>
              <a:rPr sz="2250" dirty="0"/>
              <a:t>love?</a:t>
            </a:r>
            <a:r>
              <a:rPr sz="2250" spc="-10" dirty="0"/>
              <a:t> </a:t>
            </a:r>
            <a:r>
              <a:rPr sz="2250" dirty="0"/>
              <a:t>“God</a:t>
            </a:r>
            <a:r>
              <a:rPr sz="2250" spc="-5" dirty="0"/>
              <a:t> </a:t>
            </a:r>
            <a:r>
              <a:rPr sz="2250" dirty="0"/>
              <a:t>is</a:t>
            </a:r>
            <a:r>
              <a:rPr sz="2250" spc="-10" dirty="0"/>
              <a:t> </a:t>
            </a:r>
            <a:r>
              <a:rPr sz="2250" dirty="0"/>
              <a:t>love”</a:t>
            </a:r>
            <a:r>
              <a:rPr sz="2250" spc="-10" dirty="0"/>
              <a:t> </a:t>
            </a:r>
            <a:r>
              <a:rPr sz="2250" dirty="0"/>
              <a:t>(1</a:t>
            </a:r>
            <a:r>
              <a:rPr sz="2250" spc="-10" dirty="0"/>
              <a:t> </a:t>
            </a:r>
            <a:r>
              <a:rPr sz="2250" dirty="0"/>
              <a:t>John</a:t>
            </a:r>
            <a:r>
              <a:rPr sz="2250" spc="-5" dirty="0"/>
              <a:t> </a:t>
            </a:r>
            <a:r>
              <a:rPr sz="2250" spc="-20" dirty="0"/>
              <a:t>4:8)</a:t>
            </a:r>
            <a:endParaRPr sz="2250"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829002" y="1288769"/>
            <a:ext cx="6404098" cy="941070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110451" y="1333811"/>
            <a:ext cx="5837555" cy="853440"/>
          </a:xfrm>
          <a:prstGeom prst="rect">
            <a:avLst/>
          </a:prstGeom>
        </p:spPr>
        <p:txBody>
          <a:bodyPr vert="horz" wrap="square" lIns="0" tIns="1270" rIns="0" bIns="0" rtlCol="0">
            <a:spAutoFit/>
          </a:bodyPr>
          <a:lstStyle/>
          <a:p>
            <a:pPr marL="938530" marR="5080" indent="-926465">
              <a:lnSpc>
                <a:spcPct val="103800"/>
              </a:lnSpc>
              <a:spcBef>
                <a:spcPts val="10"/>
              </a:spcBef>
            </a:pPr>
            <a:r>
              <a:rPr dirty="0"/>
              <a:t>How</a:t>
            </a:r>
            <a:r>
              <a:rPr spc="35" dirty="0"/>
              <a:t> </a:t>
            </a:r>
            <a:r>
              <a:rPr dirty="0"/>
              <a:t>Does</a:t>
            </a:r>
            <a:r>
              <a:rPr spc="45" dirty="0"/>
              <a:t> </a:t>
            </a:r>
            <a:r>
              <a:rPr dirty="0"/>
              <a:t>the</a:t>
            </a:r>
            <a:r>
              <a:rPr spc="45" dirty="0"/>
              <a:t> </a:t>
            </a:r>
            <a:r>
              <a:rPr dirty="0"/>
              <a:t>Bible</a:t>
            </a:r>
            <a:r>
              <a:rPr spc="45" dirty="0"/>
              <a:t> </a:t>
            </a:r>
            <a:r>
              <a:rPr dirty="0"/>
              <a:t>Relate</a:t>
            </a:r>
            <a:r>
              <a:rPr spc="45" dirty="0"/>
              <a:t> </a:t>
            </a:r>
            <a:r>
              <a:rPr dirty="0"/>
              <a:t>to</a:t>
            </a:r>
            <a:r>
              <a:rPr spc="45" dirty="0"/>
              <a:t> </a:t>
            </a:r>
            <a:r>
              <a:rPr dirty="0"/>
              <a:t>Topics</a:t>
            </a:r>
            <a:r>
              <a:rPr spc="45" dirty="0"/>
              <a:t> </a:t>
            </a:r>
            <a:r>
              <a:rPr dirty="0"/>
              <a:t>that</a:t>
            </a:r>
            <a:r>
              <a:rPr spc="45" dirty="0"/>
              <a:t> </a:t>
            </a:r>
            <a:r>
              <a:rPr spc="-25" dirty="0"/>
              <a:t>it </a:t>
            </a:r>
            <a:r>
              <a:rPr dirty="0"/>
              <a:t>does</a:t>
            </a:r>
            <a:r>
              <a:rPr spc="40" dirty="0"/>
              <a:t> </a:t>
            </a:r>
            <a:r>
              <a:rPr dirty="0"/>
              <a:t>not</a:t>
            </a:r>
            <a:r>
              <a:rPr spc="50" dirty="0"/>
              <a:t> </a:t>
            </a:r>
            <a:r>
              <a:rPr dirty="0"/>
              <a:t>explicitly</a:t>
            </a:r>
            <a:r>
              <a:rPr spc="50" dirty="0"/>
              <a:t> </a:t>
            </a:r>
            <a:r>
              <a:rPr spc="-10" dirty="0"/>
              <a:t>mention?</a:t>
            </a:r>
          </a:p>
        </p:txBody>
      </p:sp>
      <p:grpSp>
        <p:nvGrpSpPr>
          <p:cNvPr id="4" name="object 4"/>
          <p:cNvGrpSpPr/>
          <p:nvPr/>
        </p:nvGrpSpPr>
        <p:grpSpPr>
          <a:xfrm>
            <a:off x="543518" y="2321943"/>
            <a:ext cx="8529320" cy="4291330"/>
            <a:chOff x="543518" y="2321943"/>
            <a:chExt cx="8529320" cy="4291330"/>
          </a:xfrm>
        </p:grpSpPr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987166" y="2321943"/>
              <a:ext cx="8085396" cy="1778000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037738" y="2480480"/>
              <a:ext cx="153356" cy="153356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037738" y="3130085"/>
              <a:ext cx="153356" cy="153356"/>
            </a:xfrm>
            <a:prstGeom prst="rect">
              <a:avLst/>
            </a:prstGeom>
          </p:spPr>
        </p:pic>
        <p:pic>
          <p:nvPicPr>
            <p:cNvPr id="8" name="object 8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037738" y="3779690"/>
              <a:ext cx="153356" cy="153356"/>
            </a:xfrm>
            <a:prstGeom prst="rect">
              <a:avLst/>
            </a:prstGeom>
          </p:spPr>
        </p:pic>
        <p:pic>
          <p:nvPicPr>
            <p:cNvPr id="9" name="object 9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543518" y="2761380"/>
              <a:ext cx="7687314" cy="3851824"/>
            </a:xfrm>
            <a:prstGeom prst="rect">
              <a:avLst/>
            </a:prstGeom>
          </p:spPr>
        </p:pic>
        <p:pic>
          <p:nvPicPr>
            <p:cNvPr id="10" name="object 10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879466" y="4911329"/>
              <a:ext cx="117147" cy="140576"/>
            </a:xfrm>
            <a:prstGeom prst="rect">
              <a:avLst/>
            </a:prstGeom>
          </p:spPr>
        </p:pic>
        <p:pic>
          <p:nvPicPr>
            <p:cNvPr id="11" name="object 11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879466" y="5964318"/>
              <a:ext cx="117147" cy="140576"/>
            </a:xfrm>
            <a:prstGeom prst="rect">
              <a:avLst/>
            </a:prstGeom>
          </p:spPr>
        </p:pic>
        <p:pic>
          <p:nvPicPr>
            <p:cNvPr id="12" name="object 12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879466" y="6315314"/>
              <a:ext cx="117147" cy="140576"/>
            </a:xfrm>
            <a:prstGeom prst="rect">
              <a:avLst/>
            </a:prstGeom>
          </p:spPr>
        </p:pic>
      </p:grpSp>
      <p:sp>
        <p:nvSpPr>
          <p:cNvPr id="13" name="object 1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/>
              <a:t>T1:</a:t>
            </a:r>
            <a:r>
              <a:rPr spc="25" dirty="0"/>
              <a:t> </a:t>
            </a:r>
            <a:r>
              <a:rPr dirty="0"/>
              <a:t>A</a:t>
            </a:r>
            <a:r>
              <a:rPr spc="40" dirty="0"/>
              <a:t> </a:t>
            </a:r>
            <a:r>
              <a:rPr dirty="0"/>
              <a:t>Theological</a:t>
            </a:r>
            <a:r>
              <a:rPr spc="35" dirty="0"/>
              <a:t> </a:t>
            </a:r>
            <a:r>
              <a:rPr dirty="0"/>
              <a:t>Claim</a:t>
            </a:r>
            <a:r>
              <a:rPr spc="40" dirty="0"/>
              <a:t> </a:t>
            </a:r>
            <a:r>
              <a:rPr dirty="0"/>
              <a:t>is</a:t>
            </a:r>
            <a:r>
              <a:rPr spc="35" dirty="0"/>
              <a:t> </a:t>
            </a:r>
            <a:r>
              <a:rPr dirty="0"/>
              <a:t>a</a:t>
            </a:r>
            <a:r>
              <a:rPr spc="35" dirty="0"/>
              <a:t> </a:t>
            </a:r>
            <a:r>
              <a:rPr dirty="0">
                <a:solidFill>
                  <a:srgbClr val="A21F1C"/>
                </a:solidFill>
              </a:rPr>
              <a:t>DIRECT</a:t>
            </a:r>
            <a:r>
              <a:rPr spc="45" dirty="0">
                <a:solidFill>
                  <a:srgbClr val="A21F1C"/>
                </a:solidFill>
              </a:rPr>
              <a:t> </a:t>
            </a:r>
            <a:r>
              <a:rPr dirty="0">
                <a:solidFill>
                  <a:srgbClr val="A21F1C"/>
                </a:solidFill>
              </a:rPr>
              <a:t>TRANSLATION</a:t>
            </a:r>
            <a:r>
              <a:rPr spc="55" dirty="0">
                <a:solidFill>
                  <a:srgbClr val="A21F1C"/>
                </a:solidFill>
              </a:rPr>
              <a:t> </a:t>
            </a:r>
            <a:r>
              <a:rPr dirty="0"/>
              <a:t>of</a:t>
            </a:r>
            <a:r>
              <a:rPr spc="40" dirty="0"/>
              <a:t> </a:t>
            </a:r>
            <a:r>
              <a:rPr spc="-10" dirty="0"/>
              <a:t>Scripture</a:t>
            </a:r>
          </a:p>
          <a:p>
            <a:pPr marL="12700">
              <a:lnSpc>
                <a:spcPct val="100000"/>
              </a:lnSpc>
              <a:spcBef>
                <a:spcPts val="2175"/>
              </a:spcBef>
            </a:pPr>
            <a:r>
              <a:rPr dirty="0"/>
              <a:t>T2:</a:t>
            </a:r>
            <a:r>
              <a:rPr spc="40" dirty="0"/>
              <a:t> </a:t>
            </a:r>
            <a:r>
              <a:rPr dirty="0"/>
              <a:t>A</a:t>
            </a:r>
            <a:r>
              <a:rPr spc="40" dirty="0"/>
              <a:t> </a:t>
            </a:r>
            <a:r>
              <a:rPr dirty="0"/>
              <a:t>Theological</a:t>
            </a:r>
            <a:r>
              <a:rPr spc="35" dirty="0"/>
              <a:t> </a:t>
            </a:r>
            <a:r>
              <a:rPr dirty="0"/>
              <a:t>Claim</a:t>
            </a:r>
            <a:r>
              <a:rPr spc="40" dirty="0"/>
              <a:t> </a:t>
            </a:r>
            <a:r>
              <a:rPr dirty="0"/>
              <a:t>is</a:t>
            </a:r>
            <a:r>
              <a:rPr spc="40" dirty="0"/>
              <a:t> </a:t>
            </a:r>
            <a:r>
              <a:rPr dirty="0"/>
              <a:t>an</a:t>
            </a:r>
            <a:r>
              <a:rPr spc="40" dirty="0"/>
              <a:t> </a:t>
            </a:r>
            <a:r>
              <a:rPr dirty="0"/>
              <a:t>ENTAILMENT</a:t>
            </a:r>
            <a:r>
              <a:rPr spc="40" dirty="0"/>
              <a:t> </a:t>
            </a:r>
            <a:r>
              <a:rPr dirty="0"/>
              <a:t>of</a:t>
            </a:r>
            <a:r>
              <a:rPr spc="35" dirty="0"/>
              <a:t> </a:t>
            </a:r>
            <a:r>
              <a:rPr spc="-10" dirty="0"/>
              <a:t>Scripture</a:t>
            </a:r>
          </a:p>
          <a:p>
            <a:pPr marL="12700">
              <a:lnSpc>
                <a:spcPct val="100000"/>
              </a:lnSpc>
              <a:spcBef>
                <a:spcPts val="2175"/>
              </a:spcBef>
            </a:pPr>
            <a:r>
              <a:rPr dirty="0"/>
              <a:t>T3:</a:t>
            </a:r>
            <a:r>
              <a:rPr spc="30" dirty="0"/>
              <a:t> </a:t>
            </a:r>
            <a:r>
              <a:rPr dirty="0"/>
              <a:t>A</a:t>
            </a:r>
            <a:r>
              <a:rPr spc="40" dirty="0"/>
              <a:t> </a:t>
            </a:r>
            <a:r>
              <a:rPr dirty="0"/>
              <a:t>Theological</a:t>
            </a:r>
            <a:r>
              <a:rPr spc="40" dirty="0"/>
              <a:t> </a:t>
            </a:r>
            <a:r>
              <a:rPr dirty="0"/>
              <a:t>Claim</a:t>
            </a:r>
            <a:r>
              <a:rPr spc="40" dirty="0"/>
              <a:t> </a:t>
            </a:r>
            <a:r>
              <a:rPr dirty="0"/>
              <a:t>is</a:t>
            </a:r>
            <a:r>
              <a:rPr spc="515" dirty="0"/>
              <a:t> </a:t>
            </a:r>
            <a:r>
              <a:rPr dirty="0"/>
              <a:t>INDUCTIVELY</a:t>
            </a:r>
            <a:r>
              <a:rPr spc="40" dirty="0"/>
              <a:t> </a:t>
            </a:r>
            <a:r>
              <a:rPr dirty="0"/>
              <a:t>related</a:t>
            </a:r>
            <a:r>
              <a:rPr spc="40" dirty="0"/>
              <a:t> </a:t>
            </a:r>
            <a:r>
              <a:rPr dirty="0"/>
              <a:t>to</a:t>
            </a:r>
            <a:r>
              <a:rPr spc="40" dirty="0"/>
              <a:t> </a:t>
            </a:r>
            <a:r>
              <a:rPr spc="-10" dirty="0"/>
              <a:t>Scripture</a:t>
            </a:r>
          </a:p>
          <a:p>
            <a:pPr>
              <a:lnSpc>
                <a:spcPct val="100000"/>
              </a:lnSpc>
            </a:pPr>
            <a:endParaRPr sz="3000"/>
          </a:p>
          <a:p>
            <a:pPr marL="880110" marR="1569085">
              <a:lnSpc>
                <a:spcPct val="102400"/>
              </a:lnSpc>
              <a:spcBef>
                <a:spcPts val="2310"/>
              </a:spcBef>
            </a:pPr>
            <a:r>
              <a:rPr sz="2250" dirty="0"/>
              <a:t>All</a:t>
            </a:r>
            <a:r>
              <a:rPr sz="2250" spc="-25" dirty="0"/>
              <a:t> </a:t>
            </a:r>
            <a:r>
              <a:rPr sz="2250" dirty="0"/>
              <a:t>you</a:t>
            </a:r>
            <a:r>
              <a:rPr sz="2250" spc="-10" dirty="0"/>
              <a:t> </a:t>
            </a:r>
            <a:r>
              <a:rPr sz="2250" dirty="0"/>
              <a:t>need</a:t>
            </a:r>
            <a:r>
              <a:rPr sz="2250" spc="-10" dirty="0"/>
              <a:t> </a:t>
            </a:r>
            <a:r>
              <a:rPr sz="2250" dirty="0"/>
              <a:t>is</a:t>
            </a:r>
            <a:r>
              <a:rPr sz="2250" spc="-15" dirty="0"/>
              <a:t> </a:t>
            </a:r>
            <a:r>
              <a:rPr sz="2250" dirty="0"/>
              <a:t>the</a:t>
            </a:r>
            <a:r>
              <a:rPr sz="2250" spc="-15" dirty="0"/>
              <a:t> </a:t>
            </a:r>
            <a:r>
              <a:rPr sz="2250" dirty="0"/>
              <a:t>necessary</a:t>
            </a:r>
            <a:r>
              <a:rPr sz="2250" spc="-15" dirty="0"/>
              <a:t> </a:t>
            </a:r>
            <a:r>
              <a:rPr sz="2250" dirty="0"/>
              <a:t>language</a:t>
            </a:r>
            <a:r>
              <a:rPr sz="2250" spc="-10" dirty="0"/>
              <a:t> tools </a:t>
            </a:r>
            <a:r>
              <a:rPr sz="2250" dirty="0"/>
              <a:t>(Greek,</a:t>
            </a:r>
            <a:r>
              <a:rPr sz="2250" spc="-10" dirty="0"/>
              <a:t> </a:t>
            </a:r>
            <a:r>
              <a:rPr sz="2250" dirty="0"/>
              <a:t>Hebrew)</a:t>
            </a:r>
            <a:r>
              <a:rPr sz="2250" spc="-10" dirty="0"/>
              <a:t> </a:t>
            </a:r>
            <a:r>
              <a:rPr sz="2250" dirty="0"/>
              <a:t>and</a:t>
            </a:r>
            <a:r>
              <a:rPr sz="2250" spc="-10" dirty="0"/>
              <a:t> </a:t>
            </a:r>
            <a:r>
              <a:rPr sz="2250" dirty="0"/>
              <a:t>translate</a:t>
            </a:r>
            <a:r>
              <a:rPr sz="2250" spc="-10" dirty="0"/>
              <a:t> </a:t>
            </a:r>
            <a:r>
              <a:rPr sz="2250" dirty="0"/>
              <a:t>it</a:t>
            </a:r>
            <a:r>
              <a:rPr sz="2250" spc="-10" dirty="0"/>
              <a:t> </a:t>
            </a:r>
            <a:r>
              <a:rPr sz="2250" dirty="0"/>
              <a:t>into</a:t>
            </a:r>
            <a:r>
              <a:rPr sz="2250" spc="-10" dirty="0"/>
              <a:t> </a:t>
            </a:r>
            <a:r>
              <a:rPr sz="2250" spc="-20" dirty="0"/>
              <a:t>your </a:t>
            </a:r>
            <a:r>
              <a:rPr sz="2250" spc="-10" dirty="0"/>
              <a:t>language.</a:t>
            </a:r>
            <a:endParaRPr sz="2250"/>
          </a:p>
          <a:p>
            <a:pPr marL="880110" marR="2509520">
              <a:lnSpc>
                <a:spcPts val="2760"/>
              </a:lnSpc>
              <a:spcBef>
                <a:spcPts val="110"/>
              </a:spcBef>
            </a:pPr>
            <a:r>
              <a:rPr sz="2250" dirty="0"/>
              <a:t>Is</a:t>
            </a:r>
            <a:r>
              <a:rPr sz="2250" spc="-10" dirty="0"/>
              <a:t> </a:t>
            </a:r>
            <a:r>
              <a:rPr sz="2250" dirty="0"/>
              <a:t>God</a:t>
            </a:r>
            <a:r>
              <a:rPr sz="2250" spc="-10" dirty="0"/>
              <a:t> </a:t>
            </a:r>
            <a:r>
              <a:rPr sz="2250" dirty="0"/>
              <a:t>love?</a:t>
            </a:r>
            <a:r>
              <a:rPr sz="2250" spc="-10" dirty="0"/>
              <a:t> </a:t>
            </a:r>
            <a:r>
              <a:rPr sz="2250" dirty="0"/>
              <a:t>“God</a:t>
            </a:r>
            <a:r>
              <a:rPr sz="2250" spc="-5" dirty="0"/>
              <a:t> </a:t>
            </a:r>
            <a:r>
              <a:rPr sz="2250" dirty="0"/>
              <a:t>is</a:t>
            </a:r>
            <a:r>
              <a:rPr sz="2250" spc="-10" dirty="0"/>
              <a:t> </a:t>
            </a:r>
            <a:r>
              <a:rPr sz="2250" dirty="0"/>
              <a:t>love”</a:t>
            </a:r>
            <a:r>
              <a:rPr sz="2250" spc="-10" dirty="0"/>
              <a:t> </a:t>
            </a:r>
            <a:r>
              <a:rPr sz="2250" dirty="0"/>
              <a:t>(1</a:t>
            </a:r>
            <a:r>
              <a:rPr sz="2250" spc="-10" dirty="0"/>
              <a:t> </a:t>
            </a:r>
            <a:r>
              <a:rPr sz="2250" dirty="0"/>
              <a:t>John</a:t>
            </a:r>
            <a:r>
              <a:rPr sz="2250" spc="-5" dirty="0"/>
              <a:t> </a:t>
            </a:r>
            <a:r>
              <a:rPr sz="2250" spc="-20" dirty="0"/>
              <a:t>4:8) </a:t>
            </a:r>
            <a:r>
              <a:rPr sz="2250" dirty="0"/>
              <a:t>Not</a:t>
            </a:r>
            <a:r>
              <a:rPr sz="2250" spc="-10" dirty="0"/>
              <a:t> </a:t>
            </a:r>
            <a:r>
              <a:rPr sz="2250" dirty="0"/>
              <a:t>very</a:t>
            </a:r>
            <a:r>
              <a:rPr sz="2250" spc="-5" dirty="0"/>
              <a:t> </a:t>
            </a:r>
            <a:r>
              <a:rPr sz="2250" dirty="0"/>
              <a:t>many</a:t>
            </a:r>
            <a:r>
              <a:rPr sz="2250" spc="-5" dirty="0"/>
              <a:t> </a:t>
            </a:r>
            <a:r>
              <a:rPr sz="2250" spc="-10" dirty="0"/>
              <a:t>instances</a:t>
            </a:r>
            <a:endParaRPr sz="225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500" spc="-70" dirty="0">
                <a:solidFill>
                  <a:srgbClr val="800D02"/>
                </a:solidFill>
              </a:rPr>
              <a:t>Unpacking</a:t>
            </a:r>
            <a:r>
              <a:rPr sz="3500" spc="-100" dirty="0">
                <a:solidFill>
                  <a:srgbClr val="800D02"/>
                </a:solidFill>
              </a:rPr>
              <a:t> </a:t>
            </a:r>
            <a:r>
              <a:rPr sz="3500" spc="-55" dirty="0">
                <a:solidFill>
                  <a:srgbClr val="800D02"/>
                </a:solidFill>
              </a:rPr>
              <a:t>the</a:t>
            </a:r>
            <a:r>
              <a:rPr sz="3500" spc="-100" dirty="0">
                <a:solidFill>
                  <a:srgbClr val="800D02"/>
                </a:solidFill>
              </a:rPr>
              <a:t> </a:t>
            </a:r>
            <a:r>
              <a:rPr sz="3500" spc="-10" dirty="0">
                <a:solidFill>
                  <a:srgbClr val="800D02"/>
                </a:solidFill>
              </a:rPr>
              <a:t>Question</a:t>
            </a:r>
            <a:endParaRPr sz="3500"/>
          </a:p>
          <a:p>
            <a:pPr marL="2771140">
              <a:lnSpc>
                <a:spcPct val="100000"/>
              </a:lnSpc>
              <a:spcBef>
                <a:spcPts val="15"/>
              </a:spcBef>
            </a:pPr>
            <a:r>
              <a:rPr sz="2450" u="sng" dirty="0">
                <a:uFill>
                  <a:solidFill>
                    <a:srgbClr val="FFFFFF"/>
                  </a:solidFill>
                </a:uFill>
              </a:rPr>
              <a:t>Theology</a:t>
            </a:r>
            <a:r>
              <a:rPr sz="2450" u="sng" spc="40" dirty="0">
                <a:uFill>
                  <a:solidFill>
                    <a:srgbClr val="FFFFFF"/>
                  </a:solidFill>
                </a:uFill>
              </a:rPr>
              <a:t> </a:t>
            </a:r>
            <a:r>
              <a:rPr sz="2450" u="sng" dirty="0">
                <a:uFill>
                  <a:solidFill>
                    <a:srgbClr val="FFFFFF"/>
                  </a:solidFill>
                </a:uFill>
              </a:rPr>
              <a:t>and</a:t>
            </a:r>
            <a:r>
              <a:rPr sz="2450" u="sng" spc="35" dirty="0">
                <a:uFill>
                  <a:solidFill>
                    <a:srgbClr val="FFFFFF"/>
                  </a:solidFill>
                </a:uFill>
              </a:rPr>
              <a:t> </a:t>
            </a:r>
            <a:r>
              <a:rPr sz="2450" u="sng" dirty="0">
                <a:uFill>
                  <a:solidFill>
                    <a:srgbClr val="FFFFFF"/>
                  </a:solidFill>
                </a:uFill>
              </a:rPr>
              <a:t>Race:</a:t>
            </a:r>
            <a:r>
              <a:rPr sz="2450" u="sng" spc="40" dirty="0">
                <a:uFill>
                  <a:solidFill>
                    <a:srgbClr val="FFFFFF"/>
                  </a:solidFill>
                </a:uFill>
              </a:rPr>
              <a:t> </a:t>
            </a:r>
            <a:r>
              <a:rPr sz="2450" u="sng" dirty="0">
                <a:uFill>
                  <a:solidFill>
                    <a:srgbClr val="FFFFFF"/>
                  </a:solidFill>
                </a:uFill>
              </a:rPr>
              <a:t>2</a:t>
            </a:r>
            <a:r>
              <a:rPr sz="2450" u="sng" spc="35" dirty="0">
                <a:uFill>
                  <a:solidFill>
                    <a:srgbClr val="FFFFFF"/>
                  </a:solidFill>
                </a:uFill>
              </a:rPr>
              <a:t> </a:t>
            </a:r>
            <a:r>
              <a:rPr sz="2450" u="sng" spc="-20" dirty="0">
                <a:uFill>
                  <a:solidFill>
                    <a:srgbClr val="FFFFFF"/>
                  </a:solidFill>
                </a:uFill>
              </a:rPr>
              <a:t>Tasks</a:t>
            </a:r>
            <a:endParaRPr sz="2450"/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672935" y="2708917"/>
            <a:ext cx="2769715" cy="490220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3713336" y="2764685"/>
            <a:ext cx="5583064" cy="393056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3675" baseline="2267" dirty="0">
                <a:solidFill>
                  <a:srgbClr val="FFFFFF"/>
                </a:solidFill>
                <a:latin typeface="Impact"/>
                <a:cs typeface="Impact"/>
              </a:rPr>
              <a:t>The</a:t>
            </a:r>
            <a:r>
              <a:rPr sz="3675" spc="82" baseline="2267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3675" baseline="2267" dirty="0">
                <a:solidFill>
                  <a:srgbClr val="FFFFFF"/>
                </a:solidFill>
                <a:latin typeface="Impact"/>
                <a:cs typeface="Impact"/>
              </a:rPr>
              <a:t>Descriptive</a:t>
            </a:r>
            <a:r>
              <a:rPr sz="3675" spc="97" baseline="2267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3675" spc="-7" baseline="2267" dirty="0" err="1" smtClean="0">
                <a:solidFill>
                  <a:srgbClr val="FFFFFF"/>
                </a:solidFill>
                <a:latin typeface="Impact"/>
                <a:cs typeface="Impact"/>
              </a:rPr>
              <a:t>T</a:t>
            </a:r>
            <a:r>
              <a:rPr sz="3675" baseline="2267" dirty="0" err="1" smtClean="0">
                <a:solidFill>
                  <a:srgbClr val="FFFFFF"/>
                </a:solidFill>
                <a:latin typeface="Impact"/>
                <a:cs typeface="Impact"/>
              </a:rPr>
              <a:t>a</a:t>
            </a:r>
            <a:r>
              <a:rPr sz="3675" spc="-1597" baseline="2267" dirty="0" err="1" smtClean="0">
                <a:solidFill>
                  <a:srgbClr val="FFFFFF"/>
                </a:solidFill>
                <a:latin typeface="Impact"/>
                <a:cs typeface="Impact"/>
              </a:rPr>
              <a:t>s</a:t>
            </a:r>
            <a:r>
              <a:rPr lang="en-US" sz="2450" spc="-75" dirty="0" err="1" smtClean="0">
                <a:solidFill>
                  <a:srgbClr val="FFFFFF"/>
                </a:solidFill>
                <a:latin typeface="Impact"/>
                <a:cs typeface="Impact"/>
              </a:rPr>
              <a:t>sk</a:t>
            </a:r>
            <a:endParaRPr sz="2450" dirty="0">
              <a:latin typeface="Impact"/>
              <a:cs typeface="Impact"/>
            </a:endParaRP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829002" y="1288769"/>
            <a:ext cx="6404098" cy="941070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110451" y="1333811"/>
            <a:ext cx="5837555" cy="853440"/>
          </a:xfrm>
          <a:prstGeom prst="rect">
            <a:avLst/>
          </a:prstGeom>
        </p:spPr>
        <p:txBody>
          <a:bodyPr vert="horz" wrap="square" lIns="0" tIns="1270" rIns="0" bIns="0" rtlCol="0">
            <a:spAutoFit/>
          </a:bodyPr>
          <a:lstStyle/>
          <a:p>
            <a:pPr marL="938530" marR="5080" indent="-926465">
              <a:lnSpc>
                <a:spcPct val="103800"/>
              </a:lnSpc>
              <a:spcBef>
                <a:spcPts val="10"/>
              </a:spcBef>
            </a:pPr>
            <a:r>
              <a:rPr dirty="0"/>
              <a:t>How</a:t>
            </a:r>
            <a:r>
              <a:rPr spc="35" dirty="0"/>
              <a:t> </a:t>
            </a:r>
            <a:r>
              <a:rPr dirty="0"/>
              <a:t>Does</a:t>
            </a:r>
            <a:r>
              <a:rPr spc="45" dirty="0"/>
              <a:t> </a:t>
            </a:r>
            <a:r>
              <a:rPr dirty="0"/>
              <a:t>the</a:t>
            </a:r>
            <a:r>
              <a:rPr spc="45" dirty="0"/>
              <a:t> </a:t>
            </a:r>
            <a:r>
              <a:rPr dirty="0"/>
              <a:t>Bible</a:t>
            </a:r>
            <a:r>
              <a:rPr spc="45" dirty="0"/>
              <a:t> </a:t>
            </a:r>
            <a:r>
              <a:rPr dirty="0"/>
              <a:t>Relate</a:t>
            </a:r>
            <a:r>
              <a:rPr spc="45" dirty="0"/>
              <a:t> </a:t>
            </a:r>
            <a:r>
              <a:rPr dirty="0"/>
              <a:t>to</a:t>
            </a:r>
            <a:r>
              <a:rPr spc="45" dirty="0"/>
              <a:t> </a:t>
            </a:r>
            <a:r>
              <a:rPr dirty="0"/>
              <a:t>Topics</a:t>
            </a:r>
            <a:r>
              <a:rPr spc="45" dirty="0"/>
              <a:t> </a:t>
            </a:r>
            <a:r>
              <a:rPr dirty="0"/>
              <a:t>that</a:t>
            </a:r>
            <a:r>
              <a:rPr spc="45" dirty="0"/>
              <a:t> </a:t>
            </a:r>
            <a:r>
              <a:rPr spc="-25" dirty="0"/>
              <a:t>it </a:t>
            </a:r>
            <a:r>
              <a:rPr dirty="0"/>
              <a:t>does</a:t>
            </a:r>
            <a:r>
              <a:rPr spc="40" dirty="0"/>
              <a:t> </a:t>
            </a:r>
            <a:r>
              <a:rPr dirty="0"/>
              <a:t>not</a:t>
            </a:r>
            <a:r>
              <a:rPr spc="50" dirty="0"/>
              <a:t> </a:t>
            </a:r>
            <a:r>
              <a:rPr dirty="0"/>
              <a:t>explicitly</a:t>
            </a:r>
            <a:r>
              <a:rPr spc="50" dirty="0"/>
              <a:t> </a:t>
            </a:r>
            <a:r>
              <a:rPr spc="-10" dirty="0"/>
              <a:t>mention?</a:t>
            </a:r>
          </a:p>
        </p:txBody>
      </p:sp>
      <p:grpSp>
        <p:nvGrpSpPr>
          <p:cNvPr id="4" name="object 4"/>
          <p:cNvGrpSpPr/>
          <p:nvPr/>
        </p:nvGrpSpPr>
        <p:grpSpPr>
          <a:xfrm>
            <a:off x="987166" y="2321943"/>
            <a:ext cx="8085455" cy="1778000"/>
            <a:chOff x="987166" y="2321943"/>
            <a:chExt cx="8085455" cy="1778000"/>
          </a:xfrm>
        </p:grpSpPr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987166" y="2321943"/>
              <a:ext cx="8085396" cy="1778000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037738" y="2480480"/>
              <a:ext cx="153356" cy="153356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037738" y="3130085"/>
              <a:ext cx="153356" cy="153356"/>
            </a:xfrm>
            <a:prstGeom prst="rect">
              <a:avLst/>
            </a:prstGeom>
          </p:spPr>
        </p:pic>
        <p:pic>
          <p:nvPicPr>
            <p:cNvPr id="8" name="object 8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037738" y="3779690"/>
              <a:ext cx="153356" cy="153356"/>
            </a:xfrm>
            <a:prstGeom prst="rect">
              <a:avLst/>
            </a:prstGeom>
          </p:spPr>
        </p:pic>
      </p:grpSp>
      <p:sp>
        <p:nvSpPr>
          <p:cNvPr id="9" name="object 9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/>
              <a:t>T1:</a:t>
            </a:r>
            <a:r>
              <a:rPr spc="30" dirty="0"/>
              <a:t> </a:t>
            </a:r>
            <a:r>
              <a:rPr dirty="0"/>
              <a:t>A</a:t>
            </a:r>
            <a:r>
              <a:rPr spc="45" dirty="0"/>
              <a:t> </a:t>
            </a:r>
            <a:r>
              <a:rPr dirty="0"/>
              <a:t>Theological</a:t>
            </a:r>
            <a:r>
              <a:rPr spc="40" dirty="0"/>
              <a:t> </a:t>
            </a:r>
            <a:r>
              <a:rPr dirty="0"/>
              <a:t>Claim</a:t>
            </a:r>
            <a:r>
              <a:rPr spc="45" dirty="0"/>
              <a:t> </a:t>
            </a:r>
            <a:r>
              <a:rPr dirty="0"/>
              <a:t>is</a:t>
            </a:r>
            <a:r>
              <a:rPr spc="40" dirty="0"/>
              <a:t> </a:t>
            </a:r>
            <a:r>
              <a:rPr dirty="0"/>
              <a:t>a</a:t>
            </a:r>
            <a:r>
              <a:rPr spc="45" dirty="0"/>
              <a:t> </a:t>
            </a:r>
            <a:r>
              <a:rPr dirty="0"/>
              <a:t>DIRECT</a:t>
            </a:r>
            <a:r>
              <a:rPr spc="40" dirty="0"/>
              <a:t> </a:t>
            </a:r>
            <a:r>
              <a:rPr dirty="0"/>
              <a:t>TRANSLATION</a:t>
            </a:r>
            <a:r>
              <a:rPr spc="40" dirty="0"/>
              <a:t> </a:t>
            </a:r>
            <a:r>
              <a:rPr dirty="0"/>
              <a:t>of</a:t>
            </a:r>
            <a:r>
              <a:rPr spc="45" dirty="0"/>
              <a:t> </a:t>
            </a:r>
            <a:r>
              <a:rPr spc="-10" dirty="0"/>
              <a:t>Scripture</a:t>
            </a:r>
          </a:p>
          <a:p>
            <a:pPr marL="12700">
              <a:lnSpc>
                <a:spcPct val="100000"/>
              </a:lnSpc>
              <a:spcBef>
                <a:spcPts val="2175"/>
              </a:spcBef>
            </a:pPr>
            <a:r>
              <a:rPr dirty="0"/>
              <a:t>T2:</a:t>
            </a:r>
            <a:r>
              <a:rPr spc="40" dirty="0"/>
              <a:t> </a:t>
            </a:r>
            <a:r>
              <a:rPr dirty="0"/>
              <a:t>A</a:t>
            </a:r>
            <a:r>
              <a:rPr spc="40" dirty="0"/>
              <a:t> </a:t>
            </a:r>
            <a:r>
              <a:rPr dirty="0"/>
              <a:t>Theological</a:t>
            </a:r>
            <a:r>
              <a:rPr spc="35" dirty="0"/>
              <a:t> </a:t>
            </a:r>
            <a:r>
              <a:rPr dirty="0"/>
              <a:t>Claim</a:t>
            </a:r>
            <a:r>
              <a:rPr spc="40" dirty="0"/>
              <a:t> </a:t>
            </a:r>
            <a:r>
              <a:rPr dirty="0"/>
              <a:t>is</a:t>
            </a:r>
            <a:r>
              <a:rPr spc="40" dirty="0"/>
              <a:t> </a:t>
            </a:r>
            <a:r>
              <a:rPr dirty="0"/>
              <a:t>an</a:t>
            </a:r>
            <a:r>
              <a:rPr spc="40" dirty="0"/>
              <a:t> </a:t>
            </a:r>
            <a:r>
              <a:rPr dirty="0"/>
              <a:t>ENTAILMENT</a:t>
            </a:r>
            <a:r>
              <a:rPr spc="40" dirty="0"/>
              <a:t> </a:t>
            </a:r>
            <a:r>
              <a:rPr dirty="0"/>
              <a:t>of</a:t>
            </a:r>
            <a:r>
              <a:rPr spc="35" dirty="0"/>
              <a:t> </a:t>
            </a:r>
            <a:r>
              <a:rPr spc="-10" dirty="0"/>
              <a:t>Scripture</a:t>
            </a:r>
          </a:p>
          <a:p>
            <a:pPr marL="12700">
              <a:lnSpc>
                <a:spcPct val="100000"/>
              </a:lnSpc>
              <a:spcBef>
                <a:spcPts val="2175"/>
              </a:spcBef>
            </a:pPr>
            <a:r>
              <a:rPr dirty="0"/>
              <a:t>T3:</a:t>
            </a:r>
            <a:r>
              <a:rPr spc="30" dirty="0"/>
              <a:t> </a:t>
            </a:r>
            <a:r>
              <a:rPr dirty="0"/>
              <a:t>A</a:t>
            </a:r>
            <a:r>
              <a:rPr spc="40" dirty="0"/>
              <a:t> </a:t>
            </a:r>
            <a:r>
              <a:rPr dirty="0"/>
              <a:t>Theological</a:t>
            </a:r>
            <a:r>
              <a:rPr spc="40" dirty="0"/>
              <a:t> </a:t>
            </a:r>
            <a:r>
              <a:rPr dirty="0"/>
              <a:t>Claim</a:t>
            </a:r>
            <a:r>
              <a:rPr spc="40" dirty="0"/>
              <a:t> </a:t>
            </a:r>
            <a:r>
              <a:rPr dirty="0"/>
              <a:t>is</a:t>
            </a:r>
            <a:r>
              <a:rPr spc="515" dirty="0"/>
              <a:t> </a:t>
            </a:r>
            <a:r>
              <a:rPr dirty="0"/>
              <a:t>INDUCTIVELY</a:t>
            </a:r>
            <a:r>
              <a:rPr spc="40" dirty="0"/>
              <a:t> </a:t>
            </a:r>
            <a:r>
              <a:rPr dirty="0"/>
              <a:t>related</a:t>
            </a:r>
            <a:r>
              <a:rPr spc="40" dirty="0"/>
              <a:t> </a:t>
            </a:r>
            <a:r>
              <a:rPr dirty="0"/>
              <a:t>to</a:t>
            </a:r>
            <a:r>
              <a:rPr spc="40" dirty="0"/>
              <a:t> </a:t>
            </a:r>
            <a:r>
              <a:rPr spc="-10" dirty="0"/>
              <a:t>Scripture</a:t>
            </a: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829002" y="1288769"/>
            <a:ext cx="6404098" cy="941070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110451" y="1333811"/>
            <a:ext cx="5837555" cy="853440"/>
          </a:xfrm>
          <a:prstGeom prst="rect">
            <a:avLst/>
          </a:prstGeom>
        </p:spPr>
        <p:txBody>
          <a:bodyPr vert="horz" wrap="square" lIns="0" tIns="1270" rIns="0" bIns="0" rtlCol="0">
            <a:spAutoFit/>
          </a:bodyPr>
          <a:lstStyle/>
          <a:p>
            <a:pPr marL="938530" marR="5080" indent="-926465">
              <a:lnSpc>
                <a:spcPct val="103800"/>
              </a:lnSpc>
              <a:spcBef>
                <a:spcPts val="10"/>
              </a:spcBef>
            </a:pPr>
            <a:r>
              <a:rPr dirty="0"/>
              <a:t>How</a:t>
            </a:r>
            <a:r>
              <a:rPr spc="35" dirty="0"/>
              <a:t> </a:t>
            </a:r>
            <a:r>
              <a:rPr dirty="0"/>
              <a:t>Does</a:t>
            </a:r>
            <a:r>
              <a:rPr spc="45" dirty="0"/>
              <a:t> </a:t>
            </a:r>
            <a:r>
              <a:rPr dirty="0"/>
              <a:t>the</a:t>
            </a:r>
            <a:r>
              <a:rPr spc="45" dirty="0"/>
              <a:t> </a:t>
            </a:r>
            <a:r>
              <a:rPr dirty="0"/>
              <a:t>Bible</a:t>
            </a:r>
            <a:r>
              <a:rPr spc="45" dirty="0"/>
              <a:t> </a:t>
            </a:r>
            <a:r>
              <a:rPr dirty="0"/>
              <a:t>Relate</a:t>
            </a:r>
            <a:r>
              <a:rPr spc="45" dirty="0"/>
              <a:t> </a:t>
            </a:r>
            <a:r>
              <a:rPr dirty="0"/>
              <a:t>to</a:t>
            </a:r>
            <a:r>
              <a:rPr spc="45" dirty="0"/>
              <a:t> </a:t>
            </a:r>
            <a:r>
              <a:rPr dirty="0"/>
              <a:t>Topics</a:t>
            </a:r>
            <a:r>
              <a:rPr spc="45" dirty="0"/>
              <a:t> </a:t>
            </a:r>
            <a:r>
              <a:rPr dirty="0"/>
              <a:t>that</a:t>
            </a:r>
            <a:r>
              <a:rPr spc="45" dirty="0"/>
              <a:t> </a:t>
            </a:r>
            <a:r>
              <a:rPr spc="-25" dirty="0"/>
              <a:t>it </a:t>
            </a:r>
            <a:r>
              <a:rPr dirty="0"/>
              <a:t>does</a:t>
            </a:r>
            <a:r>
              <a:rPr spc="40" dirty="0"/>
              <a:t> </a:t>
            </a:r>
            <a:r>
              <a:rPr dirty="0"/>
              <a:t>not</a:t>
            </a:r>
            <a:r>
              <a:rPr spc="50" dirty="0"/>
              <a:t> </a:t>
            </a:r>
            <a:r>
              <a:rPr dirty="0"/>
              <a:t>explicitly</a:t>
            </a:r>
            <a:r>
              <a:rPr spc="50" dirty="0"/>
              <a:t> </a:t>
            </a:r>
            <a:r>
              <a:rPr spc="-10" dirty="0"/>
              <a:t>mention?</a:t>
            </a:r>
          </a:p>
        </p:txBody>
      </p:sp>
      <p:grpSp>
        <p:nvGrpSpPr>
          <p:cNvPr id="4" name="object 4"/>
          <p:cNvGrpSpPr/>
          <p:nvPr/>
        </p:nvGrpSpPr>
        <p:grpSpPr>
          <a:xfrm>
            <a:off x="623964" y="2321943"/>
            <a:ext cx="8448675" cy="4271010"/>
            <a:chOff x="623964" y="2321943"/>
            <a:chExt cx="8448675" cy="4271010"/>
          </a:xfrm>
        </p:grpSpPr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987166" y="2321943"/>
              <a:ext cx="8085396" cy="1778000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037738" y="2480480"/>
              <a:ext cx="153356" cy="153356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037738" y="3130085"/>
              <a:ext cx="153356" cy="153356"/>
            </a:xfrm>
            <a:prstGeom prst="rect">
              <a:avLst/>
            </a:prstGeom>
          </p:spPr>
        </p:pic>
        <p:pic>
          <p:nvPicPr>
            <p:cNvPr id="8" name="object 8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037738" y="3779690"/>
              <a:ext cx="153356" cy="153356"/>
            </a:xfrm>
            <a:prstGeom prst="rect">
              <a:avLst/>
            </a:prstGeom>
          </p:spPr>
        </p:pic>
        <p:pic>
          <p:nvPicPr>
            <p:cNvPr id="9" name="object 9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623964" y="3351313"/>
              <a:ext cx="7606868" cy="3241178"/>
            </a:xfrm>
            <a:prstGeom prst="rect">
              <a:avLst/>
            </a:prstGeom>
          </p:spPr>
        </p:pic>
        <p:pic>
          <p:nvPicPr>
            <p:cNvPr id="10" name="object 10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879466" y="4539621"/>
              <a:ext cx="117147" cy="140576"/>
            </a:xfrm>
            <a:prstGeom prst="rect">
              <a:avLst/>
            </a:prstGeom>
          </p:spPr>
        </p:pic>
      </p:grpSp>
      <p:sp>
        <p:nvSpPr>
          <p:cNvPr id="11" name="object 11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/>
              <a:t>T1:</a:t>
            </a:r>
            <a:r>
              <a:rPr spc="30" dirty="0"/>
              <a:t> </a:t>
            </a:r>
            <a:r>
              <a:rPr dirty="0"/>
              <a:t>A</a:t>
            </a:r>
            <a:r>
              <a:rPr spc="45" dirty="0"/>
              <a:t> </a:t>
            </a:r>
            <a:r>
              <a:rPr dirty="0"/>
              <a:t>Theological</a:t>
            </a:r>
            <a:r>
              <a:rPr spc="40" dirty="0"/>
              <a:t> </a:t>
            </a:r>
            <a:r>
              <a:rPr dirty="0"/>
              <a:t>Claim</a:t>
            </a:r>
            <a:r>
              <a:rPr spc="45" dirty="0"/>
              <a:t> </a:t>
            </a:r>
            <a:r>
              <a:rPr dirty="0"/>
              <a:t>is</a:t>
            </a:r>
            <a:r>
              <a:rPr spc="40" dirty="0"/>
              <a:t> </a:t>
            </a:r>
            <a:r>
              <a:rPr dirty="0"/>
              <a:t>a</a:t>
            </a:r>
            <a:r>
              <a:rPr spc="45" dirty="0"/>
              <a:t> </a:t>
            </a:r>
            <a:r>
              <a:rPr dirty="0"/>
              <a:t>DIRECT</a:t>
            </a:r>
            <a:r>
              <a:rPr spc="40" dirty="0"/>
              <a:t> </a:t>
            </a:r>
            <a:r>
              <a:rPr dirty="0"/>
              <a:t>TRANSLATION</a:t>
            </a:r>
            <a:r>
              <a:rPr spc="40" dirty="0"/>
              <a:t> </a:t>
            </a:r>
            <a:r>
              <a:rPr dirty="0"/>
              <a:t>of</a:t>
            </a:r>
            <a:r>
              <a:rPr spc="45" dirty="0"/>
              <a:t> </a:t>
            </a:r>
            <a:r>
              <a:rPr spc="-10" dirty="0"/>
              <a:t>Scripture</a:t>
            </a:r>
          </a:p>
          <a:p>
            <a:pPr marL="12700">
              <a:lnSpc>
                <a:spcPct val="100000"/>
              </a:lnSpc>
              <a:spcBef>
                <a:spcPts val="2175"/>
              </a:spcBef>
            </a:pPr>
            <a:r>
              <a:rPr dirty="0"/>
              <a:t>T2:</a:t>
            </a:r>
            <a:r>
              <a:rPr spc="35" dirty="0"/>
              <a:t> </a:t>
            </a:r>
            <a:r>
              <a:rPr dirty="0"/>
              <a:t>A</a:t>
            </a:r>
            <a:r>
              <a:rPr spc="40" dirty="0"/>
              <a:t> </a:t>
            </a:r>
            <a:r>
              <a:rPr dirty="0"/>
              <a:t>Theological</a:t>
            </a:r>
            <a:r>
              <a:rPr spc="35" dirty="0"/>
              <a:t> </a:t>
            </a:r>
            <a:r>
              <a:rPr dirty="0"/>
              <a:t>Claim</a:t>
            </a:r>
            <a:r>
              <a:rPr spc="35" dirty="0"/>
              <a:t> </a:t>
            </a:r>
            <a:r>
              <a:rPr dirty="0"/>
              <a:t>is</a:t>
            </a:r>
            <a:r>
              <a:rPr spc="35" dirty="0"/>
              <a:t> </a:t>
            </a:r>
            <a:r>
              <a:rPr dirty="0"/>
              <a:t>an</a:t>
            </a:r>
            <a:r>
              <a:rPr spc="50" dirty="0"/>
              <a:t> </a:t>
            </a:r>
            <a:r>
              <a:rPr dirty="0">
                <a:solidFill>
                  <a:srgbClr val="A21F1C"/>
                </a:solidFill>
              </a:rPr>
              <a:t>ENTAILMENT</a:t>
            </a:r>
            <a:r>
              <a:rPr spc="40" dirty="0">
                <a:solidFill>
                  <a:srgbClr val="A21F1C"/>
                </a:solidFill>
              </a:rPr>
              <a:t> </a:t>
            </a:r>
            <a:r>
              <a:rPr dirty="0"/>
              <a:t>of</a:t>
            </a:r>
            <a:r>
              <a:rPr spc="35" dirty="0"/>
              <a:t> </a:t>
            </a:r>
            <a:r>
              <a:rPr spc="-10" dirty="0"/>
              <a:t>Scripture</a:t>
            </a:r>
          </a:p>
          <a:p>
            <a:pPr marL="12700">
              <a:lnSpc>
                <a:spcPct val="100000"/>
              </a:lnSpc>
              <a:spcBef>
                <a:spcPts val="2175"/>
              </a:spcBef>
            </a:pPr>
            <a:r>
              <a:rPr dirty="0"/>
              <a:t>T3:</a:t>
            </a:r>
            <a:r>
              <a:rPr spc="30" dirty="0"/>
              <a:t> </a:t>
            </a:r>
            <a:r>
              <a:rPr dirty="0"/>
              <a:t>A</a:t>
            </a:r>
            <a:r>
              <a:rPr spc="40" dirty="0"/>
              <a:t> </a:t>
            </a:r>
            <a:r>
              <a:rPr dirty="0"/>
              <a:t>Theological</a:t>
            </a:r>
            <a:r>
              <a:rPr spc="40" dirty="0"/>
              <a:t> </a:t>
            </a:r>
            <a:r>
              <a:rPr dirty="0"/>
              <a:t>Claim</a:t>
            </a:r>
            <a:r>
              <a:rPr spc="40" dirty="0"/>
              <a:t> </a:t>
            </a:r>
            <a:r>
              <a:rPr dirty="0"/>
              <a:t>is</a:t>
            </a:r>
            <a:r>
              <a:rPr spc="515" dirty="0"/>
              <a:t> </a:t>
            </a:r>
            <a:r>
              <a:rPr dirty="0"/>
              <a:t>INDUCTIVELY</a:t>
            </a:r>
            <a:r>
              <a:rPr spc="40" dirty="0"/>
              <a:t> </a:t>
            </a:r>
            <a:r>
              <a:rPr dirty="0"/>
              <a:t>related</a:t>
            </a:r>
            <a:r>
              <a:rPr spc="40" dirty="0"/>
              <a:t> </a:t>
            </a:r>
            <a:r>
              <a:rPr dirty="0"/>
              <a:t>to</a:t>
            </a:r>
            <a:r>
              <a:rPr spc="40" dirty="0"/>
              <a:t> </a:t>
            </a:r>
            <a:r>
              <a:rPr spc="-10" dirty="0"/>
              <a:t>Scripture</a:t>
            </a: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pc="-10" dirty="0"/>
          </a:p>
          <a:p>
            <a:pPr marL="880110" marR="934719" algn="just">
              <a:lnSpc>
                <a:spcPct val="102400"/>
              </a:lnSpc>
            </a:pPr>
            <a:r>
              <a:rPr sz="2250" dirty="0"/>
              <a:t>Entailment:</a:t>
            </a:r>
            <a:r>
              <a:rPr sz="2250" spc="-25" dirty="0"/>
              <a:t> </a:t>
            </a:r>
            <a:r>
              <a:rPr sz="2250" dirty="0"/>
              <a:t>a</a:t>
            </a:r>
            <a:r>
              <a:rPr sz="2250" spc="-25" dirty="0"/>
              <a:t> </a:t>
            </a:r>
            <a:r>
              <a:rPr sz="2250" dirty="0"/>
              <a:t>conclusion</a:t>
            </a:r>
            <a:r>
              <a:rPr sz="2250" spc="-25" dirty="0"/>
              <a:t> </a:t>
            </a:r>
            <a:r>
              <a:rPr sz="2250" dirty="0"/>
              <a:t>necessarily</a:t>
            </a:r>
            <a:r>
              <a:rPr sz="2250" spc="-25" dirty="0"/>
              <a:t> </a:t>
            </a:r>
            <a:r>
              <a:rPr sz="2250" dirty="0"/>
              <a:t>follows</a:t>
            </a:r>
            <a:r>
              <a:rPr sz="2250" spc="-25" dirty="0"/>
              <a:t> </a:t>
            </a:r>
            <a:r>
              <a:rPr sz="2250" spc="-20" dirty="0"/>
              <a:t>from </a:t>
            </a:r>
            <a:r>
              <a:rPr sz="2250" dirty="0"/>
              <a:t>the</a:t>
            </a:r>
            <a:r>
              <a:rPr sz="2250" spc="-10" dirty="0"/>
              <a:t> </a:t>
            </a:r>
            <a:r>
              <a:rPr sz="2250" dirty="0"/>
              <a:t>premises</a:t>
            </a:r>
            <a:r>
              <a:rPr sz="2250" spc="-10" dirty="0"/>
              <a:t> </a:t>
            </a:r>
            <a:r>
              <a:rPr sz="2250" dirty="0"/>
              <a:t>(If</a:t>
            </a:r>
            <a:r>
              <a:rPr sz="2250" spc="-10" dirty="0"/>
              <a:t> </a:t>
            </a:r>
            <a:r>
              <a:rPr sz="2250" dirty="0"/>
              <a:t>it</a:t>
            </a:r>
            <a:r>
              <a:rPr sz="2250" spc="-10" dirty="0"/>
              <a:t> </a:t>
            </a:r>
            <a:r>
              <a:rPr sz="2250" dirty="0"/>
              <a:t>is</a:t>
            </a:r>
            <a:r>
              <a:rPr sz="2250" spc="-10" dirty="0"/>
              <a:t> </a:t>
            </a:r>
            <a:r>
              <a:rPr sz="2250" dirty="0"/>
              <a:t>raining,</a:t>
            </a:r>
            <a:r>
              <a:rPr sz="2250" spc="-10" dirty="0"/>
              <a:t> </a:t>
            </a:r>
            <a:r>
              <a:rPr sz="2250" dirty="0"/>
              <a:t>then</a:t>
            </a:r>
            <a:r>
              <a:rPr sz="2250" spc="-10" dirty="0"/>
              <a:t> </a:t>
            </a:r>
            <a:r>
              <a:rPr sz="2250" dirty="0"/>
              <a:t>the</a:t>
            </a:r>
            <a:r>
              <a:rPr sz="2250" spc="-10" dirty="0"/>
              <a:t> </a:t>
            </a:r>
            <a:r>
              <a:rPr sz="2250" dirty="0"/>
              <a:t>pavement</a:t>
            </a:r>
            <a:r>
              <a:rPr sz="2250" spc="-10" dirty="0"/>
              <a:t> </a:t>
            </a:r>
            <a:r>
              <a:rPr sz="2250" spc="-25" dirty="0"/>
              <a:t>is </a:t>
            </a:r>
            <a:r>
              <a:rPr sz="2250" dirty="0"/>
              <a:t>wet;</a:t>
            </a:r>
            <a:r>
              <a:rPr sz="2250" spc="-15" dirty="0"/>
              <a:t> </a:t>
            </a:r>
            <a:r>
              <a:rPr sz="2250" dirty="0"/>
              <a:t>It</a:t>
            </a:r>
            <a:r>
              <a:rPr sz="2250" spc="-10" dirty="0"/>
              <a:t> </a:t>
            </a:r>
            <a:r>
              <a:rPr sz="2250" dirty="0"/>
              <a:t>is</a:t>
            </a:r>
            <a:r>
              <a:rPr sz="2250" spc="-10" dirty="0"/>
              <a:t> </a:t>
            </a:r>
            <a:r>
              <a:rPr sz="2250" dirty="0"/>
              <a:t>raining;</a:t>
            </a:r>
            <a:r>
              <a:rPr sz="2250" spc="-10" dirty="0"/>
              <a:t> </a:t>
            </a:r>
            <a:r>
              <a:rPr sz="2250" dirty="0"/>
              <a:t>therefore</a:t>
            </a:r>
            <a:r>
              <a:rPr sz="2250" spc="-15" dirty="0"/>
              <a:t> </a:t>
            </a:r>
            <a:r>
              <a:rPr sz="2250" dirty="0"/>
              <a:t>the</a:t>
            </a:r>
            <a:r>
              <a:rPr sz="2250" spc="-10" dirty="0"/>
              <a:t> </a:t>
            </a:r>
            <a:r>
              <a:rPr sz="2250" dirty="0"/>
              <a:t>pavement</a:t>
            </a:r>
            <a:r>
              <a:rPr sz="2250" spc="-10" dirty="0"/>
              <a:t> </a:t>
            </a:r>
            <a:r>
              <a:rPr sz="2250" dirty="0"/>
              <a:t>is</a:t>
            </a:r>
            <a:r>
              <a:rPr sz="2250" spc="-10" dirty="0"/>
              <a:t> wet).</a:t>
            </a:r>
            <a:endParaRPr sz="2250"/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829002" y="1288769"/>
            <a:ext cx="6404098" cy="941070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110451" y="1333811"/>
            <a:ext cx="5837555" cy="853440"/>
          </a:xfrm>
          <a:prstGeom prst="rect">
            <a:avLst/>
          </a:prstGeom>
        </p:spPr>
        <p:txBody>
          <a:bodyPr vert="horz" wrap="square" lIns="0" tIns="1270" rIns="0" bIns="0" rtlCol="0">
            <a:spAutoFit/>
          </a:bodyPr>
          <a:lstStyle/>
          <a:p>
            <a:pPr marL="938530" marR="5080" indent="-926465">
              <a:lnSpc>
                <a:spcPct val="103800"/>
              </a:lnSpc>
              <a:spcBef>
                <a:spcPts val="10"/>
              </a:spcBef>
            </a:pPr>
            <a:r>
              <a:rPr dirty="0"/>
              <a:t>How</a:t>
            </a:r>
            <a:r>
              <a:rPr spc="35" dirty="0"/>
              <a:t> </a:t>
            </a:r>
            <a:r>
              <a:rPr dirty="0"/>
              <a:t>Does</a:t>
            </a:r>
            <a:r>
              <a:rPr spc="45" dirty="0"/>
              <a:t> </a:t>
            </a:r>
            <a:r>
              <a:rPr dirty="0"/>
              <a:t>the</a:t>
            </a:r>
            <a:r>
              <a:rPr spc="45" dirty="0"/>
              <a:t> </a:t>
            </a:r>
            <a:r>
              <a:rPr dirty="0"/>
              <a:t>Bible</a:t>
            </a:r>
            <a:r>
              <a:rPr spc="45" dirty="0"/>
              <a:t> </a:t>
            </a:r>
            <a:r>
              <a:rPr dirty="0"/>
              <a:t>Relate</a:t>
            </a:r>
            <a:r>
              <a:rPr spc="45" dirty="0"/>
              <a:t> </a:t>
            </a:r>
            <a:r>
              <a:rPr dirty="0"/>
              <a:t>to</a:t>
            </a:r>
            <a:r>
              <a:rPr spc="45" dirty="0"/>
              <a:t> </a:t>
            </a:r>
            <a:r>
              <a:rPr dirty="0"/>
              <a:t>Topics</a:t>
            </a:r>
            <a:r>
              <a:rPr spc="45" dirty="0"/>
              <a:t> </a:t>
            </a:r>
            <a:r>
              <a:rPr dirty="0"/>
              <a:t>that</a:t>
            </a:r>
            <a:r>
              <a:rPr spc="45" dirty="0"/>
              <a:t> </a:t>
            </a:r>
            <a:r>
              <a:rPr spc="-25" dirty="0"/>
              <a:t>it </a:t>
            </a:r>
            <a:r>
              <a:rPr dirty="0"/>
              <a:t>does</a:t>
            </a:r>
            <a:r>
              <a:rPr spc="40" dirty="0"/>
              <a:t> </a:t>
            </a:r>
            <a:r>
              <a:rPr dirty="0"/>
              <a:t>not</a:t>
            </a:r>
            <a:r>
              <a:rPr spc="50" dirty="0"/>
              <a:t> </a:t>
            </a:r>
            <a:r>
              <a:rPr dirty="0"/>
              <a:t>explicitly</a:t>
            </a:r>
            <a:r>
              <a:rPr spc="50" dirty="0"/>
              <a:t> </a:t>
            </a:r>
            <a:r>
              <a:rPr spc="-10" dirty="0"/>
              <a:t>mention?</a:t>
            </a:r>
          </a:p>
        </p:txBody>
      </p:sp>
      <p:grpSp>
        <p:nvGrpSpPr>
          <p:cNvPr id="4" name="object 4"/>
          <p:cNvGrpSpPr/>
          <p:nvPr/>
        </p:nvGrpSpPr>
        <p:grpSpPr>
          <a:xfrm>
            <a:off x="623964" y="2321943"/>
            <a:ext cx="8448675" cy="4271010"/>
            <a:chOff x="623964" y="2321943"/>
            <a:chExt cx="8448675" cy="4271010"/>
          </a:xfrm>
        </p:grpSpPr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987166" y="2321943"/>
              <a:ext cx="8085396" cy="1778000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037738" y="2480480"/>
              <a:ext cx="153356" cy="153356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037738" y="3130085"/>
              <a:ext cx="153356" cy="153356"/>
            </a:xfrm>
            <a:prstGeom prst="rect">
              <a:avLst/>
            </a:prstGeom>
          </p:spPr>
        </p:pic>
        <p:pic>
          <p:nvPicPr>
            <p:cNvPr id="8" name="object 8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037738" y="3779690"/>
              <a:ext cx="153356" cy="153356"/>
            </a:xfrm>
            <a:prstGeom prst="rect">
              <a:avLst/>
            </a:prstGeom>
          </p:spPr>
        </p:pic>
        <p:pic>
          <p:nvPicPr>
            <p:cNvPr id="9" name="object 9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623964" y="3351313"/>
              <a:ext cx="7606868" cy="3241178"/>
            </a:xfrm>
            <a:prstGeom prst="rect">
              <a:avLst/>
            </a:prstGeom>
          </p:spPr>
        </p:pic>
        <p:pic>
          <p:nvPicPr>
            <p:cNvPr id="10" name="object 10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879466" y="4539621"/>
              <a:ext cx="117147" cy="140576"/>
            </a:xfrm>
            <a:prstGeom prst="rect">
              <a:avLst/>
            </a:prstGeom>
          </p:spPr>
        </p:pic>
        <p:pic>
          <p:nvPicPr>
            <p:cNvPr id="11" name="object 11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879466" y="5592609"/>
              <a:ext cx="117147" cy="140576"/>
            </a:xfrm>
            <a:prstGeom prst="rect">
              <a:avLst/>
            </a:prstGeom>
          </p:spPr>
        </p:pic>
      </p:grpSp>
      <p:sp>
        <p:nvSpPr>
          <p:cNvPr id="12" name="object 1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/>
              <a:t>T1:</a:t>
            </a:r>
            <a:r>
              <a:rPr spc="30" dirty="0"/>
              <a:t> </a:t>
            </a:r>
            <a:r>
              <a:rPr dirty="0"/>
              <a:t>A</a:t>
            </a:r>
            <a:r>
              <a:rPr spc="45" dirty="0"/>
              <a:t> </a:t>
            </a:r>
            <a:r>
              <a:rPr dirty="0"/>
              <a:t>Theological</a:t>
            </a:r>
            <a:r>
              <a:rPr spc="40" dirty="0"/>
              <a:t> </a:t>
            </a:r>
            <a:r>
              <a:rPr dirty="0"/>
              <a:t>Claim</a:t>
            </a:r>
            <a:r>
              <a:rPr spc="45" dirty="0"/>
              <a:t> </a:t>
            </a:r>
            <a:r>
              <a:rPr dirty="0"/>
              <a:t>is</a:t>
            </a:r>
            <a:r>
              <a:rPr spc="40" dirty="0"/>
              <a:t> </a:t>
            </a:r>
            <a:r>
              <a:rPr dirty="0"/>
              <a:t>a</a:t>
            </a:r>
            <a:r>
              <a:rPr spc="45" dirty="0"/>
              <a:t> </a:t>
            </a:r>
            <a:r>
              <a:rPr dirty="0"/>
              <a:t>DIRECT</a:t>
            </a:r>
            <a:r>
              <a:rPr spc="40" dirty="0"/>
              <a:t> </a:t>
            </a:r>
            <a:r>
              <a:rPr dirty="0"/>
              <a:t>TRANSLATION</a:t>
            </a:r>
            <a:r>
              <a:rPr spc="40" dirty="0"/>
              <a:t> </a:t>
            </a:r>
            <a:r>
              <a:rPr dirty="0"/>
              <a:t>of</a:t>
            </a:r>
            <a:r>
              <a:rPr spc="45" dirty="0"/>
              <a:t> </a:t>
            </a:r>
            <a:r>
              <a:rPr spc="-10" dirty="0"/>
              <a:t>Scripture</a:t>
            </a:r>
          </a:p>
          <a:p>
            <a:pPr marL="12700">
              <a:lnSpc>
                <a:spcPct val="100000"/>
              </a:lnSpc>
              <a:spcBef>
                <a:spcPts val="2175"/>
              </a:spcBef>
            </a:pPr>
            <a:r>
              <a:rPr dirty="0"/>
              <a:t>T2:</a:t>
            </a:r>
            <a:r>
              <a:rPr spc="35" dirty="0"/>
              <a:t> </a:t>
            </a:r>
            <a:r>
              <a:rPr dirty="0"/>
              <a:t>A</a:t>
            </a:r>
            <a:r>
              <a:rPr spc="40" dirty="0"/>
              <a:t> </a:t>
            </a:r>
            <a:r>
              <a:rPr dirty="0"/>
              <a:t>Theological</a:t>
            </a:r>
            <a:r>
              <a:rPr spc="35" dirty="0"/>
              <a:t> </a:t>
            </a:r>
            <a:r>
              <a:rPr dirty="0"/>
              <a:t>Claim</a:t>
            </a:r>
            <a:r>
              <a:rPr spc="35" dirty="0"/>
              <a:t> </a:t>
            </a:r>
            <a:r>
              <a:rPr dirty="0"/>
              <a:t>is</a:t>
            </a:r>
            <a:r>
              <a:rPr spc="35" dirty="0"/>
              <a:t> </a:t>
            </a:r>
            <a:r>
              <a:rPr dirty="0"/>
              <a:t>an</a:t>
            </a:r>
            <a:r>
              <a:rPr spc="50" dirty="0"/>
              <a:t> </a:t>
            </a:r>
            <a:r>
              <a:rPr dirty="0">
                <a:solidFill>
                  <a:srgbClr val="A21F1C"/>
                </a:solidFill>
              </a:rPr>
              <a:t>ENTAILMENT</a:t>
            </a:r>
            <a:r>
              <a:rPr spc="40" dirty="0">
                <a:solidFill>
                  <a:srgbClr val="A21F1C"/>
                </a:solidFill>
              </a:rPr>
              <a:t> </a:t>
            </a:r>
            <a:r>
              <a:rPr dirty="0"/>
              <a:t>of</a:t>
            </a:r>
            <a:r>
              <a:rPr spc="35" dirty="0"/>
              <a:t> </a:t>
            </a:r>
            <a:r>
              <a:rPr spc="-10" dirty="0"/>
              <a:t>Scripture</a:t>
            </a:r>
          </a:p>
          <a:p>
            <a:pPr marL="12700">
              <a:lnSpc>
                <a:spcPct val="100000"/>
              </a:lnSpc>
              <a:spcBef>
                <a:spcPts val="2175"/>
              </a:spcBef>
            </a:pPr>
            <a:r>
              <a:rPr dirty="0"/>
              <a:t>T3:</a:t>
            </a:r>
            <a:r>
              <a:rPr spc="30" dirty="0"/>
              <a:t> </a:t>
            </a:r>
            <a:r>
              <a:rPr dirty="0"/>
              <a:t>A</a:t>
            </a:r>
            <a:r>
              <a:rPr spc="40" dirty="0"/>
              <a:t> </a:t>
            </a:r>
            <a:r>
              <a:rPr dirty="0"/>
              <a:t>Theological</a:t>
            </a:r>
            <a:r>
              <a:rPr spc="40" dirty="0"/>
              <a:t> </a:t>
            </a:r>
            <a:r>
              <a:rPr dirty="0"/>
              <a:t>Claim</a:t>
            </a:r>
            <a:r>
              <a:rPr spc="40" dirty="0"/>
              <a:t> </a:t>
            </a:r>
            <a:r>
              <a:rPr dirty="0"/>
              <a:t>is</a:t>
            </a:r>
            <a:r>
              <a:rPr spc="515" dirty="0"/>
              <a:t> </a:t>
            </a:r>
            <a:r>
              <a:rPr dirty="0"/>
              <a:t>INDUCTIVELY</a:t>
            </a:r>
            <a:r>
              <a:rPr spc="40" dirty="0"/>
              <a:t> </a:t>
            </a:r>
            <a:r>
              <a:rPr dirty="0"/>
              <a:t>related</a:t>
            </a:r>
            <a:r>
              <a:rPr spc="40" dirty="0"/>
              <a:t> </a:t>
            </a:r>
            <a:r>
              <a:rPr dirty="0"/>
              <a:t>to</a:t>
            </a:r>
            <a:r>
              <a:rPr spc="40" dirty="0"/>
              <a:t> </a:t>
            </a:r>
            <a:r>
              <a:rPr spc="-10" dirty="0"/>
              <a:t>Scripture</a:t>
            </a: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pc="-10" dirty="0"/>
          </a:p>
          <a:p>
            <a:pPr marL="880110" marR="934719" algn="just">
              <a:lnSpc>
                <a:spcPct val="102400"/>
              </a:lnSpc>
            </a:pPr>
            <a:r>
              <a:rPr sz="2250" dirty="0"/>
              <a:t>Entailment:</a:t>
            </a:r>
            <a:r>
              <a:rPr sz="2250" spc="-25" dirty="0"/>
              <a:t> </a:t>
            </a:r>
            <a:r>
              <a:rPr sz="2250" dirty="0"/>
              <a:t>a</a:t>
            </a:r>
            <a:r>
              <a:rPr sz="2250" spc="-25" dirty="0"/>
              <a:t> </a:t>
            </a:r>
            <a:r>
              <a:rPr sz="2250" dirty="0"/>
              <a:t>conclusion</a:t>
            </a:r>
            <a:r>
              <a:rPr sz="2250" spc="-25" dirty="0"/>
              <a:t> </a:t>
            </a:r>
            <a:r>
              <a:rPr sz="2250" dirty="0"/>
              <a:t>necessarily</a:t>
            </a:r>
            <a:r>
              <a:rPr sz="2250" spc="-25" dirty="0"/>
              <a:t> </a:t>
            </a:r>
            <a:r>
              <a:rPr sz="2250" dirty="0"/>
              <a:t>follows</a:t>
            </a:r>
            <a:r>
              <a:rPr sz="2250" spc="-25" dirty="0"/>
              <a:t> </a:t>
            </a:r>
            <a:r>
              <a:rPr sz="2250" spc="-20" dirty="0"/>
              <a:t>from </a:t>
            </a:r>
            <a:r>
              <a:rPr sz="2250" dirty="0"/>
              <a:t>the</a:t>
            </a:r>
            <a:r>
              <a:rPr sz="2250" spc="-10" dirty="0"/>
              <a:t> </a:t>
            </a:r>
            <a:r>
              <a:rPr sz="2250" dirty="0"/>
              <a:t>premises</a:t>
            </a:r>
            <a:r>
              <a:rPr sz="2250" spc="-10" dirty="0"/>
              <a:t> </a:t>
            </a:r>
            <a:r>
              <a:rPr sz="2250" dirty="0"/>
              <a:t>(If</a:t>
            </a:r>
            <a:r>
              <a:rPr sz="2250" spc="-10" dirty="0"/>
              <a:t> </a:t>
            </a:r>
            <a:r>
              <a:rPr sz="2250" dirty="0"/>
              <a:t>it</a:t>
            </a:r>
            <a:r>
              <a:rPr sz="2250" spc="-10" dirty="0"/>
              <a:t> </a:t>
            </a:r>
            <a:r>
              <a:rPr sz="2250" dirty="0"/>
              <a:t>is</a:t>
            </a:r>
            <a:r>
              <a:rPr sz="2250" spc="-10" dirty="0"/>
              <a:t> </a:t>
            </a:r>
            <a:r>
              <a:rPr sz="2250" dirty="0"/>
              <a:t>raining,</a:t>
            </a:r>
            <a:r>
              <a:rPr sz="2250" spc="-10" dirty="0"/>
              <a:t> </a:t>
            </a:r>
            <a:r>
              <a:rPr sz="2250" dirty="0"/>
              <a:t>then</a:t>
            </a:r>
            <a:r>
              <a:rPr sz="2250" spc="-10" dirty="0"/>
              <a:t> </a:t>
            </a:r>
            <a:r>
              <a:rPr sz="2250" dirty="0"/>
              <a:t>the</a:t>
            </a:r>
            <a:r>
              <a:rPr sz="2250" spc="-10" dirty="0"/>
              <a:t> </a:t>
            </a:r>
            <a:r>
              <a:rPr sz="2250" dirty="0"/>
              <a:t>pavement</a:t>
            </a:r>
            <a:r>
              <a:rPr sz="2250" spc="-10" dirty="0"/>
              <a:t> </a:t>
            </a:r>
            <a:r>
              <a:rPr sz="2250" spc="-25" dirty="0"/>
              <a:t>is </a:t>
            </a:r>
            <a:r>
              <a:rPr sz="2250" dirty="0"/>
              <a:t>wet;</a:t>
            </a:r>
            <a:r>
              <a:rPr sz="2250" spc="-15" dirty="0"/>
              <a:t> </a:t>
            </a:r>
            <a:r>
              <a:rPr sz="2250" dirty="0"/>
              <a:t>It</a:t>
            </a:r>
            <a:r>
              <a:rPr sz="2250" spc="-10" dirty="0"/>
              <a:t> </a:t>
            </a:r>
            <a:r>
              <a:rPr sz="2250" dirty="0"/>
              <a:t>is</a:t>
            </a:r>
            <a:r>
              <a:rPr sz="2250" spc="-10" dirty="0"/>
              <a:t> </a:t>
            </a:r>
            <a:r>
              <a:rPr sz="2250" dirty="0"/>
              <a:t>raining;</a:t>
            </a:r>
            <a:r>
              <a:rPr sz="2250" spc="-10" dirty="0"/>
              <a:t> </a:t>
            </a:r>
            <a:r>
              <a:rPr sz="2250" dirty="0"/>
              <a:t>therefore</a:t>
            </a:r>
            <a:r>
              <a:rPr sz="2250" spc="-15" dirty="0"/>
              <a:t> </a:t>
            </a:r>
            <a:r>
              <a:rPr sz="2250" dirty="0"/>
              <a:t>the</a:t>
            </a:r>
            <a:r>
              <a:rPr sz="2250" spc="-10" dirty="0"/>
              <a:t> </a:t>
            </a:r>
            <a:r>
              <a:rPr sz="2250" dirty="0"/>
              <a:t>pavement</a:t>
            </a:r>
            <a:r>
              <a:rPr sz="2250" spc="-10" dirty="0"/>
              <a:t> </a:t>
            </a:r>
            <a:r>
              <a:rPr sz="2250" dirty="0"/>
              <a:t>is</a:t>
            </a:r>
            <a:r>
              <a:rPr sz="2250" spc="-10" dirty="0"/>
              <a:t> wet).</a:t>
            </a:r>
            <a:endParaRPr sz="2250"/>
          </a:p>
          <a:p>
            <a:pPr marL="880110" marR="1149350" algn="just">
              <a:lnSpc>
                <a:spcPts val="2760"/>
              </a:lnSpc>
              <a:spcBef>
                <a:spcPts val="105"/>
              </a:spcBef>
            </a:pPr>
            <a:r>
              <a:rPr sz="2250" dirty="0"/>
              <a:t>Does</a:t>
            </a:r>
            <a:r>
              <a:rPr sz="2250" spc="-10" dirty="0"/>
              <a:t> </a:t>
            </a:r>
            <a:r>
              <a:rPr sz="2250" dirty="0"/>
              <a:t>God</a:t>
            </a:r>
            <a:r>
              <a:rPr sz="2250" spc="-5" dirty="0"/>
              <a:t> </a:t>
            </a:r>
            <a:r>
              <a:rPr sz="2250" dirty="0"/>
              <a:t>exist?</a:t>
            </a:r>
            <a:r>
              <a:rPr sz="2250" spc="-5" dirty="0"/>
              <a:t> </a:t>
            </a:r>
            <a:r>
              <a:rPr sz="2250" dirty="0"/>
              <a:t>No</a:t>
            </a:r>
            <a:r>
              <a:rPr sz="2250" spc="-10" dirty="0"/>
              <a:t> </a:t>
            </a:r>
            <a:r>
              <a:rPr sz="2250" dirty="0"/>
              <a:t>Scripture</a:t>
            </a:r>
            <a:r>
              <a:rPr sz="2250" spc="-5" dirty="0"/>
              <a:t> </a:t>
            </a:r>
            <a:r>
              <a:rPr sz="2250" dirty="0"/>
              <a:t>passage</a:t>
            </a:r>
            <a:r>
              <a:rPr sz="2250" spc="-5" dirty="0"/>
              <a:t> </a:t>
            </a:r>
            <a:r>
              <a:rPr sz="2250" dirty="0"/>
              <a:t>says</a:t>
            </a:r>
            <a:r>
              <a:rPr sz="2250" spc="-5" dirty="0"/>
              <a:t> </a:t>
            </a:r>
            <a:r>
              <a:rPr sz="2250" spc="-20" dirty="0"/>
              <a:t>“God </a:t>
            </a:r>
            <a:r>
              <a:rPr sz="2250" dirty="0"/>
              <a:t>exists”</a:t>
            </a:r>
            <a:r>
              <a:rPr sz="2250" spc="-15" dirty="0"/>
              <a:t> </a:t>
            </a:r>
            <a:r>
              <a:rPr sz="2250" dirty="0"/>
              <a:t>verbatim,</a:t>
            </a:r>
            <a:r>
              <a:rPr sz="2250" spc="-15" dirty="0"/>
              <a:t> </a:t>
            </a:r>
            <a:r>
              <a:rPr sz="2250" dirty="0"/>
              <a:t>but</a:t>
            </a:r>
            <a:r>
              <a:rPr sz="2250" spc="-15" dirty="0"/>
              <a:t> </a:t>
            </a:r>
            <a:r>
              <a:rPr sz="2250" dirty="0"/>
              <a:t>if</a:t>
            </a:r>
            <a:r>
              <a:rPr sz="2250" spc="-15" dirty="0"/>
              <a:t> </a:t>
            </a:r>
            <a:r>
              <a:rPr sz="2250" dirty="0"/>
              <a:t>everything</a:t>
            </a:r>
            <a:r>
              <a:rPr sz="2250" spc="-15" dirty="0"/>
              <a:t> </a:t>
            </a:r>
            <a:r>
              <a:rPr sz="2250" dirty="0"/>
              <a:t>the</a:t>
            </a:r>
            <a:r>
              <a:rPr sz="2250" spc="-15" dirty="0"/>
              <a:t> </a:t>
            </a:r>
            <a:r>
              <a:rPr sz="2250" dirty="0"/>
              <a:t>bible</a:t>
            </a:r>
            <a:r>
              <a:rPr sz="2250" spc="-10" dirty="0"/>
              <a:t> </a:t>
            </a:r>
            <a:r>
              <a:rPr sz="2250" spc="-20" dirty="0"/>
              <a:t>says </a:t>
            </a:r>
            <a:r>
              <a:rPr sz="2250" dirty="0"/>
              <a:t>about</a:t>
            </a:r>
            <a:r>
              <a:rPr sz="2250" spc="-20" dirty="0"/>
              <a:t> </a:t>
            </a:r>
            <a:r>
              <a:rPr sz="2250" dirty="0"/>
              <a:t>God</a:t>
            </a:r>
            <a:r>
              <a:rPr sz="2250" spc="-10" dirty="0"/>
              <a:t> </a:t>
            </a:r>
            <a:r>
              <a:rPr sz="2250" dirty="0"/>
              <a:t>is</a:t>
            </a:r>
            <a:r>
              <a:rPr sz="2250" spc="-10" dirty="0"/>
              <a:t> </a:t>
            </a:r>
            <a:r>
              <a:rPr sz="2250" dirty="0"/>
              <a:t>true,</a:t>
            </a:r>
            <a:r>
              <a:rPr sz="2250" spc="-10" dirty="0"/>
              <a:t> </a:t>
            </a:r>
            <a:r>
              <a:rPr sz="2250" dirty="0"/>
              <a:t>then</a:t>
            </a:r>
            <a:r>
              <a:rPr sz="2250" spc="-10" dirty="0"/>
              <a:t> </a:t>
            </a:r>
            <a:r>
              <a:rPr sz="2250" dirty="0"/>
              <a:t>God</a:t>
            </a:r>
            <a:r>
              <a:rPr sz="2250" spc="-10" dirty="0"/>
              <a:t> </a:t>
            </a:r>
            <a:r>
              <a:rPr sz="2250" dirty="0"/>
              <a:t>necessarily</a:t>
            </a:r>
            <a:r>
              <a:rPr sz="2250" spc="-10" dirty="0"/>
              <a:t> exists.</a:t>
            </a:r>
            <a:endParaRPr sz="2250"/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829002" y="1288769"/>
            <a:ext cx="6404098" cy="941070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110451" y="1333811"/>
            <a:ext cx="5837555" cy="853440"/>
          </a:xfrm>
          <a:prstGeom prst="rect">
            <a:avLst/>
          </a:prstGeom>
        </p:spPr>
        <p:txBody>
          <a:bodyPr vert="horz" wrap="square" lIns="0" tIns="1270" rIns="0" bIns="0" rtlCol="0">
            <a:spAutoFit/>
          </a:bodyPr>
          <a:lstStyle/>
          <a:p>
            <a:pPr marL="938530" marR="5080" indent="-926465">
              <a:lnSpc>
                <a:spcPct val="103800"/>
              </a:lnSpc>
              <a:spcBef>
                <a:spcPts val="10"/>
              </a:spcBef>
            </a:pPr>
            <a:r>
              <a:rPr dirty="0"/>
              <a:t>How</a:t>
            </a:r>
            <a:r>
              <a:rPr spc="35" dirty="0"/>
              <a:t> </a:t>
            </a:r>
            <a:r>
              <a:rPr dirty="0"/>
              <a:t>Does</a:t>
            </a:r>
            <a:r>
              <a:rPr spc="45" dirty="0"/>
              <a:t> </a:t>
            </a:r>
            <a:r>
              <a:rPr dirty="0"/>
              <a:t>the</a:t>
            </a:r>
            <a:r>
              <a:rPr spc="45" dirty="0"/>
              <a:t> </a:t>
            </a:r>
            <a:r>
              <a:rPr dirty="0"/>
              <a:t>Bible</a:t>
            </a:r>
            <a:r>
              <a:rPr spc="45" dirty="0"/>
              <a:t> </a:t>
            </a:r>
            <a:r>
              <a:rPr dirty="0"/>
              <a:t>Relate</a:t>
            </a:r>
            <a:r>
              <a:rPr spc="45" dirty="0"/>
              <a:t> </a:t>
            </a:r>
            <a:r>
              <a:rPr dirty="0"/>
              <a:t>to</a:t>
            </a:r>
            <a:r>
              <a:rPr spc="45" dirty="0"/>
              <a:t> </a:t>
            </a:r>
            <a:r>
              <a:rPr dirty="0"/>
              <a:t>Topics</a:t>
            </a:r>
            <a:r>
              <a:rPr spc="45" dirty="0"/>
              <a:t> </a:t>
            </a:r>
            <a:r>
              <a:rPr dirty="0"/>
              <a:t>that</a:t>
            </a:r>
            <a:r>
              <a:rPr spc="45" dirty="0"/>
              <a:t> </a:t>
            </a:r>
            <a:r>
              <a:rPr spc="-25" dirty="0"/>
              <a:t>it </a:t>
            </a:r>
            <a:r>
              <a:rPr dirty="0"/>
              <a:t>does</a:t>
            </a:r>
            <a:r>
              <a:rPr spc="40" dirty="0"/>
              <a:t> </a:t>
            </a:r>
            <a:r>
              <a:rPr dirty="0"/>
              <a:t>not</a:t>
            </a:r>
            <a:r>
              <a:rPr spc="50" dirty="0"/>
              <a:t> </a:t>
            </a:r>
            <a:r>
              <a:rPr dirty="0"/>
              <a:t>explicitly</a:t>
            </a:r>
            <a:r>
              <a:rPr spc="50" dirty="0"/>
              <a:t> </a:t>
            </a:r>
            <a:r>
              <a:rPr spc="-10" dirty="0"/>
              <a:t>mention?</a:t>
            </a:r>
          </a:p>
        </p:txBody>
      </p:sp>
      <p:grpSp>
        <p:nvGrpSpPr>
          <p:cNvPr id="4" name="object 4"/>
          <p:cNvGrpSpPr/>
          <p:nvPr/>
        </p:nvGrpSpPr>
        <p:grpSpPr>
          <a:xfrm>
            <a:off x="987166" y="2321943"/>
            <a:ext cx="8085455" cy="1778000"/>
            <a:chOff x="987166" y="2321943"/>
            <a:chExt cx="8085455" cy="1778000"/>
          </a:xfrm>
        </p:grpSpPr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987166" y="2321943"/>
              <a:ext cx="8085396" cy="1778000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037738" y="2480480"/>
              <a:ext cx="153356" cy="153356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037738" y="3130085"/>
              <a:ext cx="153356" cy="153356"/>
            </a:xfrm>
            <a:prstGeom prst="rect">
              <a:avLst/>
            </a:prstGeom>
          </p:spPr>
        </p:pic>
        <p:pic>
          <p:nvPicPr>
            <p:cNvPr id="8" name="object 8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037738" y="3779690"/>
              <a:ext cx="153356" cy="153356"/>
            </a:xfrm>
            <a:prstGeom prst="rect">
              <a:avLst/>
            </a:prstGeom>
          </p:spPr>
        </p:pic>
      </p:grpSp>
      <p:sp>
        <p:nvSpPr>
          <p:cNvPr id="9" name="object 9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/>
              <a:t>T1:</a:t>
            </a:r>
            <a:r>
              <a:rPr spc="30" dirty="0"/>
              <a:t> </a:t>
            </a:r>
            <a:r>
              <a:rPr dirty="0"/>
              <a:t>A</a:t>
            </a:r>
            <a:r>
              <a:rPr spc="45" dirty="0"/>
              <a:t> </a:t>
            </a:r>
            <a:r>
              <a:rPr dirty="0"/>
              <a:t>Theological</a:t>
            </a:r>
            <a:r>
              <a:rPr spc="40" dirty="0"/>
              <a:t> </a:t>
            </a:r>
            <a:r>
              <a:rPr dirty="0"/>
              <a:t>Claim</a:t>
            </a:r>
            <a:r>
              <a:rPr spc="45" dirty="0"/>
              <a:t> </a:t>
            </a:r>
            <a:r>
              <a:rPr dirty="0"/>
              <a:t>is</a:t>
            </a:r>
            <a:r>
              <a:rPr spc="40" dirty="0"/>
              <a:t> </a:t>
            </a:r>
            <a:r>
              <a:rPr dirty="0"/>
              <a:t>a</a:t>
            </a:r>
            <a:r>
              <a:rPr spc="45" dirty="0"/>
              <a:t> </a:t>
            </a:r>
            <a:r>
              <a:rPr dirty="0"/>
              <a:t>DIRECT</a:t>
            </a:r>
            <a:r>
              <a:rPr spc="40" dirty="0"/>
              <a:t> </a:t>
            </a:r>
            <a:r>
              <a:rPr dirty="0"/>
              <a:t>TRANSLATION</a:t>
            </a:r>
            <a:r>
              <a:rPr spc="40" dirty="0"/>
              <a:t> </a:t>
            </a:r>
            <a:r>
              <a:rPr dirty="0"/>
              <a:t>of</a:t>
            </a:r>
            <a:r>
              <a:rPr spc="45" dirty="0"/>
              <a:t> </a:t>
            </a:r>
            <a:r>
              <a:rPr spc="-10" dirty="0"/>
              <a:t>Scripture</a:t>
            </a:r>
          </a:p>
          <a:p>
            <a:pPr marL="12700">
              <a:lnSpc>
                <a:spcPct val="100000"/>
              </a:lnSpc>
              <a:spcBef>
                <a:spcPts val="2175"/>
              </a:spcBef>
            </a:pPr>
            <a:r>
              <a:rPr dirty="0"/>
              <a:t>T2:</a:t>
            </a:r>
            <a:r>
              <a:rPr spc="40" dirty="0"/>
              <a:t> </a:t>
            </a:r>
            <a:r>
              <a:rPr dirty="0"/>
              <a:t>A</a:t>
            </a:r>
            <a:r>
              <a:rPr spc="40" dirty="0"/>
              <a:t> </a:t>
            </a:r>
            <a:r>
              <a:rPr dirty="0"/>
              <a:t>Theological</a:t>
            </a:r>
            <a:r>
              <a:rPr spc="35" dirty="0"/>
              <a:t> </a:t>
            </a:r>
            <a:r>
              <a:rPr dirty="0"/>
              <a:t>Claim</a:t>
            </a:r>
            <a:r>
              <a:rPr spc="40" dirty="0"/>
              <a:t> </a:t>
            </a:r>
            <a:r>
              <a:rPr dirty="0"/>
              <a:t>is</a:t>
            </a:r>
            <a:r>
              <a:rPr spc="40" dirty="0"/>
              <a:t> </a:t>
            </a:r>
            <a:r>
              <a:rPr dirty="0"/>
              <a:t>an</a:t>
            </a:r>
            <a:r>
              <a:rPr spc="40" dirty="0"/>
              <a:t> </a:t>
            </a:r>
            <a:r>
              <a:rPr dirty="0"/>
              <a:t>ENTAILMENT</a:t>
            </a:r>
            <a:r>
              <a:rPr spc="40" dirty="0"/>
              <a:t> </a:t>
            </a:r>
            <a:r>
              <a:rPr dirty="0"/>
              <a:t>of</a:t>
            </a:r>
            <a:r>
              <a:rPr spc="35" dirty="0"/>
              <a:t> </a:t>
            </a:r>
            <a:r>
              <a:rPr spc="-10" dirty="0"/>
              <a:t>Scripture</a:t>
            </a:r>
          </a:p>
          <a:p>
            <a:pPr marL="12700">
              <a:lnSpc>
                <a:spcPct val="100000"/>
              </a:lnSpc>
              <a:spcBef>
                <a:spcPts val="2175"/>
              </a:spcBef>
            </a:pPr>
            <a:r>
              <a:rPr dirty="0"/>
              <a:t>T3:</a:t>
            </a:r>
            <a:r>
              <a:rPr spc="30" dirty="0"/>
              <a:t> </a:t>
            </a:r>
            <a:r>
              <a:rPr dirty="0"/>
              <a:t>A</a:t>
            </a:r>
            <a:r>
              <a:rPr spc="40" dirty="0"/>
              <a:t> </a:t>
            </a:r>
            <a:r>
              <a:rPr dirty="0"/>
              <a:t>Theological</a:t>
            </a:r>
            <a:r>
              <a:rPr spc="40" dirty="0"/>
              <a:t> </a:t>
            </a:r>
            <a:r>
              <a:rPr dirty="0"/>
              <a:t>Claim</a:t>
            </a:r>
            <a:r>
              <a:rPr spc="40" dirty="0"/>
              <a:t> </a:t>
            </a:r>
            <a:r>
              <a:rPr dirty="0"/>
              <a:t>is</a:t>
            </a:r>
            <a:r>
              <a:rPr spc="515" dirty="0"/>
              <a:t> </a:t>
            </a:r>
            <a:r>
              <a:rPr dirty="0"/>
              <a:t>INDUCTIVELY</a:t>
            </a:r>
            <a:r>
              <a:rPr spc="40" dirty="0"/>
              <a:t> </a:t>
            </a:r>
            <a:r>
              <a:rPr dirty="0"/>
              <a:t>related</a:t>
            </a:r>
            <a:r>
              <a:rPr spc="40" dirty="0"/>
              <a:t> </a:t>
            </a:r>
            <a:r>
              <a:rPr dirty="0"/>
              <a:t>to</a:t>
            </a:r>
            <a:r>
              <a:rPr spc="40" dirty="0"/>
              <a:t> </a:t>
            </a:r>
            <a:r>
              <a:rPr spc="-10" dirty="0"/>
              <a:t>Scripture</a:t>
            </a: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829002" y="1288769"/>
            <a:ext cx="6404098" cy="941070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110451" y="1333811"/>
            <a:ext cx="5837555" cy="853440"/>
          </a:xfrm>
          <a:prstGeom prst="rect">
            <a:avLst/>
          </a:prstGeom>
        </p:spPr>
        <p:txBody>
          <a:bodyPr vert="horz" wrap="square" lIns="0" tIns="1270" rIns="0" bIns="0" rtlCol="0">
            <a:spAutoFit/>
          </a:bodyPr>
          <a:lstStyle/>
          <a:p>
            <a:pPr marL="938530" marR="5080" indent="-926465">
              <a:lnSpc>
                <a:spcPct val="103800"/>
              </a:lnSpc>
              <a:spcBef>
                <a:spcPts val="10"/>
              </a:spcBef>
            </a:pPr>
            <a:r>
              <a:rPr dirty="0"/>
              <a:t>How</a:t>
            </a:r>
            <a:r>
              <a:rPr spc="35" dirty="0"/>
              <a:t> </a:t>
            </a:r>
            <a:r>
              <a:rPr dirty="0"/>
              <a:t>Does</a:t>
            </a:r>
            <a:r>
              <a:rPr spc="45" dirty="0"/>
              <a:t> </a:t>
            </a:r>
            <a:r>
              <a:rPr dirty="0"/>
              <a:t>the</a:t>
            </a:r>
            <a:r>
              <a:rPr spc="45" dirty="0"/>
              <a:t> </a:t>
            </a:r>
            <a:r>
              <a:rPr dirty="0"/>
              <a:t>Bible</a:t>
            </a:r>
            <a:r>
              <a:rPr spc="45" dirty="0"/>
              <a:t> </a:t>
            </a:r>
            <a:r>
              <a:rPr dirty="0"/>
              <a:t>Relate</a:t>
            </a:r>
            <a:r>
              <a:rPr spc="45" dirty="0"/>
              <a:t> </a:t>
            </a:r>
            <a:r>
              <a:rPr dirty="0"/>
              <a:t>to</a:t>
            </a:r>
            <a:r>
              <a:rPr spc="45" dirty="0"/>
              <a:t> </a:t>
            </a:r>
            <a:r>
              <a:rPr dirty="0"/>
              <a:t>Topics</a:t>
            </a:r>
            <a:r>
              <a:rPr spc="45" dirty="0"/>
              <a:t> </a:t>
            </a:r>
            <a:r>
              <a:rPr dirty="0"/>
              <a:t>that</a:t>
            </a:r>
            <a:r>
              <a:rPr spc="45" dirty="0"/>
              <a:t> </a:t>
            </a:r>
            <a:r>
              <a:rPr spc="-25" dirty="0"/>
              <a:t>it </a:t>
            </a:r>
            <a:r>
              <a:rPr dirty="0"/>
              <a:t>does</a:t>
            </a:r>
            <a:r>
              <a:rPr spc="40" dirty="0"/>
              <a:t> </a:t>
            </a:r>
            <a:r>
              <a:rPr dirty="0"/>
              <a:t>not</a:t>
            </a:r>
            <a:r>
              <a:rPr spc="50" dirty="0"/>
              <a:t> </a:t>
            </a:r>
            <a:r>
              <a:rPr dirty="0"/>
              <a:t>explicitly</a:t>
            </a:r>
            <a:r>
              <a:rPr spc="50" dirty="0"/>
              <a:t> </a:t>
            </a:r>
            <a:r>
              <a:rPr spc="-10" dirty="0"/>
              <a:t>mention?</a:t>
            </a:r>
          </a:p>
        </p:txBody>
      </p:sp>
      <p:grpSp>
        <p:nvGrpSpPr>
          <p:cNvPr id="4" name="object 4"/>
          <p:cNvGrpSpPr/>
          <p:nvPr/>
        </p:nvGrpSpPr>
        <p:grpSpPr>
          <a:xfrm>
            <a:off x="241029" y="2321943"/>
            <a:ext cx="8831580" cy="4267200"/>
            <a:chOff x="241029" y="2321943"/>
            <a:chExt cx="8831580" cy="4267200"/>
          </a:xfrm>
        </p:grpSpPr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987166" y="2321943"/>
              <a:ext cx="8085396" cy="1778000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037738" y="2480480"/>
              <a:ext cx="153356" cy="153356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037738" y="3130085"/>
              <a:ext cx="153356" cy="153356"/>
            </a:xfrm>
            <a:prstGeom prst="rect">
              <a:avLst/>
            </a:prstGeom>
          </p:spPr>
        </p:pic>
        <p:pic>
          <p:nvPicPr>
            <p:cNvPr id="8" name="object 8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037738" y="3779690"/>
              <a:ext cx="153356" cy="153356"/>
            </a:xfrm>
            <a:prstGeom prst="rect">
              <a:avLst/>
            </a:prstGeom>
          </p:spPr>
        </p:pic>
        <p:pic>
          <p:nvPicPr>
            <p:cNvPr id="9" name="object 9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41029" y="3877193"/>
              <a:ext cx="7989803" cy="2711866"/>
            </a:xfrm>
            <a:prstGeom prst="rect">
              <a:avLst/>
            </a:prstGeom>
          </p:spPr>
        </p:pic>
        <p:pic>
          <p:nvPicPr>
            <p:cNvPr id="10" name="object 10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879466" y="4288436"/>
              <a:ext cx="112887" cy="135464"/>
            </a:xfrm>
            <a:prstGeom prst="rect">
              <a:avLst/>
            </a:prstGeom>
          </p:spPr>
        </p:pic>
      </p:grpSp>
      <p:sp>
        <p:nvSpPr>
          <p:cNvPr id="11" name="object 11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/>
              <a:t>T1:</a:t>
            </a:r>
            <a:r>
              <a:rPr spc="30" dirty="0"/>
              <a:t> </a:t>
            </a:r>
            <a:r>
              <a:rPr dirty="0"/>
              <a:t>A</a:t>
            </a:r>
            <a:r>
              <a:rPr spc="45" dirty="0"/>
              <a:t> </a:t>
            </a:r>
            <a:r>
              <a:rPr dirty="0"/>
              <a:t>Theological</a:t>
            </a:r>
            <a:r>
              <a:rPr spc="40" dirty="0"/>
              <a:t> </a:t>
            </a:r>
            <a:r>
              <a:rPr dirty="0"/>
              <a:t>Claim</a:t>
            </a:r>
            <a:r>
              <a:rPr spc="45" dirty="0"/>
              <a:t> </a:t>
            </a:r>
            <a:r>
              <a:rPr dirty="0"/>
              <a:t>is</a:t>
            </a:r>
            <a:r>
              <a:rPr spc="40" dirty="0"/>
              <a:t> </a:t>
            </a:r>
            <a:r>
              <a:rPr dirty="0"/>
              <a:t>a</a:t>
            </a:r>
            <a:r>
              <a:rPr spc="45" dirty="0"/>
              <a:t> </a:t>
            </a:r>
            <a:r>
              <a:rPr dirty="0"/>
              <a:t>DIRECT</a:t>
            </a:r>
            <a:r>
              <a:rPr spc="40" dirty="0"/>
              <a:t> </a:t>
            </a:r>
            <a:r>
              <a:rPr dirty="0"/>
              <a:t>TRANSLATION</a:t>
            </a:r>
            <a:r>
              <a:rPr spc="40" dirty="0"/>
              <a:t> </a:t>
            </a:r>
            <a:r>
              <a:rPr dirty="0"/>
              <a:t>of</a:t>
            </a:r>
            <a:r>
              <a:rPr spc="45" dirty="0"/>
              <a:t> </a:t>
            </a:r>
            <a:r>
              <a:rPr spc="-10" dirty="0"/>
              <a:t>Scripture</a:t>
            </a:r>
          </a:p>
          <a:p>
            <a:pPr marL="12700">
              <a:lnSpc>
                <a:spcPct val="100000"/>
              </a:lnSpc>
              <a:spcBef>
                <a:spcPts val="2175"/>
              </a:spcBef>
            </a:pPr>
            <a:r>
              <a:rPr dirty="0"/>
              <a:t>T2:</a:t>
            </a:r>
            <a:r>
              <a:rPr spc="40" dirty="0"/>
              <a:t> </a:t>
            </a:r>
            <a:r>
              <a:rPr dirty="0"/>
              <a:t>A</a:t>
            </a:r>
            <a:r>
              <a:rPr spc="40" dirty="0"/>
              <a:t> </a:t>
            </a:r>
            <a:r>
              <a:rPr dirty="0"/>
              <a:t>Theological</a:t>
            </a:r>
            <a:r>
              <a:rPr spc="35" dirty="0"/>
              <a:t> </a:t>
            </a:r>
            <a:r>
              <a:rPr dirty="0"/>
              <a:t>Claim</a:t>
            </a:r>
            <a:r>
              <a:rPr spc="40" dirty="0"/>
              <a:t> </a:t>
            </a:r>
            <a:r>
              <a:rPr dirty="0"/>
              <a:t>is</a:t>
            </a:r>
            <a:r>
              <a:rPr spc="40" dirty="0"/>
              <a:t> </a:t>
            </a:r>
            <a:r>
              <a:rPr dirty="0"/>
              <a:t>an</a:t>
            </a:r>
            <a:r>
              <a:rPr spc="40" dirty="0"/>
              <a:t> </a:t>
            </a:r>
            <a:r>
              <a:rPr dirty="0"/>
              <a:t>ENTAILMENT</a:t>
            </a:r>
            <a:r>
              <a:rPr spc="40" dirty="0"/>
              <a:t> </a:t>
            </a:r>
            <a:r>
              <a:rPr dirty="0"/>
              <a:t>of</a:t>
            </a:r>
            <a:r>
              <a:rPr spc="35" dirty="0"/>
              <a:t> </a:t>
            </a:r>
            <a:r>
              <a:rPr spc="-10" dirty="0"/>
              <a:t>Scripture</a:t>
            </a:r>
          </a:p>
          <a:p>
            <a:pPr marL="12700">
              <a:lnSpc>
                <a:spcPct val="100000"/>
              </a:lnSpc>
              <a:spcBef>
                <a:spcPts val="2195"/>
              </a:spcBef>
            </a:pPr>
            <a:r>
              <a:rPr dirty="0"/>
              <a:t>T3:</a:t>
            </a:r>
            <a:r>
              <a:rPr spc="30" dirty="0"/>
              <a:t> </a:t>
            </a:r>
            <a:r>
              <a:rPr dirty="0"/>
              <a:t>A</a:t>
            </a:r>
            <a:r>
              <a:rPr spc="40" dirty="0"/>
              <a:t> </a:t>
            </a:r>
            <a:r>
              <a:rPr dirty="0"/>
              <a:t>Theological</a:t>
            </a:r>
            <a:r>
              <a:rPr spc="40" dirty="0"/>
              <a:t> </a:t>
            </a:r>
            <a:r>
              <a:rPr dirty="0"/>
              <a:t>Claim</a:t>
            </a:r>
            <a:r>
              <a:rPr spc="40" dirty="0"/>
              <a:t> </a:t>
            </a:r>
            <a:r>
              <a:rPr dirty="0"/>
              <a:t>is</a:t>
            </a:r>
            <a:r>
              <a:rPr spc="520" dirty="0"/>
              <a:t> </a:t>
            </a:r>
            <a:r>
              <a:rPr dirty="0">
                <a:solidFill>
                  <a:srgbClr val="A21F1C"/>
                </a:solidFill>
              </a:rPr>
              <a:t>INDUCTIVELY</a:t>
            </a:r>
            <a:r>
              <a:rPr spc="35" dirty="0">
                <a:solidFill>
                  <a:srgbClr val="A21F1C"/>
                </a:solidFill>
              </a:rPr>
              <a:t> </a:t>
            </a:r>
            <a:r>
              <a:rPr dirty="0"/>
              <a:t>related</a:t>
            </a:r>
            <a:r>
              <a:rPr spc="40" dirty="0"/>
              <a:t> </a:t>
            </a:r>
            <a:r>
              <a:rPr dirty="0"/>
              <a:t>to</a:t>
            </a:r>
            <a:r>
              <a:rPr spc="40" dirty="0"/>
              <a:t> </a:t>
            </a:r>
            <a:r>
              <a:rPr spc="-10" dirty="0"/>
              <a:t>Scripture</a:t>
            </a:r>
          </a:p>
          <a:p>
            <a:pPr marL="880110" marR="1004569">
              <a:lnSpc>
                <a:spcPct val="102299"/>
              </a:lnSpc>
              <a:spcBef>
                <a:spcPts val="1100"/>
              </a:spcBef>
            </a:pPr>
            <a:r>
              <a:rPr sz="2150" dirty="0"/>
              <a:t>Induction:</a:t>
            </a:r>
            <a:r>
              <a:rPr sz="2150" spc="45" dirty="0"/>
              <a:t> </a:t>
            </a:r>
            <a:r>
              <a:rPr sz="2150" dirty="0"/>
              <a:t>conclusion</a:t>
            </a:r>
            <a:r>
              <a:rPr sz="2150" spc="55" dirty="0"/>
              <a:t> </a:t>
            </a:r>
            <a:r>
              <a:rPr sz="2150" dirty="0"/>
              <a:t>does</a:t>
            </a:r>
            <a:r>
              <a:rPr sz="2150" spc="50" dirty="0"/>
              <a:t> </a:t>
            </a:r>
            <a:r>
              <a:rPr sz="2150" dirty="0"/>
              <a:t>not</a:t>
            </a:r>
            <a:r>
              <a:rPr sz="2150" spc="55" dirty="0"/>
              <a:t> </a:t>
            </a:r>
            <a:r>
              <a:rPr sz="2150" dirty="0"/>
              <a:t>necessarily</a:t>
            </a:r>
            <a:r>
              <a:rPr sz="2150" spc="55" dirty="0"/>
              <a:t> </a:t>
            </a:r>
            <a:r>
              <a:rPr sz="2150" spc="-10" dirty="0"/>
              <a:t>follow, </a:t>
            </a:r>
            <a:r>
              <a:rPr sz="2150" dirty="0"/>
              <a:t>but</a:t>
            </a:r>
            <a:r>
              <a:rPr sz="2150" spc="20" dirty="0"/>
              <a:t> </a:t>
            </a:r>
            <a:r>
              <a:rPr sz="2150" dirty="0"/>
              <a:t>is</a:t>
            </a:r>
            <a:r>
              <a:rPr sz="2150" spc="35" dirty="0"/>
              <a:t> </a:t>
            </a:r>
            <a:r>
              <a:rPr sz="2150" dirty="0"/>
              <a:t>most</a:t>
            </a:r>
            <a:r>
              <a:rPr sz="2150" spc="30" dirty="0"/>
              <a:t> </a:t>
            </a:r>
            <a:r>
              <a:rPr sz="2150" dirty="0"/>
              <a:t>probable</a:t>
            </a:r>
            <a:r>
              <a:rPr sz="2150" spc="35" dirty="0"/>
              <a:t> </a:t>
            </a:r>
            <a:r>
              <a:rPr sz="2150" dirty="0"/>
              <a:t>(all</a:t>
            </a:r>
            <a:r>
              <a:rPr sz="2150" spc="30" dirty="0"/>
              <a:t> </a:t>
            </a:r>
            <a:r>
              <a:rPr sz="2150" dirty="0"/>
              <a:t>of</a:t>
            </a:r>
            <a:r>
              <a:rPr sz="2150" spc="35" dirty="0"/>
              <a:t> </a:t>
            </a:r>
            <a:r>
              <a:rPr sz="2150" dirty="0"/>
              <a:t>the</a:t>
            </a:r>
            <a:r>
              <a:rPr sz="2150" spc="30" dirty="0"/>
              <a:t> </a:t>
            </a:r>
            <a:r>
              <a:rPr sz="2150" dirty="0"/>
              <a:t>crows</a:t>
            </a:r>
            <a:r>
              <a:rPr sz="2150" spc="35" dirty="0"/>
              <a:t> </a:t>
            </a:r>
            <a:r>
              <a:rPr sz="2150" dirty="0"/>
              <a:t>I’ve</a:t>
            </a:r>
            <a:r>
              <a:rPr sz="2150" spc="30" dirty="0"/>
              <a:t> </a:t>
            </a:r>
            <a:r>
              <a:rPr sz="2150" dirty="0"/>
              <a:t>ever</a:t>
            </a:r>
            <a:r>
              <a:rPr sz="2150" spc="35" dirty="0"/>
              <a:t> </a:t>
            </a:r>
            <a:r>
              <a:rPr sz="2150" spc="-20" dirty="0"/>
              <a:t>seen </a:t>
            </a:r>
            <a:r>
              <a:rPr sz="2150" dirty="0"/>
              <a:t>are</a:t>
            </a:r>
            <a:r>
              <a:rPr sz="2150" spc="40" dirty="0"/>
              <a:t> </a:t>
            </a:r>
            <a:r>
              <a:rPr sz="2150" dirty="0"/>
              <a:t>black;</a:t>
            </a:r>
            <a:r>
              <a:rPr sz="2150" spc="40" dirty="0"/>
              <a:t> </a:t>
            </a:r>
            <a:r>
              <a:rPr sz="2150" dirty="0"/>
              <a:t>therefore</a:t>
            </a:r>
            <a:r>
              <a:rPr sz="2150" spc="40" dirty="0"/>
              <a:t> </a:t>
            </a:r>
            <a:r>
              <a:rPr sz="2150" dirty="0"/>
              <a:t>all</a:t>
            </a:r>
            <a:r>
              <a:rPr sz="2150" spc="40" dirty="0"/>
              <a:t> </a:t>
            </a:r>
            <a:r>
              <a:rPr sz="2150" dirty="0"/>
              <a:t>crows</a:t>
            </a:r>
            <a:r>
              <a:rPr sz="2150" spc="40" dirty="0"/>
              <a:t> </a:t>
            </a:r>
            <a:r>
              <a:rPr sz="2150" dirty="0"/>
              <a:t>are</a:t>
            </a:r>
            <a:r>
              <a:rPr sz="2150" spc="40" dirty="0"/>
              <a:t> </a:t>
            </a:r>
            <a:r>
              <a:rPr sz="2150" spc="-10" dirty="0"/>
              <a:t>black).</a:t>
            </a:r>
            <a:endParaRPr sz="2150"/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829002" y="1288769"/>
            <a:ext cx="6404098" cy="941070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110451" y="1333811"/>
            <a:ext cx="5837555" cy="853440"/>
          </a:xfrm>
          <a:prstGeom prst="rect">
            <a:avLst/>
          </a:prstGeom>
        </p:spPr>
        <p:txBody>
          <a:bodyPr vert="horz" wrap="square" lIns="0" tIns="1270" rIns="0" bIns="0" rtlCol="0">
            <a:spAutoFit/>
          </a:bodyPr>
          <a:lstStyle/>
          <a:p>
            <a:pPr marL="938530" marR="5080" indent="-926465">
              <a:lnSpc>
                <a:spcPct val="103800"/>
              </a:lnSpc>
              <a:spcBef>
                <a:spcPts val="10"/>
              </a:spcBef>
            </a:pPr>
            <a:r>
              <a:rPr dirty="0"/>
              <a:t>How</a:t>
            </a:r>
            <a:r>
              <a:rPr spc="35" dirty="0"/>
              <a:t> </a:t>
            </a:r>
            <a:r>
              <a:rPr dirty="0"/>
              <a:t>Does</a:t>
            </a:r>
            <a:r>
              <a:rPr spc="45" dirty="0"/>
              <a:t> </a:t>
            </a:r>
            <a:r>
              <a:rPr dirty="0"/>
              <a:t>the</a:t>
            </a:r>
            <a:r>
              <a:rPr spc="45" dirty="0"/>
              <a:t> </a:t>
            </a:r>
            <a:r>
              <a:rPr dirty="0"/>
              <a:t>Bible</a:t>
            </a:r>
            <a:r>
              <a:rPr spc="45" dirty="0"/>
              <a:t> </a:t>
            </a:r>
            <a:r>
              <a:rPr dirty="0"/>
              <a:t>Relate</a:t>
            </a:r>
            <a:r>
              <a:rPr spc="45" dirty="0"/>
              <a:t> </a:t>
            </a:r>
            <a:r>
              <a:rPr dirty="0"/>
              <a:t>to</a:t>
            </a:r>
            <a:r>
              <a:rPr spc="45" dirty="0"/>
              <a:t> </a:t>
            </a:r>
            <a:r>
              <a:rPr dirty="0"/>
              <a:t>Topics</a:t>
            </a:r>
            <a:r>
              <a:rPr spc="45" dirty="0"/>
              <a:t> </a:t>
            </a:r>
            <a:r>
              <a:rPr dirty="0"/>
              <a:t>that</a:t>
            </a:r>
            <a:r>
              <a:rPr spc="45" dirty="0"/>
              <a:t> </a:t>
            </a:r>
            <a:r>
              <a:rPr spc="-25" dirty="0"/>
              <a:t>it </a:t>
            </a:r>
            <a:r>
              <a:rPr dirty="0"/>
              <a:t>does</a:t>
            </a:r>
            <a:r>
              <a:rPr spc="40" dirty="0"/>
              <a:t> </a:t>
            </a:r>
            <a:r>
              <a:rPr dirty="0"/>
              <a:t>not</a:t>
            </a:r>
            <a:r>
              <a:rPr spc="50" dirty="0"/>
              <a:t> </a:t>
            </a:r>
            <a:r>
              <a:rPr dirty="0"/>
              <a:t>explicitly</a:t>
            </a:r>
            <a:r>
              <a:rPr spc="50" dirty="0"/>
              <a:t> </a:t>
            </a:r>
            <a:r>
              <a:rPr spc="-10" dirty="0"/>
              <a:t>mention?</a:t>
            </a:r>
          </a:p>
        </p:txBody>
      </p:sp>
      <p:grpSp>
        <p:nvGrpSpPr>
          <p:cNvPr id="4" name="object 4"/>
          <p:cNvGrpSpPr/>
          <p:nvPr/>
        </p:nvGrpSpPr>
        <p:grpSpPr>
          <a:xfrm>
            <a:off x="241029" y="2321943"/>
            <a:ext cx="8831580" cy="4267200"/>
            <a:chOff x="241029" y="2321943"/>
            <a:chExt cx="8831580" cy="4267200"/>
          </a:xfrm>
        </p:grpSpPr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987166" y="2321943"/>
              <a:ext cx="8085396" cy="1778000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037738" y="2480480"/>
              <a:ext cx="153356" cy="153356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037738" y="3130085"/>
              <a:ext cx="153356" cy="153356"/>
            </a:xfrm>
            <a:prstGeom prst="rect">
              <a:avLst/>
            </a:prstGeom>
          </p:spPr>
        </p:pic>
        <p:pic>
          <p:nvPicPr>
            <p:cNvPr id="8" name="object 8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037738" y="3779690"/>
              <a:ext cx="153356" cy="153356"/>
            </a:xfrm>
            <a:prstGeom prst="rect">
              <a:avLst/>
            </a:prstGeom>
          </p:spPr>
        </p:pic>
        <p:pic>
          <p:nvPicPr>
            <p:cNvPr id="9" name="object 9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41029" y="3877193"/>
              <a:ext cx="7989803" cy="2711866"/>
            </a:xfrm>
            <a:prstGeom prst="rect">
              <a:avLst/>
            </a:prstGeom>
          </p:spPr>
        </p:pic>
        <p:pic>
          <p:nvPicPr>
            <p:cNvPr id="10" name="object 10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879466" y="4288436"/>
              <a:ext cx="112887" cy="135464"/>
            </a:xfrm>
            <a:prstGeom prst="rect">
              <a:avLst/>
            </a:prstGeom>
          </p:spPr>
        </p:pic>
        <p:pic>
          <p:nvPicPr>
            <p:cNvPr id="11" name="object 11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879466" y="5294276"/>
              <a:ext cx="112887" cy="135464"/>
            </a:xfrm>
            <a:prstGeom prst="rect">
              <a:avLst/>
            </a:prstGeom>
          </p:spPr>
        </p:pic>
      </p:grpSp>
      <p:sp>
        <p:nvSpPr>
          <p:cNvPr id="12" name="object 1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/>
              <a:t>T1:</a:t>
            </a:r>
            <a:r>
              <a:rPr spc="30" dirty="0"/>
              <a:t> </a:t>
            </a:r>
            <a:r>
              <a:rPr dirty="0"/>
              <a:t>A</a:t>
            </a:r>
            <a:r>
              <a:rPr spc="45" dirty="0"/>
              <a:t> </a:t>
            </a:r>
            <a:r>
              <a:rPr dirty="0"/>
              <a:t>Theological</a:t>
            </a:r>
            <a:r>
              <a:rPr spc="40" dirty="0"/>
              <a:t> </a:t>
            </a:r>
            <a:r>
              <a:rPr dirty="0"/>
              <a:t>Claim</a:t>
            </a:r>
            <a:r>
              <a:rPr spc="45" dirty="0"/>
              <a:t> </a:t>
            </a:r>
            <a:r>
              <a:rPr dirty="0"/>
              <a:t>is</a:t>
            </a:r>
            <a:r>
              <a:rPr spc="40" dirty="0"/>
              <a:t> </a:t>
            </a:r>
            <a:r>
              <a:rPr dirty="0"/>
              <a:t>a</a:t>
            </a:r>
            <a:r>
              <a:rPr spc="45" dirty="0"/>
              <a:t> </a:t>
            </a:r>
            <a:r>
              <a:rPr dirty="0"/>
              <a:t>DIRECT</a:t>
            </a:r>
            <a:r>
              <a:rPr spc="40" dirty="0"/>
              <a:t> </a:t>
            </a:r>
            <a:r>
              <a:rPr dirty="0"/>
              <a:t>TRANSLATION</a:t>
            </a:r>
            <a:r>
              <a:rPr spc="40" dirty="0"/>
              <a:t> </a:t>
            </a:r>
            <a:r>
              <a:rPr dirty="0"/>
              <a:t>of</a:t>
            </a:r>
            <a:r>
              <a:rPr spc="45" dirty="0"/>
              <a:t> </a:t>
            </a:r>
            <a:r>
              <a:rPr spc="-10" dirty="0"/>
              <a:t>Scripture</a:t>
            </a:r>
          </a:p>
          <a:p>
            <a:pPr marL="12700">
              <a:lnSpc>
                <a:spcPct val="100000"/>
              </a:lnSpc>
              <a:spcBef>
                <a:spcPts val="2175"/>
              </a:spcBef>
            </a:pPr>
            <a:r>
              <a:rPr dirty="0"/>
              <a:t>T2:</a:t>
            </a:r>
            <a:r>
              <a:rPr spc="40" dirty="0"/>
              <a:t> </a:t>
            </a:r>
            <a:r>
              <a:rPr dirty="0"/>
              <a:t>A</a:t>
            </a:r>
            <a:r>
              <a:rPr spc="40" dirty="0"/>
              <a:t> </a:t>
            </a:r>
            <a:r>
              <a:rPr dirty="0"/>
              <a:t>Theological</a:t>
            </a:r>
            <a:r>
              <a:rPr spc="35" dirty="0"/>
              <a:t> </a:t>
            </a:r>
            <a:r>
              <a:rPr dirty="0"/>
              <a:t>Claim</a:t>
            </a:r>
            <a:r>
              <a:rPr spc="40" dirty="0"/>
              <a:t> </a:t>
            </a:r>
            <a:r>
              <a:rPr dirty="0"/>
              <a:t>is</a:t>
            </a:r>
            <a:r>
              <a:rPr spc="40" dirty="0"/>
              <a:t> </a:t>
            </a:r>
            <a:r>
              <a:rPr dirty="0"/>
              <a:t>an</a:t>
            </a:r>
            <a:r>
              <a:rPr spc="40" dirty="0"/>
              <a:t> </a:t>
            </a:r>
            <a:r>
              <a:rPr dirty="0"/>
              <a:t>ENTAILMENT</a:t>
            </a:r>
            <a:r>
              <a:rPr spc="40" dirty="0"/>
              <a:t> </a:t>
            </a:r>
            <a:r>
              <a:rPr dirty="0"/>
              <a:t>of</a:t>
            </a:r>
            <a:r>
              <a:rPr spc="35" dirty="0"/>
              <a:t> </a:t>
            </a:r>
            <a:r>
              <a:rPr spc="-10" dirty="0"/>
              <a:t>Scripture</a:t>
            </a:r>
          </a:p>
          <a:p>
            <a:pPr marL="12700">
              <a:lnSpc>
                <a:spcPct val="100000"/>
              </a:lnSpc>
              <a:spcBef>
                <a:spcPts val="2195"/>
              </a:spcBef>
            </a:pPr>
            <a:r>
              <a:rPr dirty="0"/>
              <a:t>T3:</a:t>
            </a:r>
            <a:r>
              <a:rPr spc="30" dirty="0"/>
              <a:t> </a:t>
            </a:r>
            <a:r>
              <a:rPr dirty="0"/>
              <a:t>A</a:t>
            </a:r>
            <a:r>
              <a:rPr spc="40" dirty="0"/>
              <a:t> </a:t>
            </a:r>
            <a:r>
              <a:rPr dirty="0"/>
              <a:t>Theological</a:t>
            </a:r>
            <a:r>
              <a:rPr spc="40" dirty="0"/>
              <a:t> </a:t>
            </a:r>
            <a:r>
              <a:rPr dirty="0"/>
              <a:t>Claim</a:t>
            </a:r>
            <a:r>
              <a:rPr spc="40" dirty="0"/>
              <a:t> </a:t>
            </a:r>
            <a:r>
              <a:rPr dirty="0"/>
              <a:t>is</a:t>
            </a:r>
            <a:r>
              <a:rPr spc="520" dirty="0"/>
              <a:t> </a:t>
            </a:r>
            <a:r>
              <a:rPr dirty="0">
                <a:solidFill>
                  <a:srgbClr val="A21F1C"/>
                </a:solidFill>
              </a:rPr>
              <a:t>INDUCTIVELY</a:t>
            </a:r>
            <a:r>
              <a:rPr spc="35" dirty="0">
                <a:solidFill>
                  <a:srgbClr val="A21F1C"/>
                </a:solidFill>
              </a:rPr>
              <a:t> </a:t>
            </a:r>
            <a:r>
              <a:rPr dirty="0"/>
              <a:t>related</a:t>
            </a:r>
            <a:r>
              <a:rPr spc="40" dirty="0"/>
              <a:t> </a:t>
            </a:r>
            <a:r>
              <a:rPr dirty="0"/>
              <a:t>to</a:t>
            </a:r>
            <a:r>
              <a:rPr spc="40" dirty="0"/>
              <a:t> </a:t>
            </a:r>
            <a:r>
              <a:rPr spc="-10" dirty="0"/>
              <a:t>Scripture</a:t>
            </a:r>
          </a:p>
          <a:p>
            <a:pPr marL="880110" marR="1004569">
              <a:lnSpc>
                <a:spcPct val="102299"/>
              </a:lnSpc>
              <a:spcBef>
                <a:spcPts val="1100"/>
              </a:spcBef>
            </a:pPr>
            <a:r>
              <a:rPr sz="2150" dirty="0"/>
              <a:t>Induction:</a:t>
            </a:r>
            <a:r>
              <a:rPr sz="2150" spc="45" dirty="0"/>
              <a:t> </a:t>
            </a:r>
            <a:r>
              <a:rPr sz="2150" dirty="0"/>
              <a:t>conclusion</a:t>
            </a:r>
            <a:r>
              <a:rPr sz="2150" spc="55" dirty="0"/>
              <a:t> </a:t>
            </a:r>
            <a:r>
              <a:rPr sz="2150" dirty="0"/>
              <a:t>does</a:t>
            </a:r>
            <a:r>
              <a:rPr sz="2150" spc="50" dirty="0"/>
              <a:t> </a:t>
            </a:r>
            <a:r>
              <a:rPr sz="2150" dirty="0"/>
              <a:t>not</a:t>
            </a:r>
            <a:r>
              <a:rPr sz="2150" spc="55" dirty="0"/>
              <a:t> </a:t>
            </a:r>
            <a:r>
              <a:rPr sz="2150" dirty="0"/>
              <a:t>necessarily</a:t>
            </a:r>
            <a:r>
              <a:rPr sz="2150" spc="55" dirty="0"/>
              <a:t> </a:t>
            </a:r>
            <a:r>
              <a:rPr sz="2150" spc="-10" dirty="0"/>
              <a:t>follow, </a:t>
            </a:r>
            <a:r>
              <a:rPr sz="2150" dirty="0"/>
              <a:t>but</a:t>
            </a:r>
            <a:r>
              <a:rPr sz="2150" spc="20" dirty="0"/>
              <a:t> </a:t>
            </a:r>
            <a:r>
              <a:rPr sz="2150" dirty="0"/>
              <a:t>is</a:t>
            </a:r>
            <a:r>
              <a:rPr sz="2150" spc="35" dirty="0"/>
              <a:t> </a:t>
            </a:r>
            <a:r>
              <a:rPr sz="2150" dirty="0"/>
              <a:t>most</a:t>
            </a:r>
            <a:r>
              <a:rPr sz="2150" spc="30" dirty="0"/>
              <a:t> </a:t>
            </a:r>
            <a:r>
              <a:rPr sz="2150" dirty="0"/>
              <a:t>probable</a:t>
            </a:r>
            <a:r>
              <a:rPr sz="2150" spc="35" dirty="0"/>
              <a:t> </a:t>
            </a:r>
            <a:r>
              <a:rPr sz="2150" dirty="0"/>
              <a:t>(all</a:t>
            </a:r>
            <a:r>
              <a:rPr sz="2150" spc="30" dirty="0"/>
              <a:t> </a:t>
            </a:r>
            <a:r>
              <a:rPr sz="2150" dirty="0"/>
              <a:t>of</a:t>
            </a:r>
            <a:r>
              <a:rPr sz="2150" spc="35" dirty="0"/>
              <a:t> </a:t>
            </a:r>
            <a:r>
              <a:rPr sz="2150" dirty="0"/>
              <a:t>the</a:t>
            </a:r>
            <a:r>
              <a:rPr sz="2150" spc="30" dirty="0"/>
              <a:t> </a:t>
            </a:r>
            <a:r>
              <a:rPr sz="2150" dirty="0"/>
              <a:t>crows</a:t>
            </a:r>
            <a:r>
              <a:rPr sz="2150" spc="35" dirty="0"/>
              <a:t> </a:t>
            </a:r>
            <a:r>
              <a:rPr sz="2150" dirty="0"/>
              <a:t>I’ve</a:t>
            </a:r>
            <a:r>
              <a:rPr sz="2150" spc="30" dirty="0"/>
              <a:t> </a:t>
            </a:r>
            <a:r>
              <a:rPr sz="2150" dirty="0"/>
              <a:t>ever</a:t>
            </a:r>
            <a:r>
              <a:rPr sz="2150" spc="35" dirty="0"/>
              <a:t> </a:t>
            </a:r>
            <a:r>
              <a:rPr sz="2150" spc="-20" dirty="0"/>
              <a:t>seen </a:t>
            </a:r>
            <a:r>
              <a:rPr sz="2150" dirty="0"/>
              <a:t>are</a:t>
            </a:r>
            <a:r>
              <a:rPr sz="2150" spc="40" dirty="0"/>
              <a:t> </a:t>
            </a:r>
            <a:r>
              <a:rPr sz="2150" dirty="0"/>
              <a:t>black;</a:t>
            </a:r>
            <a:r>
              <a:rPr sz="2150" spc="40" dirty="0"/>
              <a:t> </a:t>
            </a:r>
            <a:r>
              <a:rPr sz="2150" dirty="0"/>
              <a:t>therefore</a:t>
            </a:r>
            <a:r>
              <a:rPr sz="2150" spc="40" dirty="0"/>
              <a:t> </a:t>
            </a:r>
            <a:r>
              <a:rPr sz="2150" dirty="0"/>
              <a:t>all</a:t>
            </a:r>
            <a:r>
              <a:rPr sz="2150" spc="40" dirty="0"/>
              <a:t> </a:t>
            </a:r>
            <a:r>
              <a:rPr sz="2150" dirty="0"/>
              <a:t>crows</a:t>
            </a:r>
            <a:r>
              <a:rPr sz="2150" spc="40" dirty="0"/>
              <a:t> </a:t>
            </a:r>
            <a:r>
              <a:rPr sz="2150" dirty="0"/>
              <a:t>are</a:t>
            </a:r>
            <a:r>
              <a:rPr sz="2150" spc="40" dirty="0"/>
              <a:t> </a:t>
            </a:r>
            <a:r>
              <a:rPr sz="2150" spc="-10" dirty="0"/>
              <a:t>black).</a:t>
            </a:r>
            <a:endParaRPr sz="2150"/>
          </a:p>
          <a:p>
            <a:pPr marL="880110" marR="1080135">
              <a:lnSpc>
                <a:spcPct val="102299"/>
              </a:lnSpc>
            </a:pPr>
            <a:r>
              <a:rPr sz="2150" dirty="0"/>
              <a:t>Theological</a:t>
            </a:r>
            <a:r>
              <a:rPr sz="2150" spc="55" dirty="0"/>
              <a:t> </a:t>
            </a:r>
            <a:r>
              <a:rPr sz="2150" dirty="0"/>
              <a:t>approaches</a:t>
            </a:r>
            <a:r>
              <a:rPr sz="2150" spc="60" dirty="0"/>
              <a:t> </a:t>
            </a:r>
            <a:r>
              <a:rPr sz="2150" dirty="0"/>
              <a:t>to</a:t>
            </a:r>
            <a:r>
              <a:rPr sz="2150" spc="55" dirty="0"/>
              <a:t> </a:t>
            </a:r>
            <a:r>
              <a:rPr sz="2150" dirty="0"/>
              <a:t>Scripture,</a:t>
            </a:r>
            <a:r>
              <a:rPr sz="2150" spc="55" dirty="0"/>
              <a:t> </a:t>
            </a:r>
            <a:r>
              <a:rPr sz="2150" dirty="0"/>
              <a:t>like</a:t>
            </a:r>
            <a:r>
              <a:rPr sz="2150" spc="55" dirty="0"/>
              <a:t> </a:t>
            </a:r>
            <a:r>
              <a:rPr sz="2150" spc="-10" dirty="0"/>
              <a:t>allegory, </a:t>
            </a:r>
            <a:r>
              <a:rPr sz="2150" dirty="0"/>
              <a:t>figural</a:t>
            </a:r>
            <a:r>
              <a:rPr sz="2150" spc="50" dirty="0"/>
              <a:t> </a:t>
            </a:r>
            <a:r>
              <a:rPr sz="2150" dirty="0"/>
              <a:t>reading,</a:t>
            </a:r>
            <a:r>
              <a:rPr sz="2150" spc="65" dirty="0"/>
              <a:t> </a:t>
            </a:r>
            <a:r>
              <a:rPr sz="2150" dirty="0"/>
              <a:t>partitive</a:t>
            </a:r>
            <a:r>
              <a:rPr sz="2150" spc="60" dirty="0"/>
              <a:t> </a:t>
            </a:r>
            <a:r>
              <a:rPr sz="2150" dirty="0"/>
              <a:t>exegesis,</a:t>
            </a:r>
            <a:r>
              <a:rPr sz="2150" spc="65" dirty="0"/>
              <a:t> </a:t>
            </a:r>
            <a:r>
              <a:rPr sz="2150" spc="-10" dirty="0"/>
              <a:t>prospological </a:t>
            </a:r>
            <a:r>
              <a:rPr sz="2150" dirty="0"/>
              <a:t>exegesis,</a:t>
            </a:r>
            <a:r>
              <a:rPr sz="2150" spc="60" dirty="0"/>
              <a:t> </a:t>
            </a:r>
            <a:r>
              <a:rPr sz="2150" spc="-20" dirty="0"/>
              <a:t>etc.</a:t>
            </a:r>
            <a:endParaRPr sz="2150"/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829002" y="1288769"/>
            <a:ext cx="6404098" cy="941070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110451" y="1333811"/>
            <a:ext cx="5837555" cy="853440"/>
          </a:xfrm>
          <a:prstGeom prst="rect">
            <a:avLst/>
          </a:prstGeom>
        </p:spPr>
        <p:txBody>
          <a:bodyPr vert="horz" wrap="square" lIns="0" tIns="1270" rIns="0" bIns="0" rtlCol="0">
            <a:spAutoFit/>
          </a:bodyPr>
          <a:lstStyle/>
          <a:p>
            <a:pPr marL="938530" marR="5080" indent="-926465">
              <a:lnSpc>
                <a:spcPct val="103800"/>
              </a:lnSpc>
              <a:spcBef>
                <a:spcPts val="10"/>
              </a:spcBef>
            </a:pPr>
            <a:r>
              <a:rPr dirty="0"/>
              <a:t>How</a:t>
            </a:r>
            <a:r>
              <a:rPr spc="35" dirty="0"/>
              <a:t> </a:t>
            </a:r>
            <a:r>
              <a:rPr dirty="0"/>
              <a:t>Does</a:t>
            </a:r>
            <a:r>
              <a:rPr spc="45" dirty="0"/>
              <a:t> </a:t>
            </a:r>
            <a:r>
              <a:rPr dirty="0"/>
              <a:t>the</a:t>
            </a:r>
            <a:r>
              <a:rPr spc="45" dirty="0"/>
              <a:t> </a:t>
            </a:r>
            <a:r>
              <a:rPr dirty="0"/>
              <a:t>Bible</a:t>
            </a:r>
            <a:r>
              <a:rPr spc="45" dirty="0"/>
              <a:t> </a:t>
            </a:r>
            <a:r>
              <a:rPr dirty="0"/>
              <a:t>Relate</a:t>
            </a:r>
            <a:r>
              <a:rPr spc="45" dirty="0"/>
              <a:t> </a:t>
            </a:r>
            <a:r>
              <a:rPr dirty="0"/>
              <a:t>to</a:t>
            </a:r>
            <a:r>
              <a:rPr spc="45" dirty="0"/>
              <a:t> </a:t>
            </a:r>
            <a:r>
              <a:rPr dirty="0"/>
              <a:t>Topics</a:t>
            </a:r>
            <a:r>
              <a:rPr spc="45" dirty="0"/>
              <a:t> </a:t>
            </a:r>
            <a:r>
              <a:rPr dirty="0"/>
              <a:t>that</a:t>
            </a:r>
            <a:r>
              <a:rPr spc="45" dirty="0"/>
              <a:t> </a:t>
            </a:r>
            <a:r>
              <a:rPr spc="-25" dirty="0"/>
              <a:t>it </a:t>
            </a:r>
            <a:r>
              <a:rPr dirty="0"/>
              <a:t>does</a:t>
            </a:r>
            <a:r>
              <a:rPr spc="40" dirty="0"/>
              <a:t> </a:t>
            </a:r>
            <a:r>
              <a:rPr dirty="0"/>
              <a:t>not</a:t>
            </a:r>
            <a:r>
              <a:rPr spc="50" dirty="0"/>
              <a:t> </a:t>
            </a:r>
            <a:r>
              <a:rPr dirty="0"/>
              <a:t>explicitly</a:t>
            </a:r>
            <a:r>
              <a:rPr spc="50" dirty="0"/>
              <a:t> </a:t>
            </a:r>
            <a:r>
              <a:rPr spc="-10" dirty="0"/>
              <a:t>mention?</a:t>
            </a:r>
          </a:p>
        </p:txBody>
      </p:sp>
      <p:grpSp>
        <p:nvGrpSpPr>
          <p:cNvPr id="4" name="object 4"/>
          <p:cNvGrpSpPr/>
          <p:nvPr/>
        </p:nvGrpSpPr>
        <p:grpSpPr>
          <a:xfrm>
            <a:off x="241029" y="2321943"/>
            <a:ext cx="8831580" cy="4267200"/>
            <a:chOff x="241029" y="2321943"/>
            <a:chExt cx="8831580" cy="4267200"/>
          </a:xfrm>
        </p:grpSpPr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987166" y="2321943"/>
              <a:ext cx="8085396" cy="1778000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037738" y="2480480"/>
              <a:ext cx="153356" cy="153356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037738" y="3130085"/>
              <a:ext cx="153356" cy="153356"/>
            </a:xfrm>
            <a:prstGeom prst="rect">
              <a:avLst/>
            </a:prstGeom>
          </p:spPr>
        </p:pic>
        <p:pic>
          <p:nvPicPr>
            <p:cNvPr id="8" name="object 8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037738" y="3779690"/>
              <a:ext cx="153356" cy="153356"/>
            </a:xfrm>
            <a:prstGeom prst="rect">
              <a:avLst/>
            </a:prstGeom>
          </p:spPr>
        </p:pic>
        <p:pic>
          <p:nvPicPr>
            <p:cNvPr id="9" name="object 9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41029" y="3877193"/>
              <a:ext cx="7989803" cy="2711866"/>
            </a:xfrm>
            <a:prstGeom prst="rect">
              <a:avLst/>
            </a:prstGeom>
          </p:spPr>
        </p:pic>
        <p:pic>
          <p:nvPicPr>
            <p:cNvPr id="10" name="object 10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879466" y="4288436"/>
              <a:ext cx="112887" cy="135464"/>
            </a:xfrm>
            <a:prstGeom prst="rect">
              <a:avLst/>
            </a:prstGeom>
          </p:spPr>
        </p:pic>
        <p:pic>
          <p:nvPicPr>
            <p:cNvPr id="11" name="object 11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879466" y="5294276"/>
              <a:ext cx="112887" cy="135464"/>
            </a:xfrm>
            <a:prstGeom prst="rect">
              <a:avLst/>
            </a:prstGeom>
          </p:spPr>
        </p:pic>
        <p:pic>
          <p:nvPicPr>
            <p:cNvPr id="12" name="object 12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879466" y="6300116"/>
              <a:ext cx="112887" cy="135464"/>
            </a:xfrm>
            <a:prstGeom prst="rect">
              <a:avLst/>
            </a:prstGeom>
          </p:spPr>
        </p:pic>
      </p:grpSp>
      <p:sp>
        <p:nvSpPr>
          <p:cNvPr id="13" name="object 1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/>
              <a:t>T1:</a:t>
            </a:r>
            <a:r>
              <a:rPr spc="30" dirty="0"/>
              <a:t> </a:t>
            </a:r>
            <a:r>
              <a:rPr dirty="0"/>
              <a:t>A</a:t>
            </a:r>
            <a:r>
              <a:rPr spc="45" dirty="0"/>
              <a:t> </a:t>
            </a:r>
            <a:r>
              <a:rPr dirty="0"/>
              <a:t>Theological</a:t>
            </a:r>
            <a:r>
              <a:rPr spc="40" dirty="0"/>
              <a:t> </a:t>
            </a:r>
            <a:r>
              <a:rPr dirty="0"/>
              <a:t>Claim</a:t>
            </a:r>
            <a:r>
              <a:rPr spc="45" dirty="0"/>
              <a:t> </a:t>
            </a:r>
            <a:r>
              <a:rPr dirty="0"/>
              <a:t>is</a:t>
            </a:r>
            <a:r>
              <a:rPr spc="40" dirty="0"/>
              <a:t> </a:t>
            </a:r>
            <a:r>
              <a:rPr dirty="0"/>
              <a:t>a</a:t>
            </a:r>
            <a:r>
              <a:rPr spc="45" dirty="0"/>
              <a:t> </a:t>
            </a:r>
            <a:r>
              <a:rPr dirty="0"/>
              <a:t>DIRECT</a:t>
            </a:r>
            <a:r>
              <a:rPr spc="40" dirty="0"/>
              <a:t> </a:t>
            </a:r>
            <a:r>
              <a:rPr dirty="0"/>
              <a:t>TRANSLATION</a:t>
            </a:r>
            <a:r>
              <a:rPr spc="40" dirty="0"/>
              <a:t> </a:t>
            </a:r>
            <a:r>
              <a:rPr dirty="0"/>
              <a:t>of</a:t>
            </a:r>
            <a:r>
              <a:rPr spc="45" dirty="0"/>
              <a:t> </a:t>
            </a:r>
            <a:r>
              <a:rPr spc="-10" dirty="0"/>
              <a:t>Scripture</a:t>
            </a:r>
          </a:p>
          <a:p>
            <a:pPr marL="12700">
              <a:lnSpc>
                <a:spcPct val="100000"/>
              </a:lnSpc>
              <a:spcBef>
                <a:spcPts val="2175"/>
              </a:spcBef>
            </a:pPr>
            <a:r>
              <a:rPr dirty="0"/>
              <a:t>T2:</a:t>
            </a:r>
            <a:r>
              <a:rPr spc="40" dirty="0"/>
              <a:t> </a:t>
            </a:r>
            <a:r>
              <a:rPr dirty="0"/>
              <a:t>A</a:t>
            </a:r>
            <a:r>
              <a:rPr spc="40" dirty="0"/>
              <a:t> </a:t>
            </a:r>
            <a:r>
              <a:rPr dirty="0"/>
              <a:t>Theological</a:t>
            </a:r>
            <a:r>
              <a:rPr spc="35" dirty="0"/>
              <a:t> </a:t>
            </a:r>
            <a:r>
              <a:rPr dirty="0"/>
              <a:t>Claim</a:t>
            </a:r>
            <a:r>
              <a:rPr spc="40" dirty="0"/>
              <a:t> </a:t>
            </a:r>
            <a:r>
              <a:rPr dirty="0"/>
              <a:t>is</a:t>
            </a:r>
            <a:r>
              <a:rPr spc="40" dirty="0"/>
              <a:t> </a:t>
            </a:r>
            <a:r>
              <a:rPr dirty="0"/>
              <a:t>an</a:t>
            </a:r>
            <a:r>
              <a:rPr spc="40" dirty="0"/>
              <a:t> </a:t>
            </a:r>
            <a:r>
              <a:rPr dirty="0"/>
              <a:t>ENTAILMENT</a:t>
            </a:r>
            <a:r>
              <a:rPr spc="40" dirty="0"/>
              <a:t> </a:t>
            </a:r>
            <a:r>
              <a:rPr dirty="0"/>
              <a:t>of</a:t>
            </a:r>
            <a:r>
              <a:rPr spc="35" dirty="0"/>
              <a:t> </a:t>
            </a:r>
            <a:r>
              <a:rPr spc="-10" dirty="0"/>
              <a:t>Scripture</a:t>
            </a:r>
          </a:p>
          <a:p>
            <a:pPr marL="12700">
              <a:lnSpc>
                <a:spcPct val="100000"/>
              </a:lnSpc>
              <a:spcBef>
                <a:spcPts val="2195"/>
              </a:spcBef>
            </a:pPr>
            <a:r>
              <a:rPr dirty="0"/>
              <a:t>T3:</a:t>
            </a:r>
            <a:r>
              <a:rPr spc="30" dirty="0"/>
              <a:t> </a:t>
            </a:r>
            <a:r>
              <a:rPr dirty="0"/>
              <a:t>A</a:t>
            </a:r>
            <a:r>
              <a:rPr spc="40" dirty="0"/>
              <a:t> </a:t>
            </a:r>
            <a:r>
              <a:rPr dirty="0"/>
              <a:t>Theological</a:t>
            </a:r>
            <a:r>
              <a:rPr spc="40" dirty="0"/>
              <a:t> </a:t>
            </a:r>
            <a:r>
              <a:rPr dirty="0"/>
              <a:t>Claim</a:t>
            </a:r>
            <a:r>
              <a:rPr spc="40" dirty="0"/>
              <a:t> </a:t>
            </a:r>
            <a:r>
              <a:rPr dirty="0"/>
              <a:t>is</a:t>
            </a:r>
            <a:r>
              <a:rPr spc="520" dirty="0"/>
              <a:t> </a:t>
            </a:r>
            <a:r>
              <a:rPr dirty="0">
                <a:solidFill>
                  <a:srgbClr val="A21F1C"/>
                </a:solidFill>
              </a:rPr>
              <a:t>INDUCTIVELY</a:t>
            </a:r>
            <a:r>
              <a:rPr spc="35" dirty="0">
                <a:solidFill>
                  <a:srgbClr val="A21F1C"/>
                </a:solidFill>
              </a:rPr>
              <a:t> </a:t>
            </a:r>
            <a:r>
              <a:rPr dirty="0"/>
              <a:t>related</a:t>
            </a:r>
            <a:r>
              <a:rPr spc="40" dirty="0"/>
              <a:t> </a:t>
            </a:r>
            <a:r>
              <a:rPr dirty="0"/>
              <a:t>to</a:t>
            </a:r>
            <a:r>
              <a:rPr spc="40" dirty="0"/>
              <a:t> </a:t>
            </a:r>
            <a:r>
              <a:rPr spc="-10" dirty="0"/>
              <a:t>Scripture</a:t>
            </a:r>
          </a:p>
          <a:p>
            <a:pPr marL="880110" marR="1004569">
              <a:lnSpc>
                <a:spcPct val="102299"/>
              </a:lnSpc>
              <a:spcBef>
                <a:spcPts val="1100"/>
              </a:spcBef>
            </a:pPr>
            <a:r>
              <a:rPr sz="2150" dirty="0"/>
              <a:t>Induction:</a:t>
            </a:r>
            <a:r>
              <a:rPr sz="2150" spc="45" dirty="0"/>
              <a:t> </a:t>
            </a:r>
            <a:r>
              <a:rPr sz="2150" dirty="0"/>
              <a:t>conclusion</a:t>
            </a:r>
            <a:r>
              <a:rPr sz="2150" spc="55" dirty="0"/>
              <a:t> </a:t>
            </a:r>
            <a:r>
              <a:rPr sz="2150" dirty="0"/>
              <a:t>does</a:t>
            </a:r>
            <a:r>
              <a:rPr sz="2150" spc="50" dirty="0"/>
              <a:t> </a:t>
            </a:r>
            <a:r>
              <a:rPr sz="2150" dirty="0"/>
              <a:t>not</a:t>
            </a:r>
            <a:r>
              <a:rPr sz="2150" spc="55" dirty="0"/>
              <a:t> </a:t>
            </a:r>
            <a:r>
              <a:rPr sz="2150" dirty="0"/>
              <a:t>necessarily</a:t>
            </a:r>
            <a:r>
              <a:rPr sz="2150" spc="55" dirty="0"/>
              <a:t> </a:t>
            </a:r>
            <a:r>
              <a:rPr sz="2150" spc="-10" dirty="0"/>
              <a:t>follow, </a:t>
            </a:r>
            <a:r>
              <a:rPr sz="2150" dirty="0"/>
              <a:t>but</a:t>
            </a:r>
            <a:r>
              <a:rPr sz="2150" spc="20" dirty="0"/>
              <a:t> </a:t>
            </a:r>
            <a:r>
              <a:rPr sz="2150" dirty="0"/>
              <a:t>is</a:t>
            </a:r>
            <a:r>
              <a:rPr sz="2150" spc="35" dirty="0"/>
              <a:t> </a:t>
            </a:r>
            <a:r>
              <a:rPr sz="2150" dirty="0"/>
              <a:t>most</a:t>
            </a:r>
            <a:r>
              <a:rPr sz="2150" spc="30" dirty="0"/>
              <a:t> </a:t>
            </a:r>
            <a:r>
              <a:rPr sz="2150" dirty="0"/>
              <a:t>probable</a:t>
            </a:r>
            <a:r>
              <a:rPr sz="2150" spc="35" dirty="0"/>
              <a:t> </a:t>
            </a:r>
            <a:r>
              <a:rPr sz="2150" dirty="0"/>
              <a:t>(all</a:t>
            </a:r>
            <a:r>
              <a:rPr sz="2150" spc="30" dirty="0"/>
              <a:t> </a:t>
            </a:r>
            <a:r>
              <a:rPr sz="2150" dirty="0"/>
              <a:t>of</a:t>
            </a:r>
            <a:r>
              <a:rPr sz="2150" spc="35" dirty="0"/>
              <a:t> </a:t>
            </a:r>
            <a:r>
              <a:rPr sz="2150" dirty="0"/>
              <a:t>the</a:t>
            </a:r>
            <a:r>
              <a:rPr sz="2150" spc="30" dirty="0"/>
              <a:t> </a:t>
            </a:r>
            <a:r>
              <a:rPr sz="2150" dirty="0"/>
              <a:t>crows</a:t>
            </a:r>
            <a:r>
              <a:rPr sz="2150" spc="35" dirty="0"/>
              <a:t> </a:t>
            </a:r>
            <a:r>
              <a:rPr sz="2150" dirty="0"/>
              <a:t>I’ve</a:t>
            </a:r>
            <a:r>
              <a:rPr sz="2150" spc="30" dirty="0"/>
              <a:t> </a:t>
            </a:r>
            <a:r>
              <a:rPr sz="2150" dirty="0"/>
              <a:t>ever</a:t>
            </a:r>
            <a:r>
              <a:rPr sz="2150" spc="35" dirty="0"/>
              <a:t> </a:t>
            </a:r>
            <a:r>
              <a:rPr sz="2150" spc="-20" dirty="0"/>
              <a:t>seen </a:t>
            </a:r>
            <a:r>
              <a:rPr sz="2150" dirty="0"/>
              <a:t>are</a:t>
            </a:r>
            <a:r>
              <a:rPr sz="2150" spc="40" dirty="0"/>
              <a:t> </a:t>
            </a:r>
            <a:r>
              <a:rPr sz="2150" dirty="0"/>
              <a:t>black;</a:t>
            </a:r>
            <a:r>
              <a:rPr sz="2150" spc="40" dirty="0"/>
              <a:t> </a:t>
            </a:r>
            <a:r>
              <a:rPr sz="2150" dirty="0"/>
              <a:t>therefore</a:t>
            </a:r>
            <a:r>
              <a:rPr sz="2150" spc="40" dirty="0"/>
              <a:t> </a:t>
            </a:r>
            <a:r>
              <a:rPr sz="2150" dirty="0"/>
              <a:t>all</a:t>
            </a:r>
            <a:r>
              <a:rPr sz="2150" spc="40" dirty="0"/>
              <a:t> </a:t>
            </a:r>
            <a:r>
              <a:rPr sz="2150" dirty="0"/>
              <a:t>crows</a:t>
            </a:r>
            <a:r>
              <a:rPr sz="2150" spc="40" dirty="0"/>
              <a:t> </a:t>
            </a:r>
            <a:r>
              <a:rPr sz="2150" dirty="0"/>
              <a:t>are</a:t>
            </a:r>
            <a:r>
              <a:rPr sz="2150" spc="40" dirty="0"/>
              <a:t> </a:t>
            </a:r>
            <a:r>
              <a:rPr sz="2150" spc="-10" dirty="0"/>
              <a:t>black).</a:t>
            </a:r>
            <a:endParaRPr sz="2150"/>
          </a:p>
          <a:p>
            <a:pPr marL="880110" marR="1080135">
              <a:lnSpc>
                <a:spcPct val="102299"/>
              </a:lnSpc>
            </a:pPr>
            <a:r>
              <a:rPr sz="2150" dirty="0"/>
              <a:t>Theological</a:t>
            </a:r>
            <a:r>
              <a:rPr sz="2150" spc="55" dirty="0"/>
              <a:t> </a:t>
            </a:r>
            <a:r>
              <a:rPr sz="2150" dirty="0"/>
              <a:t>approaches</a:t>
            </a:r>
            <a:r>
              <a:rPr sz="2150" spc="60" dirty="0"/>
              <a:t> </a:t>
            </a:r>
            <a:r>
              <a:rPr sz="2150" dirty="0"/>
              <a:t>to</a:t>
            </a:r>
            <a:r>
              <a:rPr sz="2150" spc="55" dirty="0"/>
              <a:t> </a:t>
            </a:r>
            <a:r>
              <a:rPr sz="2150" dirty="0"/>
              <a:t>Scripture,</a:t>
            </a:r>
            <a:r>
              <a:rPr sz="2150" spc="55" dirty="0"/>
              <a:t> </a:t>
            </a:r>
            <a:r>
              <a:rPr sz="2150" dirty="0"/>
              <a:t>like</a:t>
            </a:r>
            <a:r>
              <a:rPr sz="2150" spc="55" dirty="0"/>
              <a:t> </a:t>
            </a:r>
            <a:r>
              <a:rPr sz="2150" spc="-10" dirty="0"/>
              <a:t>allegory, </a:t>
            </a:r>
            <a:r>
              <a:rPr sz="2150" dirty="0"/>
              <a:t>figural</a:t>
            </a:r>
            <a:r>
              <a:rPr sz="2150" spc="50" dirty="0"/>
              <a:t> </a:t>
            </a:r>
            <a:r>
              <a:rPr sz="2150" dirty="0"/>
              <a:t>reading,</a:t>
            </a:r>
            <a:r>
              <a:rPr sz="2150" spc="65" dirty="0"/>
              <a:t> </a:t>
            </a:r>
            <a:r>
              <a:rPr sz="2150" dirty="0"/>
              <a:t>partitive</a:t>
            </a:r>
            <a:r>
              <a:rPr sz="2150" spc="60" dirty="0"/>
              <a:t> </a:t>
            </a:r>
            <a:r>
              <a:rPr sz="2150" dirty="0"/>
              <a:t>exegesis,</a:t>
            </a:r>
            <a:r>
              <a:rPr sz="2150" spc="65" dirty="0"/>
              <a:t> </a:t>
            </a:r>
            <a:r>
              <a:rPr sz="2150" spc="-10" dirty="0"/>
              <a:t>prospological </a:t>
            </a:r>
            <a:r>
              <a:rPr sz="2150" dirty="0"/>
              <a:t>exegesis,</a:t>
            </a:r>
            <a:r>
              <a:rPr sz="2150" spc="60" dirty="0"/>
              <a:t> </a:t>
            </a:r>
            <a:r>
              <a:rPr sz="2150" spc="-20" dirty="0"/>
              <a:t>etc.</a:t>
            </a:r>
            <a:endParaRPr sz="2150"/>
          </a:p>
          <a:p>
            <a:pPr marL="880110">
              <a:lnSpc>
                <a:spcPct val="100000"/>
              </a:lnSpc>
              <a:spcBef>
                <a:spcPts val="60"/>
              </a:spcBef>
            </a:pPr>
            <a:r>
              <a:rPr sz="2150" dirty="0"/>
              <a:t>Doctrine</a:t>
            </a:r>
            <a:r>
              <a:rPr sz="2150" spc="30" dirty="0"/>
              <a:t> </a:t>
            </a:r>
            <a:r>
              <a:rPr sz="2150" dirty="0"/>
              <a:t>of</a:t>
            </a:r>
            <a:r>
              <a:rPr sz="2150" spc="35" dirty="0"/>
              <a:t> </a:t>
            </a:r>
            <a:r>
              <a:rPr sz="2150" dirty="0"/>
              <a:t>the</a:t>
            </a:r>
            <a:r>
              <a:rPr sz="2150" spc="30" dirty="0"/>
              <a:t> </a:t>
            </a:r>
            <a:r>
              <a:rPr sz="2150" spc="-10" dirty="0"/>
              <a:t>Trinity</a:t>
            </a:r>
            <a:endParaRPr sz="2150"/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05936" y="1464043"/>
            <a:ext cx="7473315" cy="560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500" spc="-55" dirty="0">
                <a:solidFill>
                  <a:srgbClr val="800D02"/>
                </a:solidFill>
              </a:rPr>
              <a:t>The</a:t>
            </a:r>
            <a:r>
              <a:rPr sz="3500" spc="-120" dirty="0">
                <a:solidFill>
                  <a:srgbClr val="800D02"/>
                </a:solidFill>
              </a:rPr>
              <a:t> </a:t>
            </a:r>
            <a:r>
              <a:rPr sz="3500" spc="-75" dirty="0">
                <a:solidFill>
                  <a:srgbClr val="800D02"/>
                </a:solidFill>
              </a:rPr>
              <a:t>Normative</a:t>
            </a:r>
            <a:r>
              <a:rPr sz="3500" spc="-120" dirty="0">
                <a:solidFill>
                  <a:srgbClr val="800D02"/>
                </a:solidFill>
              </a:rPr>
              <a:t> </a:t>
            </a:r>
            <a:r>
              <a:rPr sz="3500" spc="-65" dirty="0">
                <a:solidFill>
                  <a:srgbClr val="800D02"/>
                </a:solidFill>
              </a:rPr>
              <a:t>Task:</a:t>
            </a:r>
            <a:r>
              <a:rPr sz="3500" spc="-114" dirty="0">
                <a:solidFill>
                  <a:srgbClr val="800D02"/>
                </a:solidFill>
              </a:rPr>
              <a:t> </a:t>
            </a:r>
            <a:r>
              <a:rPr sz="3500" spc="-55" dirty="0">
                <a:solidFill>
                  <a:srgbClr val="800D02"/>
                </a:solidFill>
              </a:rPr>
              <a:t>What</a:t>
            </a:r>
            <a:r>
              <a:rPr sz="3500" spc="-114" dirty="0">
                <a:solidFill>
                  <a:srgbClr val="800D02"/>
                </a:solidFill>
              </a:rPr>
              <a:t> </a:t>
            </a:r>
            <a:r>
              <a:rPr sz="3500" spc="-65" dirty="0">
                <a:solidFill>
                  <a:srgbClr val="800D02"/>
                </a:solidFill>
              </a:rPr>
              <a:t>Should</a:t>
            </a:r>
            <a:r>
              <a:rPr sz="3500" spc="-110" dirty="0">
                <a:solidFill>
                  <a:srgbClr val="800D02"/>
                </a:solidFill>
              </a:rPr>
              <a:t> </a:t>
            </a:r>
            <a:r>
              <a:rPr sz="3500" spc="-60" dirty="0">
                <a:solidFill>
                  <a:srgbClr val="800D02"/>
                </a:solidFill>
              </a:rPr>
              <a:t>Race</a:t>
            </a:r>
            <a:r>
              <a:rPr sz="3500" spc="-114" dirty="0">
                <a:solidFill>
                  <a:srgbClr val="800D02"/>
                </a:solidFill>
              </a:rPr>
              <a:t> </a:t>
            </a:r>
            <a:r>
              <a:rPr sz="3500" spc="-25" dirty="0">
                <a:solidFill>
                  <a:srgbClr val="800D02"/>
                </a:solidFill>
              </a:rPr>
              <a:t>Be?</a:t>
            </a:r>
            <a:endParaRPr sz="3500"/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829002" y="4118339"/>
            <a:ext cx="6404098" cy="941069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505936" y="2332518"/>
            <a:ext cx="7991475" cy="2684145"/>
          </a:xfrm>
          <a:prstGeom prst="rect">
            <a:avLst/>
          </a:prstGeom>
        </p:spPr>
        <p:txBody>
          <a:bodyPr vert="horz" wrap="square" lIns="0" tIns="47625" rIns="0" bIns="0" rtlCol="0">
            <a:spAutoFit/>
          </a:bodyPr>
          <a:lstStyle/>
          <a:p>
            <a:pPr marL="379095" marR="5080" indent="-367030">
              <a:lnSpc>
                <a:spcPts val="2490"/>
              </a:lnSpc>
              <a:spcBef>
                <a:spcPts val="375"/>
              </a:spcBef>
              <a:buClr>
                <a:srgbClr val="000000"/>
              </a:buClr>
              <a:buAutoNum type="arabicPeriod"/>
              <a:tabLst>
                <a:tab pos="379095" algn="l"/>
              </a:tabLst>
            </a:pPr>
            <a:r>
              <a:rPr sz="2250" dirty="0">
                <a:solidFill>
                  <a:srgbClr val="FFFFFF"/>
                </a:solidFill>
                <a:latin typeface="Impact"/>
                <a:cs typeface="Impact"/>
              </a:rPr>
              <a:t>However</a:t>
            </a:r>
            <a:r>
              <a:rPr sz="2250" spc="-15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250" dirty="0">
                <a:solidFill>
                  <a:srgbClr val="FFFFFF"/>
                </a:solidFill>
                <a:latin typeface="Impact"/>
                <a:cs typeface="Impact"/>
              </a:rPr>
              <a:t>we</a:t>
            </a:r>
            <a:r>
              <a:rPr sz="2250" spc="-1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250" dirty="0">
                <a:solidFill>
                  <a:srgbClr val="FFFFFF"/>
                </a:solidFill>
                <a:latin typeface="Impact"/>
                <a:cs typeface="Impact"/>
              </a:rPr>
              <a:t>choose</a:t>
            </a:r>
            <a:r>
              <a:rPr sz="2250" spc="-1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250" dirty="0">
                <a:solidFill>
                  <a:srgbClr val="FFFFFF"/>
                </a:solidFill>
                <a:latin typeface="Impact"/>
                <a:cs typeface="Impact"/>
              </a:rPr>
              <a:t>to</a:t>
            </a:r>
            <a:r>
              <a:rPr sz="2250" spc="-1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250" dirty="0">
                <a:solidFill>
                  <a:srgbClr val="FFFFFF"/>
                </a:solidFill>
                <a:latin typeface="Impact"/>
                <a:cs typeface="Impact"/>
              </a:rPr>
              <a:t>answer</a:t>
            </a:r>
            <a:r>
              <a:rPr sz="2250" spc="-1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250" dirty="0">
                <a:solidFill>
                  <a:srgbClr val="FFFFFF"/>
                </a:solidFill>
                <a:latin typeface="Impact"/>
                <a:cs typeface="Impact"/>
              </a:rPr>
              <a:t>that</a:t>
            </a:r>
            <a:r>
              <a:rPr sz="2250" spc="-1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250" dirty="0">
                <a:solidFill>
                  <a:srgbClr val="FFFFFF"/>
                </a:solidFill>
                <a:latin typeface="Impact"/>
                <a:cs typeface="Impact"/>
              </a:rPr>
              <a:t>question,</a:t>
            </a:r>
            <a:r>
              <a:rPr sz="2250" spc="-1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250" dirty="0">
                <a:solidFill>
                  <a:srgbClr val="FFFFFF"/>
                </a:solidFill>
                <a:latin typeface="Impact"/>
                <a:cs typeface="Impact"/>
              </a:rPr>
              <a:t>we</a:t>
            </a:r>
            <a:r>
              <a:rPr sz="2250" spc="-1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250" dirty="0">
                <a:solidFill>
                  <a:srgbClr val="FFFFFF"/>
                </a:solidFill>
                <a:latin typeface="Impact"/>
                <a:cs typeface="Impact"/>
              </a:rPr>
              <a:t>want</a:t>
            </a:r>
            <a:r>
              <a:rPr sz="2250" spc="-1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250" dirty="0">
                <a:solidFill>
                  <a:srgbClr val="FFFFFF"/>
                </a:solidFill>
                <a:latin typeface="Impact"/>
                <a:cs typeface="Impact"/>
              </a:rPr>
              <a:t>to</a:t>
            </a:r>
            <a:r>
              <a:rPr sz="2250" spc="-1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250" dirty="0">
                <a:solidFill>
                  <a:srgbClr val="FFFFFF"/>
                </a:solidFill>
                <a:latin typeface="Impact"/>
                <a:cs typeface="Impact"/>
              </a:rPr>
              <a:t>have</a:t>
            </a:r>
            <a:r>
              <a:rPr sz="2250" spc="-1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250" spc="-50" dirty="0">
                <a:solidFill>
                  <a:srgbClr val="FFFFFF"/>
                </a:solidFill>
                <a:latin typeface="Impact"/>
                <a:cs typeface="Impact"/>
              </a:rPr>
              <a:t>a </a:t>
            </a:r>
            <a:r>
              <a:rPr sz="2250" spc="-10" dirty="0">
                <a:solidFill>
                  <a:srgbClr val="FFFFFF"/>
                </a:solidFill>
                <a:latin typeface="Impact"/>
                <a:cs typeface="Impact"/>
              </a:rPr>
              <a:t>theologically-</a:t>
            </a:r>
            <a:r>
              <a:rPr sz="2250" dirty="0">
                <a:solidFill>
                  <a:srgbClr val="FFFFFF"/>
                </a:solidFill>
                <a:latin typeface="Impact"/>
                <a:cs typeface="Impact"/>
              </a:rPr>
              <a:t>informed</a:t>
            </a:r>
            <a:r>
              <a:rPr sz="2250" spc="-2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250" dirty="0">
                <a:solidFill>
                  <a:srgbClr val="FFFFFF"/>
                </a:solidFill>
                <a:latin typeface="Impact"/>
                <a:cs typeface="Impact"/>
              </a:rPr>
              <a:t>(and</a:t>
            </a:r>
            <a:r>
              <a:rPr sz="2250" spc="-5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250" dirty="0">
                <a:solidFill>
                  <a:srgbClr val="FFFFFF"/>
                </a:solidFill>
                <a:latin typeface="Impact"/>
                <a:cs typeface="Impact"/>
              </a:rPr>
              <a:t>therefore</a:t>
            </a:r>
            <a:r>
              <a:rPr sz="2250" spc="-5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250" dirty="0">
                <a:solidFill>
                  <a:srgbClr val="FFFFFF"/>
                </a:solidFill>
                <a:latin typeface="Impact"/>
                <a:cs typeface="Impact"/>
              </a:rPr>
              <a:t>biblically</a:t>
            </a:r>
            <a:r>
              <a:rPr sz="2250" spc="-1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250" dirty="0">
                <a:solidFill>
                  <a:srgbClr val="FFFFFF"/>
                </a:solidFill>
                <a:latin typeface="Impact"/>
                <a:cs typeface="Impact"/>
              </a:rPr>
              <a:t>oriented)</a:t>
            </a:r>
            <a:r>
              <a:rPr sz="2250" spc="-5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250" dirty="0">
                <a:solidFill>
                  <a:srgbClr val="FFFFFF"/>
                </a:solidFill>
                <a:latin typeface="Impact"/>
                <a:cs typeface="Impact"/>
              </a:rPr>
              <a:t>way</a:t>
            </a:r>
            <a:r>
              <a:rPr sz="2250" spc="-5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250" spc="-25" dirty="0">
                <a:solidFill>
                  <a:srgbClr val="FFFFFF"/>
                </a:solidFill>
                <a:latin typeface="Impact"/>
                <a:cs typeface="Impact"/>
              </a:rPr>
              <a:t>of </a:t>
            </a:r>
            <a:r>
              <a:rPr sz="2250" spc="-10" dirty="0">
                <a:solidFill>
                  <a:srgbClr val="FFFFFF"/>
                </a:solidFill>
                <a:latin typeface="Impact"/>
                <a:cs typeface="Impact"/>
              </a:rPr>
              <a:t>speaking.</a:t>
            </a:r>
            <a:endParaRPr sz="2250">
              <a:latin typeface="Impact"/>
              <a:cs typeface="Impact"/>
            </a:endParaRPr>
          </a:p>
          <a:p>
            <a:pPr marL="379095" indent="-366395">
              <a:lnSpc>
                <a:spcPct val="100000"/>
              </a:lnSpc>
              <a:spcBef>
                <a:spcPts val="1590"/>
              </a:spcBef>
              <a:buClr>
                <a:srgbClr val="000000"/>
              </a:buClr>
              <a:buAutoNum type="arabicPeriod"/>
              <a:tabLst>
                <a:tab pos="379095" algn="l"/>
              </a:tabLst>
            </a:pPr>
            <a:r>
              <a:rPr sz="2250" dirty="0">
                <a:solidFill>
                  <a:srgbClr val="FFFFFF"/>
                </a:solidFill>
                <a:latin typeface="Impact"/>
                <a:cs typeface="Impact"/>
              </a:rPr>
              <a:t>But</a:t>
            </a:r>
            <a:r>
              <a:rPr sz="2250" spc="-2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250" dirty="0">
                <a:solidFill>
                  <a:srgbClr val="FFFFFF"/>
                </a:solidFill>
                <a:latin typeface="Impact"/>
                <a:cs typeface="Impact"/>
              </a:rPr>
              <a:t>that</a:t>
            </a:r>
            <a:r>
              <a:rPr sz="2250" spc="-1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250" dirty="0">
                <a:solidFill>
                  <a:srgbClr val="FFFFFF"/>
                </a:solidFill>
                <a:latin typeface="Impact"/>
                <a:cs typeface="Impact"/>
              </a:rPr>
              <a:t>raises</a:t>
            </a:r>
            <a:r>
              <a:rPr sz="2250" spc="-1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250" dirty="0">
                <a:solidFill>
                  <a:srgbClr val="FFFFFF"/>
                </a:solidFill>
                <a:latin typeface="Impact"/>
                <a:cs typeface="Impact"/>
              </a:rPr>
              <a:t>a</a:t>
            </a:r>
            <a:r>
              <a:rPr sz="2250" spc="-1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250" dirty="0">
                <a:solidFill>
                  <a:srgbClr val="FFFFFF"/>
                </a:solidFill>
                <a:latin typeface="Impact"/>
                <a:cs typeface="Impact"/>
              </a:rPr>
              <a:t>complicated</a:t>
            </a:r>
            <a:r>
              <a:rPr sz="2250" spc="-10" dirty="0">
                <a:solidFill>
                  <a:srgbClr val="FFFFFF"/>
                </a:solidFill>
                <a:latin typeface="Impact"/>
                <a:cs typeface="Impact"/>
              </a:rPr>
              <a:t> question…</a:t>
            </a:r>
            <a:endParaRPr sz="2250">
              <a:latin typeface="Impact"/>
              <a:cs typeface="Impact"/>
            </a:endParaRPr>
          </a:p>
          <a:p>
            <a:pPr marL="2542540" marR="553720" indent="-926465">
              <a:lnSpc>
                <a:spcPct val="103800"/>
              </a:lnSpc>
              <a:spcBef>
                <a:spcPts val="2290"/>
              </a:spcBef>
            </a:pPr>
            <a:r>
              <a:rPr sz="2650" dirty="0">
                <a:solidFill>
                  <a:srgbClr val="FFFFFF"/>
                </a:solidFill>
                <a:latin typeface="Impact"/>
                <a:cs typeface="Impact"/>
              </a:rPr>
              <a:t>How</a:t>
            </a:r>
            <a:r>
              <a:rPr sz="2650" spc="35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650" dirty="0">
                <a:solidFill>
                  <a:srgbClr val="FFFFFF"/>
                </a:solidFill>
                <a:latin typeface="Impact"/>
                <a:cs typeface="Impact"/>
              </a:rPr>
              <a:t>Does</a:t>
            </a:r>
            <a:r>
              <a:rPr sz="2650" spc="45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650" dirty="0">
                <a:solidFill>
                  <a:srgbClr val="FFFFFF"/>
                </a:solidFill>
                <a:latin typeface="Impact"/>
                <a:cs typeface="Impact"/>
              </a:rPr>
              <a:t>the</a:t>
            </a:r>
            <a:r>
              <a:rPr sz="2650" spc="45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650" dirty="0">
                <a:solidFill>
                  <a:srgbClr val="FFFFFF"/>
                </a:solidFill>
                <a:latin typeface="Impact"/>
                <a:cs typeface="Impact"/>
              </a:rPr>
              <a:t>Bible</a:t>
            </a:r>
            <a:r>
              <a:rPr sz="2650" spc="45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650" dirty="0">
                <a:solidFill>
                  <a:srgbClr val="FFFFFF"/>
                </a:solidFill>
                <a:latin typeface="Impact"/>
                <a:cs typeface="Impact"/>
              </a:rPr>
              <a:t>Relate</a:t>
            </a:r>
            <a:r>
              <a:rPr sz="2650" spc="45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650" dirty="0">
                <a:solidFill>
                  <a:srgbClr val="FFFFFF"/>
                </a:solidFill>
                <a:latin typeface="Impact"/>
                <a:cs typeface="Impact"/>
              </a:rPr>
              <a:t>to</a:t>
            </a:r>
            <a:r>
              <a:rPr sz="2650" spc="45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650" dirty="0">
                <a:solidFill>
                  <a:srgbClr val="FFFFFF"/>
                </a:solidFill>
                <a:latin typeface="Impact"/>
                <a:cs typeface="Impact"/>
              </a:rPr>
              <a:t>Topics</a:t>
            </a:r>
            <a:r>
              <a:rPr sz="2650" spc="45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650" dirty="0">
                <a:solidFill>
                  <a:srgbClr val="FFFFFF"/>
                </a:solidFill>
                <a:latin typeface="Impact"/>
                <a:cs typeface="Impact"/>
              </a:rPr>
              <a:t>that</a:t>
            </a:r>
            <a:r>
              <a:rPr sz="2650" spc="45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650" spc="-25" dirty="0">
                <a:solidFill>
                  <a:srgbClr val="FFFFFF"/>
                </a:solidFill>
                <a:latin typeface="Impact"/>
                <a:cs typeface="Impact"/>
              </a:rPr>
              <a:t>it </a:t>
            </a:r>
            <a:r>
              <a:rPr sz="2650" dirty="0">
                <a:solidFill>
                  <a:srgbClr val="FFFFFF"/>
                </a:solidFill>
                <a:latin typeface="Impact"/>
                <a:cs typeface="Impact"/>
              </a:rPr>
              <a:t>does</a:t>
            </a:r>
            <a:r>
              <a:rPr sz="2650" spc="4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650" dirty="0">
                <a:solidFill>
                  <a:srgbClr val="FFFFFF"/>
                </a:solidFill>
                <a:latin typeface="Impact"/>
                <a:cs typeface="Impact"/>
              </a:rPr>
              <a:t>not</a:t>
            </a:r>
            <a:r>
              <a:rPr sz="2650" spc="5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650" dirty="0">
                <a:solidFill>
                  <a:srgbClr val="FFFFFF"/>
                </a:solidFill>
                <a:latin typeface="Impact"/>
                <a:cs typeface="Impact"/>
              </a:rPr>
              <a:t>explicitly</a:t>
            </a:r>
            <a:r>
              <a:rPr sz="2650" spc="5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650" spc="-10" dirty="0">
                <a:solidFill>
                  <a:srgbClr val="FFFFFF"/>
                </a:solidFill>
                <a:latin typeface="Impact"/>
                <a:cs typeface="Impact"/>
              </a:rPr>
              <a:t>mention?</a:t>
            </a:r>
            <a:endParaRPr sz="2650">
              <a:latin typeface="Impact"/>
              <a:cs typeface="Impact"/>
            </a:endParaRP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05936" y="1464043"/>
            <a:ext cx="7473315" cy="560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500" spc="-55" dirty="0">
                <a:solidFill>
                  <a:srgbClr val="800D02"/>
                </a:solidFill>
              </a:rPr>
              <a:t>The</a:t>
            </a:r>
            <a:r>
              <a:rPr sz="3500" spc="-120" dirty="0">
                <a:solidFill>
                  <a:srgbClr val="800D02"/>
                </a:solidFill>
              </a:rPr>
              <a:t> </a:t>
            </a:r>
            <a:r>
              <a:rPr sz="3500" spc="-75" dirty="0">
                <a:solidFill>
                  <a:srgbClr val="800D02"/>
                </a:solidFill>
              </a:rPr>
              <a:t>Normative</a:t>
            </a:r>
            <a:r>
              <a:rPr sz="3500" spc="-120" dirty="0">
                <a:solidFill>
                  <a:srgbClr val="800D02"/>
                </a:solidFill>
              </a:rPr>
              <a:t> </a:t>
            </a:r>
            <a:r>
              <a:rPr sz="3500" spc="-65" dirty="0">
                <a:solidFill>
                  <a:srgbClr val="800D02"/>
                </a:solidFill>
              </a:rPr>
              <a:t>Task:</a:t>
            </a:r>
            <a:r>
              <a:rPr sz="3500" spc="-114" dirty="0">
                <a:solidFill>
                  <a:srgbClr val="800D02"/>
                </a:solidFill>
              </a:rPr>
              <a:t> </a:t>
            </a:r>
            <a:r>
              <a:rPr sz="3500" spc="-55" dirty="0">
                <a:solidFill>
                  <a:srgbClr val="800D02"/>
                </a:solidFill>
              </a:rPr>
              <a:t>What</a:t>
            </a:r>
            <a:r>
              <a:rPr sz="3500" spc="-114" dirty="0">
                <a:solidFill>
                  <a:srgbClr val="800D02"/>
                </a:solidFill>
              </a:rPr>
              <a:t> </a:t>
            </a:r>
            <a:r>
              <a:rPr sz="3500" spc="-65" dirty="0">
                <a:solidFill>
                  <a:srgbClr val="800D02"/>
                </a:solidFill>
              </a:rPr>
              <a:t>Should</a:t>
            </a:r>
            <a:r>
              <a:rPr sz="3500" spc="-110" dirty="0">
                <a:solidFill>
                  <a:srgbClr val="800D02"/>
                </a:solidFill>
              </a:rPr>
              <a:t> </a:t>
            </a:r>
            <a:r>
              <a:rPr sz="3500" spc="-60" dirty="0">
                <a:solidFill>
                  <a:srgbClr val="800D02"/>
                </a:solidFill>
              </a:rPr>
              <a:t>Race</a:t>
            </a:r>
            <a:r>
              <a:rPr sz="3500" spc="-114" dirty="0">
                <a:solidFill>
                  <a:srgbClr val="800D02"/>
                </a:solidFill>
              </a:rPr>
              <a:t> </a:t>
            </a:r>
            <a:r>
              <a:rPr sz="3500" spc="-25" dirty="0">
                <a:solidFill>
                  <a:srgbClr val="800D02"/>
                </a:solidFill>
              </a:rPr>
              <a:t>Be?</a:t>
            </a:r>
            <a:endParaRPr sz="3500"/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744502" y="4118339"/>
            <a:ext cx="6488598" cy="2229672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505936" y="2332518"/>
            <a:ext cx="7991475" cy="3973195"/>
          </a:xfrm>
          <a:prstGeom prst="rect">
            <a:avLst/>
          </a:prstGeom>
        </p:spPr>
        <p:txBody>
          <a:bodyPr vert="horz" wrap="square" lIns="0" tIns="47625" rIns="0" bIns="0" rtlCol="0">
            <a:spAutoFit/>
          </a:bodyPr>
          <a:lstStyle/>
          <a:p>
            <a:pPr marL="379095" marR="5080" indent="-367030">
              <a:lnSpc>
                <a:spcPts val="2490"/>
              </a:lnSpc>
              <a:spcBef>
                <a:spcPts val="375"/>
              </a:spcBef>
              <a:buClr>
                <a:srgbClr val="000000"/>
              </a:buClr>
              <a:buAutoNum type="arabicPeriod"/>
              <a:tabLst>
                <a:tab pos="379095" algn="l"/>
              </a:tabLst>
            </a:pPr>
            <a:r>
              <a:rPr sz="2250" dirty="0">
                <a:solidFill>
                  <a:srgbClr val="FFFFFF"/>
                </a:solidFill>
                <a:latin typeface="Impact"/>
                <a:cs typeface="Impact"/>
              </a:rPr>
              <a:t>However</a:t>
            </a:r>
            <a:r>
              <a:rPr sz="2250" spc="-15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250" dirty="0">
                <a:solidFill>
                  <a:srgbClr val="FFFFFF"/>
                </a:solidFill>
                <a:latin typeface="Impact"/>
                <a:cs typeface="Impact"/>
              </a:rPr>
              <a:t>we</a:t>
            </a:r>
            <a:r>
              <a:rPr sz="2250" spc="-1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250" dirty="0">
                <a:solidFill>
                  <a:srgbClr val="FFFFFF"/>
                </a:solidFill>
                <a:latin typeface="Impact"/>
                <a:cs typeface="Impact"/>
              </a:rPr>
              <a:t>choose</a:t>
            </a:r>
            <a:r>
              <a:rPr sz="2250" spc="-1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250" dirty="0">
                <a:solidFill>
                  <a:srgbClr val="FFFFFF"/>
                </a:solidFill>
                <a:latin typeface="Impact"/>
                <a:cs typeface="Impact"/>
              </a:rPr>
              <a:t>to</a:t>
            </a:r>
            <a:r>
              <a:rPr sz="2250" spc="-1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250" dirty="0">
                <a:solidFill>
                  <a:srgbClr val="FFFFFF"/>
                </a:solidFill>
                <a:latin typeface="Impact"/>
                <a:cs typeface="Impact"/>
              </a:rPr>
              <a:t>answer</a:t>
            </a:r>
            <a:r>
              <a:rPr sz="2250" spc="-1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250" dirty="0">
                <a:solidFill>
                  <a:srgbClr val="FFFFFF"/>
                </a:solidFill>
                <a:latin typeface="Impact"/>
                <a:cs typeface="Impact"/>
              </a:rPr>
              <a:t>that</a:t>
            </a:r>
            <a:r>
              <a:rPr sz="2250" spc="-1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250" dirty="0">
                <a:solidFill>
                  <a:srgbClr val="FFFFFF"/>
                </a:solidFill>
                <a:latin typeface="Impact"/>
                <a:cs typeface="Impact"/>
              </a:rPr>
              <a:t>question,</a:t>
            </a:r>
            <a:r>
              <a:rPr sz="2250" spc="-1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250" dirty="0">
                <a:solidFill>
                  <a:srgbClr val="FFFFFF"/>
                </a:solidFill>
                <a:latin typeface="Impact"/>
                <a:cs typeface="Impact"/>
              </a:rPr>
              <a:t>we</a:t>
            </a:r>
            <a:r>
              <a:rPr sz="2250" spc="-1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250" dirty="0">
                <a:solidFill>
                  <a:srgbClr val="FFFFFF"/>
                </a:solidFill>
                <a:latin typeface="Impact"/>
                <a:cs typeface="Impact"/>
              </a:rPr>
              <a:t>want</a:t>
            </a:r>
            <a:r>
              <a:rPr sz="2250" spc="-1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250" dirty="0">
                <a:solidFill>
                  <a:srgbClr val="FFFFFF"/>
                </a:solidFill>
                <a:latin typeface="Impact"/>
                <a:cs typeface="Impact"/>
              </a:rPr>
              <a:t>to</a:t>
            </a:r>
            <a:r>
              <a:rPr sz="2250" spc="-1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250" dirty="0">
                <a:solidFill>
                  <a:srgbClr val="FFFFFF"/>
                </a:solidFill>
                <a:latin typeface="Impact"/>
                <a:cs typeface="Impact"/>
              </a:rPr>
              <a:t>have</a:t>
            </a:r>
            <a:r>
              <a:rPr sz="2250" spc="-1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250" spc="-50" dirty="0">
                <a:solidFill>
                  <a:srgbClr val="FFFFFF"/>
                </a:solidFill>
                <a:latin typeface="Impact"/>
                <a:cs typeface="Impact"/>
              </a:rPr>
              <a:t>a </a:t>
            </a:r>
            <a:r>
              <a:rPr sz="2250" spc="-10" dirty="0">
                <a:solidFill>
                  <a:srgbClr val="FFFFFF"/>
                </a:solidFill>
                <a:latin typeface="Impact"/>
                <a:cs typeface="Impact"/>
              </a:rPr>
              <a:t>theologically-</a:t>
            </a:r>
            <a:r>
              <a:rPr sz="2250" dirty="0">
                <a:solidFill>
                  <a:srgbClr val="FFFFFF"/>
                </a:solidFill>
                <a:latin typeface="Impact"/>
                <a:cs typeface="Impact"/>
              </a:rPr>
              <a:t>informed</a:t>
            </a:r>
            <a:r>
              <a:rPr sz="2250" spc="-2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250" dirty="0">
                <a:solidFill>
                  <a:srgbClr val="FFFFFF"/>
                </a:solidFill>
                <a:latin typeface="Impact"/>
                <a:cs typeface="Impact"/>
              </a:rPr>
              <a:t>(and</a:t>
            </a:r>
            <a:r>
              <a:rPr sz="2250" spc="-5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250" dirty="0">
                <a:solidFill>
                  <a:srgbClr val="FFFFFF"/>
                </a:solidFill>
                <a:latin typeface="Impact"/>
                <a:cs typeface="Impact"/>
              </a:rPr>
              <a:t>therefore</a:t>
            </a:r>
            <a:r>
              <a:rPr sz="2250" spc="-5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250" dirty="0">
                <a:solidFill>
                  <a:srgbClr val="FFFFFF"/>
                </a:solidFill>
                <a:latin typeface="Impact"/>
                <a:cs typeface="Impact"/>
              </a:rPr>
              <a:t>biblically</a:t>
            </a:r>
            <a:r>
              <a:rPr sz="2250" spc="-1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250" dirty="0">
                <a:solidFill>
                  <a:srgbClr val="FFFFFF"/>
                </a:solidFill>
                <a:latin typeface="Impact"/>
                <a:cs typeface="Impact"/>
              </a:rPr>
              <a:t>oriented)</a:t>
            </a:r>
            <a:r>
              <a:rPr sz="2250" spc="-5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250" dirty="0">
                <a:solidFill>
                  <a:srgbClr val="FFFFFF"/>
                </a:solidFill>
                <a:latin typeface="Impact"/>
                <a:cs typeface="Impact"/>
              </a:rPr>
              <a:t>way</a:t>
            </a:r>
            <a:r>
              <a:rPr sz="2250" spc="-5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250" spc="-25" dirty="0">
                <a:solidFill>
                  <a:srgbClr val="FFFFFF"/>
                </a:solidFill>
                <a:latin typeface="Impact"/>
                <a:cs typeface="Impact"/>
              </a:rPr>
              <a:t>of </a:t>
            </a:r>
            <a:r>
              <a:rPr sz="2250" spc="-10" dirty="0">
                <a:solidFill>
                  <a:srgbClr val="FFFFFF"/>
                </a:solidFill>
                <a:latin typeface="Impact"/>
                <a:cs typeface="Impact"/>
              </a:rPr>
              <a:t>speaking.</a:t>
            </a:r>
            <a:endParaRPr sz="2250">
              <a:latin typeface="Impact"/>
              <a:cs typeface="Impact"/>
            </a:endParaRPr>
          </a:p>
          <a:p>
            <a:pPr marL="379095" indent="-366395">
              <a:lnSpc>
                <a:spcPct val="100000"/>
              </a:lnSpc>
              <a:spcBef>
                <a:spcPts val="1590"/>
              </a:spcBef>
              <a:buClr>
                <a:srgbClr val="000000"/>
              </a:buClr>
              <a:buAutoNum type="arabicPeriod"/>
              <a:tabLst>
                <a:tab pos="379095" algn="l"/>
              </a:tabLst>
            </a:pPr>
            <a:r>
              <a:rPr sz="2250" dirty="0">
                <a:solidFill>
                  <a:srgbClr val="FFFFFF"/>
                </a:solidFill>
                <a:latin typeface="Impact"/>
                <a:cs typeface="Impact"/>
              </a:rPr>
              <a:t>But</a:t>
            </a:r>
            <a:r>
              <a:rPr sz="2250" spc="-2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250" dirty="0">
                <a:solidFill>
                  <a:srgbClr val="FFFFFF"/>
                </a:solidFill>
                <a:latin typeface="Impact"/>
                <a:cs typeface="Impact"/>
              </a:rPr>
              <a:t>that</a:t>
            </a:r>
            <a:r>
              <a:rPr sz="2250" spc="-1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250" dirty="0">
                <a:solidFill>
                  <a:srgbClr val="FFFFFF"/>
                </a:solidFill>
                <a:latin typeface="Impact"/>
                <a:cs typeface="Impact"/>
              </a:rPr>
              <a:t>raises</a:t>
            </a:r>
            <a:r>
              <a:rPr sz="2250" spc="-1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250" dirty="0">
                <a:solidFill>
                  <a:srgbClr val="FFFFFF"/>
                </a:solidFill>
                <a:latin typeface="Impact"/>
                <a:cs typeface="Impact"/>
              </a:rPr>
              <a:t>a</a:t>
            </a:r>
            <a:r>
              <a:rPr sz="2250" spc="-1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250" dirty="0">
                <a:solidFill>
                  <a:srgbClr val="FFFFFF"/>
                </a:solidFill>
                <a:latin typeface="Impact"/>
                <a:cs typeface="Impact"/>
              </a:rPr>
              <a:t>complicated</a:t>
            </a:r>
            <a:r>
              <a:rPr sz="2250" spc="-10" dirty="0">
                <a:solidFill>
                  <a:srgbClr val="FFFFFF"/>
                </a:solidFill>
                <a:latin typeface="Impact"/>
                <a:cs typeface="Impact"/>
              </a:rPr>
              <a:t> question…</a:t>
            </a:r>
            <a:endParaRPr sz="2250">
              <a:latin typeface="Impact"/>
              <a:cs typeface="Impact"/>
            </a:endParaRPr>
          </a:p>
          <a:p>
            <a:pPr marL="2542540" marR="553720" indent="-926465">
              <a:lnSpc>
                <a:spcPct val="103800"/>
              </a:lnSpc>
              <a:spcBef>
                <a:spcPts val="2290"/>
              </a:spcBef>
            </a:pPr>
            <a:r>
              <a:rPr sz="2650" dirty="0">
                <a:solidFill>
                  <a:srgbClr val="FFFFFF"/>
                </a:solidFill>
                <a:latin typeface="Impact"/>
                <a:cs typeface="Impact"/>
              </a:rPr>
              <a:t>How</a:t>
            </a:r>
            <a:r>
              <a:rPr sz="2650" spc="35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650" dirty="0">
                <a:solidFill>
                  <a:srgbClr val="FFFFFF"/>
                </a:solidFill>
                <a:latin typeface="Impact"/>
                <a:cs typeface="Impact"/>
              </a:rPr>
              <a:t>Does</a:t>
            </a:r>
            <a:r>
              <a:rPr sz="2650" spc="45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650" dirty="0">
                <a:solidFill>
                  <a:srgbClr val="FFFFFF"/>
                </a:solidFill>
                <a:latin typeface="Impact"/>
                <a:cs typeface="Impact"/>
              </a:rPr>
              <a:t>the</a:t>
            </a:r>
            <a:r>
              <a:rPr sz="2650" spc="45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650" dirty="0">
                <a:solidFill>
                  <a:srgbClr val="FFFFFF"/>
                </a:solidFill>
                <a:latin typeface="Impact"/>
                <a:cs typeface="Impact"/>
              </a:rPr>
              <a:t>Bible</a:t>
            </a:r>
            <a:r>
              <a:rPr sz="2650" spc="45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650" dirty="0">
                <a:solidFill>
                  <a:srgbClr val="FFFFFF"/>
                </a:solidFill>
                <a:latin typeface="Impact"/>
                <a:cs typeface="Impact"/>
              </a:rPr>
              <a:t>Relate</a:t>
            </a:r>
            <a:r>
              <a:rPr sz="2650" spc="45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650" dirty="0">
                <a:solidFill>
                  <a:srgbClr val="FFFFFF"/>
                </a:solidFill>
                <a:latin typeface="Impact"/>
                <a:cs typeface="Impact"/>
              </a:rPr>
              <a:t>to</a:t>
            </a:r>
            <a:r>
              <a:rPr sz="2650" spc="45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650" dirty="0">
                <a:solidFill>
                  <a:srgbClr val="FFFFFF"/>
                </a:solidFill>
                <a:latin typeface="Impact"/>
                <a:cs typeface="Impact"/>
              </a:rPr>
              <a:t>Topics</a:t>
            </a:r>
            <a:r>
              <a:rPr sz="2650" spc="45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650" dirty="0">
                <a:solidFill>
                  <a:srgbClr val="FFFFFF"/>
                </a:solidFill>
                <a:latin typeface="Impact"/>
                <a:cs typeface="Impact"/>
              </a:rPr>
              <a:t>that</a:t>
            </a:r>
            <a:r>
              <a:rPr sz="2650" spc="45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650" spc="-25" dirty="0">
                <a:solidFill>
                  <a:srgbClr val="FFFFFF"/>
                </a:solidFill>
                <a:latin typeface="Impact"/>
                <a:cs typeface="Impact"/>
              </a:rPr>
              <a:t>it </a:t>
            </a:r>
            <a:r>
              <a:rPr sz="2650" dirty="0">
                <a:solidFill>
                  <a:srgbClr val="FFFFFF"/>
                </a:solidFill>
                <a:latin typeface="Impact"/>
                <a:cs typeface="Impact"/>
              </a:rPr>
              <a:t>does</a:t>
            </a:r>
            <a:r>
              <a:rPr sz="2650" spc="4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650" dirty="0">
                <a:solidFill>
                  <a:srgbClr val="FFFFFF"/>
                </a:solidFill>
                <a:latin typeface="Impact"/>
                <a:cs typeface="Impact"/>
              </a:rPr>
              <a:t>not</a:t>
            </a:r>
            <a:r>
              <a:rPr sz="2650" spc="5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650" dirty="0">
                <a:solidFill>
                  <a:srgbClr val="FFFFFF"/>
                </a:solidFill>
                <a:latin typeface="Impact"/>
                <a:cs typeface="Impact"/>
              </a:rPr>
              <a:t>explicitly</a:t>
            </a:r>
            <a:r>
              <a:rPr sz="2650" spc="5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650" spc="-10" dirty="0">
                <a:solidFill>
                  <a:srgbClr val="FFFFFF"/>
                </a:solidFill>
                <a:latin typeface="Impact"/>
                <a:cs typeface="Impact"/>
              </a:rPr>
              <a:t>mention?</a:t>
            </a:r>
            <a:endParaRPr sz="2650">
              <a:latin typeface="Impact"/>
              <a:cs typeface="Impact"/>
            </a:endParaRPr>
          </a:p>
          <a:p>
            <a:pPr>
              <a:lnSpc>
                <a:spcPct val="100000"/>
              </a:lnSpc>
            </a:pPr>
            <a:endParaRPr sz="3200">
              <a:latin typeface="Impact"/>
              <a:cs typeface="Impact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2500">
              <a:latin typeface="Impact"/>
              <a:cs typeface="Impact"/>
            </a:endParaRPr>
          </a:p>
          <a:p>
            <a:pPr marL="2769870">
              <a:lnSpc>
                <a:spcPct val="100000"/>
              </a:lnSpc>
            </a:pPr>
            <a:r>
              <a:rPr sz="2650" dirty="0">
                <a:solidFill>
                  <a:srgbClr val="FFFFFF"/>
                </a:solidFill>
                <a:latin typeface="Impact"/>
                <a:cs typeface="Impact"/>
              </a:rPr>
              <a:t>A</a:t>
            </a:r>
            <a:r>
              <a:rPr sz="2650" spc="45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650" dirty="0">
                <a:solidFill>
                  <a:srgbClr val="FFFFFF"/>
                </a:solidFill>
                <a:latin typeface="Impact"/>
                <a:cs typeface="Impact"/>
              </a:rPr>
              <a:t>CASE</a:t>
            </a:r>
            <a:r>
              <a:rPr sz="2650" spc="5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650" dirty="0">
                <a:solidFill>
                  <a:srgbClr val="FFFFFF"/>
                </a:solidFill>
                <a:latin typeface="Impact"/>
                <a:cs typeface="Impact"/>
              </a:rPr>
              <a:t>STUDY:</a:t>
            </a:r>
            <a:r>
              <a:rPr sz="2650" spc="45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650" dirty="0">
                <a:solidFill>
                  <a:srgbClr val="FFFFFF"/>
                </a:solidFill>
                <a:latin typeface="Impact"/>
                <a:cs typeface="Impact"/>
              </a:rPr>
              <a:t>Acts</a:t>
            </a:r>
            <a:r>
              <a:rPr sz="2650" spc="45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650" spc="-20" dirty="0">
                <a:solidFill>
                  <a:srgbClr val="FFFFFF"/>
                </a:solidFill>
                <a:latin typeface="Impact"/>
                <a:cs typeface="Impact"/>
              </a:rPr>
              <a:t>17:26</a:t>
            </a:r>
            <a:endParaRPr sz="2650">
              <a:latin typeface="Impact"/>
              <a:cs typeface="Impact"/>
            </a:endParaRP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836691" y="1158284"/>
            <a:ext cx="6393240" cy="521970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2861945">
              <a:lnSpc>
                <a:spcPct val="100000"/>
              </a:lnSpc>
              <a:spcBef>
                <a:spcPts val="130"/>
              </a:spcBef>
            </a:pPr>
            <a:r>
              <a:rPr dirty="0"/>
              <a:t>A</a:t>
            </a:r>
            <a:r>
              <a:rPr spc="45" dirty="0"/>
              <a:t> </a:t>
            </a:r>
            <a:r>
              <a:rPr dirty="0"/>
              <a:t>CASE</a:t>
            </a:r>
            <a:r>
              <a:rPr spc="50" dirty="0"/>
              <a:t> </a:t>
            </a:r>
            <a:r>
              <a:rPr dirty="0"/>
              <a:t>STUDY:</a:t>
            </a:r>
            <a:r>
              <a:rPr spc="45" dirty="0"/>
              <a:t> </a:t>
            </a:r>
            <a:r>
              <a:rPr dirty="0"/>
              <a:t>Acts</a:t>
            </a:r>
            <a:r>
              <a:rPr spc="45" dirty="0"/>
              <a:t> </a:t>
            </a:r>
            <a:r>
              <a:rPr spc="-20" dirty="0"/>
              <a:t>17:26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05936" y="1464043"/>
            <a:ext cx="6288405" cy="9359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500" spc="-70" dirty="0">
                <a:solidFill>
                  <a:srgbClr val="800D02"/>
                </a:solidFill>
              </a:rPr>
              <a:t>Unpacking</a:t>
            </a:r>
            <a:r>
              <a:rPr sz="3500" spc="-100" dirty="0">
                <a:solidFill>
                  <a:srgbClr val="800D02"/>
                </a:solidFill>
              </a:rPr>
              <a:t> </a:t>
            </a:r>
            <a:r>
              <a:rPr sz="3500" spc="-55" dirty="0">
                <a:solidFill>
                  <a:srgbClr val="800D02"/>
                </a:solidFill>
              </a:rPr>
              <a:t>the</a:t>
            </a:r>
            <a:r>
              <a:rPr sz="3500" spc="-100" dirty="0">
                <a:solidFill>
                  <a:srgbClr val="800D02"/>
                </a:solidFill>
              </a:rPr>
              <a:t> </a:t>
            </a:r>
            <a:r>
              <a:rPr sz="3500" spc="-10" dirty="0">
                <a:solidFill>
                  <a:srgbClr val="800D02"/>
                </a:solidFill>
              </a:rPr>
              <a:t>Question</a:t>
            </a:r>
            <a:endParaRPr sz="3500"/>
          </a:p>
          <a:p>
            <a:pPr marL="2771140">
              <a:lnSpc>
                <a:spcPct val="100000"/>
              </a:lnSpc>
              <a:spcBef>
                <a:spcPts val="15"/>
              </a:spcBef>
            </a:pPr>
            <a:r>
              <a:rPr sz="2450" u="sng" dirty="0">
                <a:uFill>
                  <a:solidFill>
                    <a:srgbClr val="FFFFFF"/>
                  </a:solidFill>
                </a:uFill>
              </a:rPr>
              <a:t>Theology</a:t>
            </a:r>
            <a:r>
              <a:rPr sz="2450" u="sng" spc="40" dirty="0">
                <a:uFill>
                  <a:solidFill>
                    <a:srgbClr val="FFFFFF"/>
                  </a:solidFill>
                </a:uFill>
              </a:rPr>
              <a:t> </a:t>
            </a:r>
            <a:r>
              <a:rPr sz="2450" u="sng" dirty="0">
                <a:uFill>
                  <a:solidFill>
                    <a:srgbClr val="FFFFFF"/>
                  </a:solidFill>
                </a:uFill>
              </a:rPr>
              <a:t>and</a:t>
            </a:r>
            <a:r>
              <a:rPr sz="2450" u="sng" spc="35" dirty="0">
                <a:uFill>
                  <a:solidFill>
                    <a:srgbClr val="FFFFFF"/>
                  </a:solidFill>
                </a:uFill>
              </a:rPr>
              <a:t> </a:t>
            </a:r>
            <a:r>
              <a:rPr sz="2450" u="sng" dirty="0">
                <a:uFill>
                  <a:solidFill>
                    <a:srgbClr val="FFFFFF"/>
                  </a:solidFill>
                </a:uFill>
              </a:rPr>
              <a:t>Race:</a:t>
            </a:r>
            <a:r>
              <a:rPr sz="2450" u="sng" spc="40" dirty="0">
                <a:uFill>
                  <a:solidFill>
                    <a:srgbClr val="FFFFFF"/>
                  </a:solidFill>
                </a:uFill>
              </a:rPr>
              <a:t> </a:t>
            </a:r>
            <a:r>
              <a:rPr sz="2450" u="sng" dirty="0">
                <a:uFill>
                  <a:solidFill>
                    <a:srgbClr val="FFFFFF"/>
                  </a:solidFill>
                </a:uFill>
              </a:rPr>
              <a:t>2</a:t>
            </a:r>
            <a:r>
              <a:rPr sz="2450" u="sng" spc="35" dirty="0">
                <a:uFill>
                  <a:solidFill>
                    <a:srgbClr val="FFFFFF"/>
                  </a:solidFill>
                </a:uFill>
              </a:rPr>
              <a:t> </a:t>
            </a:r>
            <a:r>
              <a:rPr sz="2450" u="sng" spc="-20" dirty="0">
                <a:uFill>
                  <a:solidFill>
                    <a:srgbClr val="FFFFFF"/>
                  </a:solidFill>
                </a:uFill>
              </a:rPr>
              <a:t>Tasks</a:t>
            </a:r>
            <a:endParaRPr sz="2450"/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672935" y="2708917"/>
            <a:ext cx="2769715" cy="490220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505936" y="2764685"/>
            <a:ext cx="8909685" cy="957313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3220085">
              <a:lnSpc>
                <a:spcPct val="100000"/>
              </a:lnSpc>
              <a:spcBef>
                <a:spcPts val="125"/>
              </a:spcBef>
            </a:pPr>
            <a:r>
              <a:rPr sz="3675" baseline="2267" dirty="0">
                <a:solidFill>
                  <a:srgbClr val="FFFFFF"/>
                </a:solidFill>
                <a:latin typeface="Impact"/>
                <a:cs typeface="Impact"/>
              </a:rPr>
              <a:t>The</a:t>
            </a:r>
            <a:r>
              <a:rPr sz="3675" spc="82" baseline="2267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3675" baseline="2267" dirty="0">
                <a:solidFill>
                  <a:srgbClr val="FFFFFF"/>
                </a:solidFill>
                <a:latin typeface="Impact"/>
                <a:cs typeface="Impact"/>
              </a:rPr>
              <a:t>Descriptive</a:t>
            </a:r>
            <a:r>
              <a:rPr sz="3675" spc="97" baseline="2267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3675" spc="-7" baseline="2267" dirty="0" err="1" smtClean="0">
                <a:solidFill>
                  <a:srgbClr val="FFFFFF"/>
                </a:solidFill>
                <a:latin typeface="Impact"/>
                <a:cs typeface="Impact"/>
              </a:rPr>
              <a:t>T</a:t>
            </a:r>
            <a:r>
              <a:rPr sz="3675" baseline="2267" dirty="0" err="1" smtClean="0">
                <a:solidFill>
                  <a:srgbClr val="FFFFFF"/>
                </a:solidFill>
                <a:latin typeface="Impact"/>
                <a:cs typeface="Impact"/>
              </a:rPr>
              <a:t>a</a:t>
            </a:r>
            <a:r>
              <a:rPr sz="3675" spc="-1597" baseline="2267" dirty="0" err="1" smtClean="0">
                <a:solidFill>
                  <a:srgbClr val="FFFFFF"/>
                </a:solidFill>
                <a:latin typeface="Impact"/>
                <a:cs typeface="Impact"/>
              </a:rPr>
              <a:t>s</a:t>
            </a:r>
            <a:r>
              <a:rPr lang="en-US" sz="2450" spc="-75" dirty="0" err="1" smtClean="0">
                <a:solidFill>
                  <a:srgbClr val="FFFFFF"/>
                </a:solidFill>
                <a:latin typeface="Impact"/>
                <a:cs typeface="Impact"/>
              </a:rPr>
              <a:t>sk</a:t>
            </a:r>
            <a:endParaRPr sz="2450" dirty="0">
              <a:latin typeface="Impact"/>
              <a:cs typeface="Impact"/>
            </a:endParaRPr>
          </a:p>
          <a:p>
            <a:pPr marL="379095" marR="5080" indent="-367030">
              <a:lnSpc>
                <a:spcPts val="2150"/>
              </a:lnSpc>
              <a:tabLst>
                <a:tab pos="379095" algn="l"/>
              </a:tabLst>
            </a:pPr>
            <a:r>
              <a:rPr sz="1950" spc="-25" dirty="0">
                <a:latin typeface="Impact"/>
                <a:cs typeface="Impact"/>
              </a:rPr>
              <a:t>1.</a:t>
            </a:r>
            <a:r>
              <a:rPr sz="1950" dirty="0">
                <a:latin typeface="Impact"/>
                <a:cs typeface="Impact"/>
              </a:rPr>
              <a:t>	</a:t>
            </a:r>
            <a:r>
              <a:rPr sz="1950" dirty="0">
                <a:solidFill>
                  <a:srgbClr val="FFFFFF"/>
                </a:solidFill>
                <a:latin typeface="Impact"/>
                <a:cs typeface="Impact"/>
              </a:rPr>
              <a:t>We</a:t>
            </a:r>
            <a:r>
              <a:rPr sz="1950" spc="25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1950" dirty="0">
                <a:solidFill>
                  <a:srgbClr val="FFFFFF"/>
                </a:solidFill>
                <a:latin typeface="Impact"/>
                <a:cs typeface="Impact"/>
              </a:rPr>
              <a:t>are</a:t>
            </a:r>
            <a:r>
              <a:rPr sz="1950" spc="3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1950" dirty="0">
                <a:solidFill>
                  <a:srgbClr val="FFFFFF"/>
                </a:solidFill>
                <a:latin typeface="Impact"/>
                <a:cs typeface="Impact"/>
              </a:rPr>
              <a:t>looking</a:t>
            </a:r>
            <a:r>
              <a:rPr sz="1950" spc="3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1950" dirty="0">
                <a:solidFill>
                  <a:srgbClr val="FFFFFF"/>
                </a:solidFill>
                <a:latin typeface="Impact"/>
                <a:cs typeface="Impact"/>
              </a:rPr>
              <a:t>to</a:t>
            </a:r>
            <a:r>
              <a:rPr sz="1950" spc="25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1950" dirty="0">
                <a:solidFill>
                  <a:srgbClr val="FFFFFF"/>
                </a:solidFill>
                <a:latin typeface="Impact"/>
                <a:cs typeface="Impact"/>
              </a:rPr>
              <a:t>say</a:t>
            </a:r>
            <a:r>
              <a:rPr sz="1950" spc="3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1950" dirty="0">
                <a:solidFill>
                  <a:srgbClr val="FFFFFF"/>
                </a:solidFill>
                <a:latin typeface="Impact"/>
                <a:cs typeface="Impact"/>
              </a:rPr>
              <a:t>what</a:t>
            </a:r>
            <a:r>
              <a:rPr sz="1950" spc="3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1950" dirty="0">
                <a:solidFill>
                  <a:srgbClr val="FFFFFF"/>
                </a:solidFill>
                <a:latin typeface="Impact"/>
                <a:cs typeface="Impact"/>
              </a:rPr>
              <a:t>race</a:t>
            </a:r>
            <a:r>
              <a:rPr sz="1950" spc="3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1950" dirty="0">
                <a:solidFill>
                  <a:srgbClr val="FFFFFF"/>
                </a:solidFill>
                <a:latin typeface="Impact"/>
                <a:cs typeface="Impact"/>
              </a:rPr>
              <a:t>is,</a:t>
            </a:r>
            <a:r>
              <a:rPr sz="1950" spc="25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1950" dirty="0">
                <a:solidFill>
                  <a:srgbClr val="FFFFFF"/>
                </a:solidFill>
                <a:latin typeface="Impact"/>
                <a:cs typeface="Impact"/>
              </a:rPr>
              <a:t>as</a:t>
            </a:r>
            <a:r>
              <a:rPr sz="1950" spc="3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1950" dirty="0">
                <a:solidFill>
                  <a:srgbClr val="FFFFFF"/>
                </a:solidFill>
                <a:latin typeface="Impact"/>
                <a:cs typeface="Impact"/>
              </a:rPr>
              <a:t>it</a:t>
            </a:r>
            <a:r>
              <a:rPr sz="1950" spc="3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1950" dirty="0">
                <a:solidFill>
                  <a:srgbClr val="FFFFFF"/>
                </a:solidFill>
                <a:latin typeface="Impact"/>
                <a:cs typeface="Impact"/>
              </a:rPr>
              <a:t>is</a:t>
            </a:r>
            <a:r>
              <a:rPr sz="1950" spc="3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1950" dirty="0">
                <a:solidFill>
                  <a:srgbClr val="FFFFFF"/>
                </a:solidFill>
                <a:latin typeface="Impact"/>
                <a:cs typeface="Impact"/>
              </a:rPr>
              <a:t>experienced,</a:t>
            </a:r>
            <a:r>
              <a:rPr sz="1950" spc="25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1950" dirty="0">
                <a:solidFill>
                  <a:srgbClr val="FFFFFF"/>
                </a:solidFill>
                <a:latin typeface="Impact"/>
                <a:cs typeface="Impact"/>
              </a:rPr>
              <a:t>not</a:t>
            </a:r>
            <a:r>
              <a:rPr sz="1950" spc="3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1950" dirty="0">
                <a:solidFill>
                  <a:srgbClr val="FFFFFF"/>
                </a:solidFill>
                <a:latin typeface="Impact"/>
                <a:cs typeface="Impact"/>
              </a:rPr>
              <a:t>what</a:t>
            </a:r>
            <a:r>
              <a:rPr sz="1950" spc="3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1950" dirty="0">
                <a:solidFill>
                  <a:srgbClr val="FFFFFF"/>
                </a:solidFill>
                <a:latin typeface="Impact"/>
                <a:cs typeface="Impact"/>
              </a:rPr>
              <a:t>it</a:t>
            </a:r>
            <a:r>
              <a:rPr sz="1950" spc="25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1950" dirty="0">
                <a:solidFill>
                  <a:srgbClr val="FFFFFF"/>
                </a:solidFill>
                <a:latin typeface="Impact"/>
                <a:cs typeface="Impact"/>
              </a:rPr>
              <a:t>should</a:t>
            </a:r>
            <a:r>
              <a:rPr sz="1950" spc="3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1950" dirty="0">
                <a:solidFill>
                  <a:srgbClr val="FFFFFF"/>
                </a:solidFill>
                <a:latin typeface="Impact"/>
                <a:cs typeface="Impact"/>
              </a:rPr>
              <a:t>or</a:t>
            </a:r>
            <a:r>
              <a:rPr sz="1950" spc="3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1950" spc="-10" dirty="0">
                <a:solidFill>
                  <a:srgbClr val="FFFFFF"/>
                </a:solidFill>
                <a:latin typeface="Impact"/>
                <a:cs typeface="Impact"/>
              </a:rPr>
              <a:t>should </a:t>
            </a:r>
            <a:r>
              <a:rPr sz="1950" dirty="0">
                <a:solidFill>
                  <a:srgbClr val="FFFFFF"/>
                </a:solidFill>
                <a:latin typeface="Impact"/>
                <a:cs typeface="Impact"/>
              </a:rPr>
              <a:t>not</a:t>
            </a:r>
            <a:r>
              <a:rPr sz="1950" spc="3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1950" spc="-25" dirty="0">
                <a:solidFill>
                  <a:srgbClr val="FFFFFF"/>
                </a:solidFill>
                <a:latin typeface="Impact"/>
                <a:cs typeface="Impact"/>
              </a:rPr>
              <a:t>be.</a:t>
            </a:r>
            <a:endParaRPr sz="1950" dirty="0">
              <a:latin typeface="Impact"/>
              <a:cs typeface="Impact"/>
            </a:endParaRPr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15104" y="1158284"/>
            <a:ext cx="9062672" cy="1606838"/>
          </a:xfrm>
          <a:prstGeom prst="rect">
            <a:avLst/>
          </a:prstGeom>
        </p:spPr>
      </p:pic>
      <p:sp>
        <p:nvSpPr>
          <p:cNvPr id="3" name="object 3"/>
          <p:cNvSpPr txBox="1"/>
          <p:nvPr/>
        </p:nvSpPr>
        <p:spPr>
          <a:xfrm>
            <a:off x="3355473" y="1203327"/>
            <a:ext cx="3348354" cy="43434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2650" dirty="0">
                <a:solidFill>
                  <a:srgbClr val="FFFFFF"/>
                </a:solidFill>
                <a:latin typeface="Impact"/>
                <a:cs typeface="Impact"/>
              </a:rPr>
              <a:t>A</a:t>
            </a:r>
            <a:r>
              <a:rPr sz="2650" spc="45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650" dirty="0">
                <a:solidFill>
                  <a:srgbClr val="FFFFFF"/>
                </a:solidFill>
                <a:latin typeface="Impact"/>
                <a:cs typeface="Impact"/>
              </a:rPr>
              <a:t>CASE</a:t>
            </a:r>
            <a:r>
              <a:rPr sz="2650" spc="5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650" dirty="0">
                <a:solidFill>
                  <a:srgbClr val="FFFFFF"/>
                </a:solidFill>
                <a:latin typeface="Impact"/>
                <a:cs typeface="Impact"/>
              </a:rPr>
              <a:t>STUDY:</a:t>
            </a:r>
            <a:r>
              <a:rPr sz="2650" spc="45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650" dirty="0">
                <a:solidFill>
                  <a:srgbClr val="FFFFFF"/>
                </a:solidFill>
                <a:latin typeface="Impact"/>
                <a:cs typeface="Impact"/>
              </a:rPr>
              <a:t>Acts</a:t>
            </a:r>
            <a:r>
              <a:rPr sz="2650" spc="45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2650" spc="-20" dirty="0">
                <a:solidFill>
                  <a:srgbClr val="FFFFFF"/>
                </a:solidFill>
                <a:latin typeface="Impact"/>
                <a:cs typeface="Impact"/>
              </a:rPr>
              <a:t>17:26</a:t>
            </a:r>
            <a:endParaRPr sz="2650">
              <a:latin typeface="Impact"/>
              <a:cs typeface="Impac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67266" y="1697451"/>
            <a:ext cx="8919210" cy="1010285"/>
          </a:xfrm>
          <a:prstGeom prst="rect">
            <a:avLst/>
          </a:prstGeom>
        </p:spPr>
        <p:txBody>
          <a:bodyPr vert="horz" wrap="square" lIns="0" tIns="44450" rIns="0" bIns="0" rtlCol="0">
            <a:spAutoFit/>
          </a:bodyPr>
          <a:lstStyle/>
          <a:p>
            <a:pPr marL="12065" marR="5080" indent="37465" algn="ctr">
              <a:lnSpc>
                <a:spcPts val="2520"/>
              </a:lnSpc>
              <a:spcBef>
                <a:spcPts val="350"/>
              </a:spcBef>
            </a:pPr>
            <a:r>
              <a:rPr sz="2250" dirty="0">
                <a:solidFill>
                  <a:srgbClr val="FFFFFF"/>
                </a:solidFill>
                <a:latin typeface="Garamond"/>
                <a:cs typeface="Garamond"/>
              </a:rPr>
              <a:t>“From</a:t>
            </a:r>
            <a:r>
              <a:rPr sz="2250" spc="-10" dirty="0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sz="2250" dirty="0">
                <a:solidFill>
                  <a:srgbClr val="FFFFFF"/>
                </a:solidFill>
                <a:latin typeface="Garamond"/>
                <a:cs typeface="Garamond"/>
              </a:rPr>
              <a:t>one</a:t>
            </a:r>
            <a:r>
              <a:rPr sz="2250" spc="-10" dirty="0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sz="2250" dirty="0">
                <a:solidFill>
                  <a:srgbClr val="FFFFFF"/>
                </a:solidFill>
                <a:latin typeface="Garamond"/>
                <a:cs typeface="Garamond"/>
              </a:rPr>
              <a:t>man</a:t>
            </a:r>
            <a:r>
              <a:rPr sz="2250" spc="-10" dirty="0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sz="2250" dirty="0">
                <a:solidFill>
                  <a:srgbClr val="FFFFFF"/>
                </a:solidFill>
                <a:latin typeface="Garamond"/>
                <a:cs typeface="Garamond"/>
              </a:rPr>
              <a:t>he</a:t>
            </a:r>
            <a:r>
              <a:rPr sz="2250" spc="-10" dirty="0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sz="2250" dirty="0">
                <a:solidFill>
                  <a:srgbClr val="FFFFFF"/>
                </a:solidFill>
                <a:latin typeface="Garamond"/>
                <a:cs typeface="Garamond"/>
              </a:rPr>
              <a:t>made</a:t>
            </a:r>
            <a:r>
              <a:rPr sz="2250" spc="-10" dirty="0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sz="2250" dirty="0">
                <a:solidFill>
                  <a:srgbClr val="FFFFFF"/>
                </a:solidFill>
                <a:latin typeface="Garamond"/>
                <a:cs typeface="Garamond"/>
              </a:rPr>
              <a:t>all</a:t>
            </a:r>
            <a:r>
              <a:rPr sz="2250" spc="-10" dirty="0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sz="2250" dirty="0">
                <a:solidFill>
                  <a:srgbClr val="FFFFFF"/>
                </a:solidFill>
                <a:latin typeface="Garamond"/>
                <a:cs typeface="Garamond"/>
              </a:rPr>
              <a:t>the</a:t>
            </a:r>
            <a:r>
              <a:rPr sz="2250" spc="-10" dirty="0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sz="2250" dirty="0">
                <a:solidFill>
                  <a:srgbClr val="FFFFFF"/>
                </a:solidFill>
                <a:latin typeface="Garamond"/>
                <a:cs typeface="Garamond"/>
              </a:rPr>
              <a:t>nations,</a:t>
            </a:r>
            <a:r>
              <a:rPr sz="2250" spc="-10" dirty="0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sz="2250" dirty="0">
                <a:solidFill>
                  <a:srgbClr val="FFFFFF"/>
                </a:solidFill>
                <a:latin typeface="Garamond"/>
                <a:cs typeface="Garamond"/>
              </a:rPr>
              <a:t>that</a:t>
            </a:r>
            <a:r>
              <a:rPr sz="2250" spc="-10" dirty="0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sz="2250" dirty="0">
                <a:solidFill>
                  <a:srgbClr val="FFFFFF"/>
                </a:solidFill>
                <a:latin typeface="Garamond"/>
                <a:cs typeface="Garamond"/>
              </a:rPr>
              <a:t>they</a:t>
            </a:r>
            <a:r>
              <a:rPr sz="2250" spc="-10" dirty="0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sz="2250" dirty="0">
                <a:solidFill>
                  <a:srgbClr val="FFFFFF"/>
                </a:solidFill>
                <a:latin typeface="Garamond"/>
                <a:cs typeface="Garamond"/>
              </a:rPr>
              <a:t>should</a:t>
            </a:r>
            <a:r>
              <a:rPr sz="2250" spc="-10" dirty="0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sz="2250" dirty="0">
                <a:solidFill>
                  <a:srgbClr val="FFFFFF"/>
                </a:solidFill>
                <a:latin typeface="Garamond"/>
                <a:cs typeface="Garamond"/>
              </a:rPr>
              <a:t>inhabit</a:t>
            </a:r>
            <a:r>
              <a:rPr sz="2250" spc="-10" dirty="0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sz="2250" dirty="0">
                <a:solidFill>
                  <a:srgbClr val="FFFFFF"/>
                </a:solidFill>
                <a:latin typeface="Garamond"/>
                <a:cs typeface="Garamond"/>
              </a:rPr>
              <a:t>the</a:t>
            </a:r>
            <a:r>
              <a:rPr sz="2250" spc="-10" dirty="0">
                <a:solidFill>
                  <a:srgbClr val="FFFFFF"/>
                </a:solidFill>
                <a:latin typeface="Garamond"/>
                <a:cs typeface="Garamond"/>
              </a:rPr>
              <a:t> whole </a:t>
            </a:r>
            <a:r>
              <a:rPr sz="2250" dirty="0">
                <a:solidFill>
                  <a:srgbClr val="FFFFFF"/>
                </a:solidFill>
                <a:latin typeface="Garamond"/>
                <a:cs typeface="Garamond"/>
              </a:rPr>
              <a:t>earth;</a:t>
            </a:r>
            <a:r>
              <a:rPr sz="2250" spc="5" dirty="0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sz="2250" dirty="0">
                <a:solidFill>
                  <a:srgbClr val="FFFFFF"/>
                </a:solidFill>
                <a:latin typeface="Garamond"/>
                <a:cs typeface="Garamond"/>
              </a:rPr>
              <a:t>and he</a:t>
            </a:r>
            <a:r>
              <a:rPr sz="2250" spc="5" dirty="0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sz="2250" dirty="0">
                <a:solidFill>
                  <a:srgbClr val="FFFFFF"/>
                </a:solidFill>
                <a:latin typeface="Garamond"/>
                <a:cs typeface="Garamond"/>
              </a:rPr>
              <a:t>marked out</a:t>
            </a:r>
            <a:r>
              <a:rPr sz="2250" spc="5" dirty="0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sz="2250" dirty="0">
                <a:solidFill>
                  <a:srgbClr val="FFFFFF"/>
                </a:solidFill>
                <a:latin typeface="Garamond"/>
                <a:cs typeface="Garamond"/>
              </a:rPr>
              <a:t>their</a:t>
            </a:r>
            <a:r>
              <a:rPr sz="2250" spc="5" dirty="0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sz="2250" dirty="0">
                <a:solidFill>
                  <a:srgbClr val="FFFFFF"/>
                </a:solidFill>
                <a:latin typeface="Garamond"/>
                <a:cs typeface="Garamond"/>
              </a:rPr>
              <a:t>appointed times</a:t>
            </a:r>
            <a:r>
              <a:rPr sz="2250" spc="5" dirty="0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sz="2250" dirty="0">
                <a:solidFill>
                  <a:srgbClr val="FFFFFF"/>
                </a:solidFill>
                <a:latin typeface="Garamond"/>
                <a:cs typeface="Garamond"/>
              </a:rPr>
              <a:t>in</a:t>
            </a:r>
            <a:r>
              <a:rPr sz="2250" spc="5" dirty="0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sz="2250" dirty="0">
                <a:solidFill>
                  <a:srgbClr val="FFFFFF"/>
                </a:solidFill>
                <a:latin typeface="Garamond"/>
                <a:cs typeface="Garamond"/>
              </a:rPr>
              <a:t>history and</a:t>
            </a:r>
            <a:r>
              <a:rPr sz="2250" spc="5" dirty="0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sz="2250" dirty="0">
                <a:solidFill>
                  <a:srgbClr val="FFFFFF"/>
                </a:solidFill>
                <a:latin typeface="Garamond"/>
                <a:cs typeface="Garamond"/>
              </a:rPr>
              <a:t>the boundaries</a:t>
            </a:r>
            <a:r>
              <a:rPr sz="2250" spc="5" dirty="0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sz="2250" spc="-25" dirty="0">
                <a:solidFill>
                  <a:srgbClr val="FFFFFF"/>
                </a:solidFill>
                <a:latin typeface="Garamond"/>
                <a:cs typeface="Garamond"/>
              </a:rPr>
              <a:t>of </a:t>
            </a:r>
            <a:r>
              <a:rPr sz="2250" dirty="0">
                <a:solidFill>
                  <a:srgbClr val="FFFFFF"/>
                </a:solidFill>
                <a:latin typeface="Garamond"/>
                <a:cs typeface="Garamond"/>
              </a:rPr>
              <a:t>their</a:t>
            </a:r>
            <a:r>
              <a:rPr sz="2250" spc="-5" dirty="0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sz="2250" spc="-10" dirty="0">
                <a:solidFill>
                  <a:srgbClr val="FFFFFF"/>
                </a:solidFill>
                <a:latin typeface="Garamond"/>
                <a:cs typeface="Garamond"/>
              </a:rPr>
              <a:t>lands.”</a:t>
            </a:r>
            <a:endParaRPr sz="2250">
              <a:latin typeface="Garamond"/>
              <a:cs typeface="Garamond"/>
            </a:endParaRPr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15104" y="1158284"/>
            <a:ext cx="9062672" cy="1606838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355473" y="1203327"/>
            <a:ext cx="3348354" cy="43434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/>
              <a:t>A</a:t>
            </a:r>
            <a:r>
              <a:rPr spc="45" dirty="0"/>
              <a:t> </a:t>
            </a:r>
            <a:r>
              <a:rPr dirty="0"/>
              <a:t>CASE</a:t>
            </a:r>
            <a:r>
              <a:rPr spc="50" dirty="0"/>
              <a:t> </a:t>
            </a:r>
            <a:r>
              <a:rPr dirty="0"/>
              <a:t>STUDY:</a:t>
            </a:r>
            <a:r>
              <a:rPr spc="45" dirty="0"/>
              <a:t> </a:t>
            </a:r>
            <a:r>
              <a:rPr dirty="0"/>
              <a:t>Acts</a:t>
            </a:r>
            <a:r>
              <a:rPr spc="45" dirty="0"/>
              <a:t> </a:t>
            </a:r>
            <a:r>
              <a:rPr spc="-20" dirty="0"/>
              <a:t>17:26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667266" y="1697451"/>
            <a:ext cx="8919210" cy="1744345"/>
          </a:xfrm>
          <a:prstGeom prst="rect">
            <a:avLst/>
          </a:prstGeom>
        </p:spPr>
        <p:txBody>
          <a:bodyPr vert="horz" wrap="square" lIns="0" tIns="44450" rIns="0" bIns="0" rtlCol="0">
            <a:spAutoFit/>
          </a:bodyPr>
          <a:lstStyle/>
          <a:p>
            <a:pPr marL="12065" marR="5080" indent="37465" algn="ctr">
              <a:lnSpc>
                <a:spcPts val="2520"/>
              </a:lnSpc>
              <a:spcBef>
                <a:spcPts val="350"/>
              </a:spcBef>
            </a:pPr>
            <a:r>
              <a:rPr sz="2250" dirty="0">
                <a:solidFill>
                  <a:srgbClr val="FFFFFF"/>
                </a:solidFill>
                <a:latin typeface="Garamond"/>
                <a:cs typeface="Garamond"/>
              </a:rPr>
              <a:t>“From</a:t>
            </a:r>
            <a:r>
              <a:rPr sz="2250" spc="-10" dirty="0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sz="2250" dirty="0">
                <a:solidFill>
                  <a:srgbClr val="FFFFFF"/>
                </a:solidFill>
                <a:latin typeface="Garamond"/>
                <a:cs typeface="Garamond"/>
              </a:rPr>
              <a:t>one</a:t>
            </a:r>
            <a:r>
              <a:rPr sz="2250" spc="-10" dirty="0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sz="2250" dirty="0">
                <a:solidFill>
                  <a:srgbClr val="FFFFFF"/>
                </a:solidFill>
                <a:latin typeface="Garamond"/>
                <a:cs typeface="Garamond"/>
              </a:rPr>
              <a:t>man</a:t>
            </a:r>
            <a:r>
              <a:rPr sz="2250" spc="-10" dirty="0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sz="2250" dirty="0">
                <a:solidFill>
                  <a:srgbClr val="FFFFFF"/>
                </a:solidFill>
                <a:latin typeface="Garamond"/>
                <a:cs typeface="Garamond"/>
              </a:rPr>
              <a:t>he</a:t>
            </a:r>
            <a:r>
              <a:rPr sz="2250" spc="-10" dirty="0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sz="2250" dirty="0">
                <a:solidFill>
                  <a:srgbClr val="FFFFFF"/>
                </a:solidFill>
                <a:latin typeface="Garamond"/>
                <a:cs typeface="Garamond"/>
              </a:rPr>
              <a:t>made</a:t>
            </a:r>
            <a:r>
              <a:rPr sz="2250" spc="-10" dirty="0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sz="2250" dirty="0">
                <a:solidFill>
                  <a:srgbClr val="FFFFFF"/>
                </a:solidFill>
                <a:latin typeface="Garamond"/>
                <a:cs typeface="Garamond"/>
              </a:rPr>
              <a:t>all</a:t>
            </a:r>
            <a:r>
              <a:rPr sz="2250" spc="-10" dirty="0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sz="2250" dirty="0">
                <a:solidFill>
                  <a:srgbClr val="FFFFFF"/>
                </a:solidFill>
                <a:latin typeface="Garamond"/>
                <a:cs typeface="Garamond"/>
              </a:rPr>
              <a:t>the</a:t>
            </a:r>
            <a:r>
              <a:rPr sz="2250" spc="-10" dirty="0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sz="2250" dirty="0">
                <a:solidFill>
                  <a:srgbClr val="FFFFFF"/>
                </a:solidFill>
                <a:latin typeface="Garamond"/>
                <a:cs typeface="Garamond"/>
              </a:rPr>
              <a:t>nations,</a:t>
            </a:r>
            <a:r>
              <a:rPr sz="2250" spc="-10" dirty="0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sz="2250" dirty="0">
                <a:solidFill>
                  <a:srgbClr val="FFFFFF"/>
                </a:solidFill>
                <a:latin typeface="Garamond"/>
                <a:cs typeface="Garamond"/>
              </a:rPr>
              <a:t>that</a:t>
            </a:r>
            <a:r>
              <a:rPr sz="2250" spc="-10" dirty="0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sz="2250" dirty="0">
                <a:solidFill>
                  <a:srgbClr val="FFFFFF"/>
                </a:solidFill>
                <a:latin typeface="Garamond"/>
                <a:cs typeface="Garamond"/>
              </a:rPr>
              <a:t>they</a:t>
            </a:r>
            <a:r>
              <a:rPr sz="2250" spc="-10" dirty="0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sz="2250" dirty="0">
                <a:solidFill>
                  <a:srgbClr val="FFFFFF"/>
                </a:solidFill>
                <a:latin typeface="Garamond"/>
                <a:cs typeface="Garamond"/>
              </a:rPr>
              <a:t>should</a:t>
            </a:r>
            <a:r>
              <a:rPr sz="2250" spc="-10" dirty="0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sz="2250" dirty="0">
                <a:solidFill>
                  <a:srgbClr val="FFFFFF"/>
                </a:solidFill>
                <a:latin typeface="Garamond"/>
                <a:cs typeface="Garamond"/>
              </a:rPr>
              <a:t>inhabit</a:t>
            </a:r>
            <a:r>
              <a:rPr sz="2250" spc="-10" dirty="0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sz="2250" dirty="0">
                <a:solidFill>
                  <a:srgbClr val="FFFFFF"/>
                </a:solidFill>
                <a:latin typeface="Garamond"/>
                <a:cs typeface="Garamond"/>
              </a:rPr>
              <a:t>the</a:t>
            </a:r>
            <a:r>
              <a:rPr sz="2250" spc="-10" dirty="0">
                <a:solidFill>
                  <a:srgbClr val="FFFFFF"/>
                </a:solidFill>
                <a:latin typeface="Garamond"/>
                <a:cs typeface="Garamond"/>
              </a:rPr>
              <a:t> whole </a:t>
            </a:r>
            <a:r>
              <a:rPr sz="2250" dirty="0">
                <a:solidFill>
                  <a:srgbClr val="FFFFFF"/>
                </a:solidFill>
                <a:latin typeface="Garamond"/>
                <a:cs typeface="Garamond"/>
              </a:rPr>
              <a:t>earth;</a:t>
            </a:r>
            <a:r>
              <a:rPr sz="2250" spc="5" dirty="0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sz="2250" dirty="0">
                <a:solidFill>
                  <a:srgbClr val="FFFFFF"/>
                </a:solidFill>
                <a:latin typeface="Garamond"/>
                <a:cs typeface="Garamond"/>
              </a:rPr>
              <a:t>and he</a:t>
            </a:r>
            <a:r>
              <a:rPr sz="2250" spc="5" dirty="0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sz="2250" dirty="0">
                <a:solidFill>
                  <a:srgbClr val="FFFFFF"/>
                </a:solidFill>
                <a:latin typeface="Garamond"/>
                <a:cs typeface="Garamond"/>
              </a:rPr>
              <a:t>marked out</a:t>
            </a:r>
            <a:r>
              <a:rPr sz="2250" spc="5" dirty="0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sz="2250" dirty="0">
                <a:solidFill>
                  <a:srgbClr val="FFFFFF"/>
                </a:solidFill>
                <a:latin typeface="Garamond"/>
                <a:cs typeface="Garamond"/>
              </a:rPr>
              <a:t>their</a:t>
            </a:r>
            <a:r>
              <a:rPr sz="2250" spc="5" dirty="0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sz="2250" dirty="0">
                <a:solidFill>
                  <a:srgbClr val="FFFFFF"/>
                </a:solidFill>
                <a:latin typeface="Garamond"/>
                <a:cs typeface="Garamond"/>
              </a:rPr>
              <a:t>appointed times</a:t>
            </a:r>
            <a:r>
              <a:rPr sz="2250" spc="5" dirty="0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sz="2250" dirty="0">
                <a:solidFill>
                  <a:srgbClr val="FFFFFF"/>
                </a:solidFill>
                <a:latin typeface="Garamond"/>
                <a:cs typeface="Garamond"/>
              </a:rPr>
              <a:t>in</a:t>
            </a:r>
            <a:r>
              <a:rPr sz="2250" spc="5" dirty="0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sz="2250" dirty="0">
                <a:solidFill>
                  <a:srgbClr val="FFFFFF"/>
                </a:solidFill>
                <a:latin typeface="Garamond"/>
                <a:cs typeface="Garamond"/>
              </a:rPr>
              <a:t>history and</a:t>
            </a:r>
            <a:r>
              <a:rPr sz="2250" spc="5" dirty="0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sz="2250" dirty="0">
                <a:solidFill>
                  <a:srgbClr val="FFFFFF"/>
                </a:solidFill>
                <a:latin typeface="Garamond"/>
                <a:cs typeface="Garamond"/>
              </a:rPr>
              <a:t>the boundaries</a:t>
            </a:r>
            <a:r>
              <a:rPr sz="2250" spc="5" dirty="0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sz="2250" spc="-25" dirty="0">
                <a:solidFill>
                  <a:srgbClr val="FFFFFF"/>
                </a:solidFill>
                <a:latin typeface="Garamond"/>
                <a:cs typeface="Garamond"/>
              </a:rPr>
              <a:t>of </a:t>
            </a:r>
            <a:r>
              <a:rPr sz="2250" dirty="0">
                <a:solidFill>
                  <a:srgbClr val="FFFFFF"/>
                </a:solidFill>
                <a:latin typeface="Garamond"/>
                <a:cs typeface="Garamond"/>
              </a:rPr>
              <a:t>their</a:t>
            </a:r>
            <a:r>
              <a:rPr sz="2250" spc="-5" dirty="0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sz="2250" spc="-10" dirty="0">
                <a:solidFill>
                  <a:srgbClr val="FFFFFF"/>
                </a:solidFill>
                <a:latin typeface="Garamond"/>
                <a:cs typeface="Garamond"/>
              </a:rPr>
              <a:t>lands.”</a:t>
            </a:r>
            <a:endParaRPr sz="2250">
              <a:latin typeface="Garamond"/>
              <a:cs typeface="Garamond"/>
            </a:endParaRPr>
          </a:p>
          <a:p>
            <a:pPr marL="434340" marR="389255" algn="ctr">
              <a:lnSpc>
                <a:spcPts val="2520"/>
              </a:lnSpc>
              <a:spcBef>
                <a:spcPts val="735"/>
              </a:spcBef>
            </a:pPr>
            <a:r>
              <a:rPr sz="2250" u="sng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Garamond"/>
                <a:cs typeface="Garamond"/>
              </a:rPr>
              <a:t>Used</a:t>
            </a:r>
            <a:r>
              <a:rPr sz="2250" u="sng" spc="-2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Garamond"/>
                <a:cs typeface="Garamond"/>
              </a:rPr>
              <a:t> </a:t>
            </a:r>
            <a:r>
              <a:rPr sz="2250" u="sng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Garamond"/>
                <a:cs typeface="Garamond"/>
              </a:rPr>
              <a:t>historically</a:t>
            </a:r>
            <a:r>
              <a:rPr sz="2250" u="sng" spc="-1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Garamond"/>
                <a:cs typeface="Garamond"/>
              </a:rPr>
              <a:t> </a:t>
            </a:r>
            <a:r>
              <a:rPr sz="2250" i="1" u="sng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Garamond Italic"/>
                <a:cs typeface="Garamond Italic"/>
              </a:rPr>
              <a:t>both</a:t>
            </a:r>
            <a:r>
              <a:rPr sz="2250" i="1" u="sng" spc="-1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Garamond Italic"/>
                <a:cs typeface="Garamond Italic"/>
              </a:rPr>
              <a:t> </a:t>
            </a:r>
            <a:r>
              <a:rPr sz="2250" u="sng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Garamond"/>
                <a:cs typeface="Garamond"/>
              </a:rPr>
              <a:t>to</a:t>
            </a:r>
            <a:r>
              <a:rPr sz="2250" u="sng" spc="-1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Garamond"/>
                <a:cs typeface="Garamond"/>
              </a:rPr>
              <a:t> </a:t>
            </a:r>
            <a:r>
              <a:rPr sz="2250" u="sng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Garamond"/>
                <a:cs typeface="Garamond"/>
              </a:rPr>
              <a:t>defend</a:t>
            </a:r>
            <a:r>
              <a:rPr sz="2250" u="sng" spc="-1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Garamond"/>
                <a:cs typeface="Garamond"/>
              </a:rPr>
              <a:t> </a:t>
            </a:r>
            <a:r>
              <a:rPr sz="2250" u="sng" spc="-1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Garamond"/>
                <a:cs typeface="Garamond"/>
              </a:rPr>
              <a:t>slavery,</a:t>
            </a:r>
            <a:r>
              <a:rPr sz="2250" u="sng" spc="-1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Garamond"/>
                <a:cs typeface="Garamond"/>
              </a:rPr>
              <a:t> </a:t>
            </a:r>
            <a:r>
              <a:rPr sz="2250" u="sng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Garamond"/>
                <a:cs typeface="Garamond"/>
              </a:rPr>
              <a:t>segregation,</a:t>
            </a:r>
            <a:r>
              <a:rPr sz="2250" u="sng" spc="-1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Garamond"/>
                <a:cs typeface="Garamond"/>
              </a:rPr>
              <a:t> </a:t>
            </a:r>
            <a:r>
              <a:rPr sz="2250" u="sng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Garamond"/>
                <a:cs typeface="Garamond"/>
              </a:rPr>
              <a:t>Jim</a:t>
            </a:r>
            <a:r>
              <a:rPr sz="2250" u="sng" spc="-1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Garamond"/>
                <a:cs typeface="Garamond"/>
              </a:rPr>
              <a:t> </a:t>
            </a:r>
            <a:r>
              <a:rPr sz="2250" u="sng" spc="-3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Garamond"/>
                <a:cs typeface="Garamond"/>
              </a:rPr>
              <a:t>Crow,</a:t>
            </a:r>
            <a:r>
              <a:rPr sz="2250" u="sng" spc="-1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Garamond"/>
                <a:cs typeface="Garamond"/>
              </a:rPr>
              <a:t> </a:t>
            </a:r>
            <a:r>
              <a:rPr sz="2250" u="sng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Garamond"/>
                <a:cs typeface="Garamond"/>
              </a:rPr>
              <a:t>and</a:t>
            </a:r>
            <a:r>
              <a:rPr sz="2250" u="sng" spc="-1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Garamond"/>
                <a:cs typeface="Garamond"/>
              </a:rPr>
              <a:t> </a:t>
            </a:r>
            <a:r>
              <a:rPr sz="2250" u="sng" spc="-1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Garamond"/>
                <a:cs typeface="Garamond"/>
              </a:rPr>
              <a:t>white</a:t>
            </a:r>
            <a:r>
              <a:rPr sz="2250" spc="-10" dirty="0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sz="2250" u="sng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Garamond"/>
                <a:cs typeface="Garamond"/>
              </a:rPr>
              <a:t>supremacy</a:t>
            </a:r>
            <a:r>
              <a:rPr sz="2250" u="sng" spc="-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Garamond"/>
                <a:cs typeface="Garamond"/>
              </a:rPr>
              <a:t> </a:t>
            </a:r>
            <a:r>
              <a:rPr sz="2250" i="1" u="sng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Garamond Italic"/>
                <a:cs typeface="Garamond Italic"/>
              </a:rPr>
              <a:t>and </a:t>
            </a:r>
            <a:r>
              <a:rPr sz="2250" u="sng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Garamond"/>
                <a:cs typeface="Garamond"/>
              </a:rPr>
              <a:t>to challenge those very </a:t>
            </a:r>
            <a:r>
              <a:rPr sz="2250" u="sng" spc="-1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Garamond"/>
                <a:cs typeface="Garamond"/>
              </a:rPr>
              <a:t>things.</a:t>
            </a:r>
            <a:endParaRPr sz="2250">
              <a:latin typeface="Garamond"/>
              <a:cs typeface="Garamond"/>
            </a:endParaRPr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15104" y="1158284"/>
            <a:ext cx="9062672" cy="1606838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355473" y="1203327"/>
            <a:ext cx="3348354" cy="43434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/>
              <a:t>A</a:t>
            </a:r>
            <a:r>
              <a:rPr spc="45" dirty="0"/>
              <a:t> </a:t>
            </a:r>
            <a:r>
              <a:rPr dirty="0"/>
              <a:t>CASE</a:t>
            </a:r>
            <a:r>
              <a:rPr spc="50" dirty="0"/>
              <a:t> </a:t>
            </a:r>
            <a:r>
              <a:rPr dirty="0"/>
              <a:t>STUDY:</a:t>
            </a:r>
            <a:r>
              <a:rPr spc="45" dirty="0"/>
              <a:t> </a:t>
            </a:r>
            <a:r>
              <a:rPr dirty="0"/>
              <a:t>Acts</a:t>
            </a:r>
            <a:r>
              <a:rPr spc="45" dirty="0"/>
              <a:t> </a:t>
            </a:r>
            <a:r>
              <a:rPr spc="-20" dirty="0"/>
              <a:t>17:26</a:t>
            </a:r>
          </a:p>
        </p:txBody>
      </p:sp>
      <p:grpSp>
        <p:nvGrpSpPr>
          <p:cNvPr id="4" name="object 4"/>
          <p:cNvGrpSpPr/>
          <p:nvPr/>
        </p:nvGrpSpPr>
        <p:grpSpPr>
          <a:xfrm>
            <a:off x="133452" y="3466963"/>
            <a:ext cx="9792970" cy="3238500"/>
            <a:chOff x="133452" y="3466963"/>
            <a:chExt cx="9792970" cy="3238500"/>
          </a:xfrm>
        </p:grpSpPr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33452" y="3466963"/>
              <a:ext cx="9792939" cy="3238500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83908" y="3852685"/>
              <a:ext cx="112371" cy="103727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83908" y="4638498"/>
              <a:ext cx="112371" cy="103727"/>
            </a:xfrm>
            <a:prstGeom prst="rect">
              <a:avLst/>
            </a:prstGeom>
          </p:spPr>
        </p:pic>
        <p:pic>
          <p:nvPicPr>
            <p:cNvPr id="8" name="object 8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83908" y="5686248"/>
              <a:ext cx="112371" cy="103727"/>
            </a:xfrm>
            <a:prstGeom prst="rect">
              <a:avLst/>
            </a:prstGeom>
          </p:spPr>
        </p:pic>
      </p:grpSp>
      <p:sp>
        <p:nvSpPr>
          <p:cNvPr id="9" name="object 9"/>
          <p:cNvSpPr txBox="1"/>
          <p:nvPr/>
        </p:nvSpPr>
        <p:spPr>
          <a:xfrm>
            <a:off x="459339" y="1697451"/>
            <a:ext cx="9422765" cy="4954270"/>
          </a:xfrm>
          <a:prstGeom prst="rect">
            <a:avLst/>
          </a:prstGeom>
        </p:spPr>
        <p:txBody>
          <a:bodyPr vert="horz" wrap="square" lIns="0" tIns="44450" rIns="0" bIns="0" rtlCol="0">
            <a:spAutoFit/>
          </a:bodyPr>
          <a:lstStyle/>
          <a:p>
            <a:pPr marL="220345" marR="300990" indent="37465" algn="ctr">
              <a:lnSpc>
                <a:spcPts val="2520"/>
              </a:lnSpc>
              <a:spcBef>
                <a:spcPts val="350"/>
              </a:spcBef>
            </a:pPr>
            <a:r>
              <a:rPr sz="2250" dirty="0">
                <a:solidFill>
                  <a:srgbClr val="FFFFFF"/>
                </a:solidFill>
                <a:latin typeface="Garamond"/>
                <a:cs typeface="Garamond"/>
              </a:rPr>
              <a:t>“From</a:t>
            </a:r>
            <a:r>
              <a:rPr sz="2250" spc="-10" dirty="0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sz="2250" dirty="0">
                <a:solidFill>
                  <a:srgbClr val="FFFFFF"/>
                </a:solidFill>
                <a:latin typeface="Garamond"/>
                <a:cs typeface="Garamond"/>
              </a:rPr>
              <a:t>one</a:t>
            </a:r>
            <a:r>
              <a:rPr sz="2250" spc="-10" dirty="0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sz="2250" dirty="0">
                <a:solidFill>
                  <a:srgbClr val="FFFFFF"/>
                </a:solidFill>
                <a:latin typeface="Garamond"/>
                <a:cs typeface="Garamond"/>
              </a:rPr>
              <a:t>man</a:t>
            </a:r>
            <a:r>
              <a:rPr sz="2250" spc="-10" dirty="0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sz="2250" dirty="0">
                <a:solidFill>
                  <a:srgbClr val="FFFFFF"/>
                </a:solidFill>
                <a:latin typeface="Garamond"/>
                <a:cs typeface="Garamond"/>
              </a:rPr>
              <a:t>he</a:t>
            </a:r>
            <a:r>
              <a:rPr sz="2250" spc="-10" dirty="0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sz="2250" dirty="0">
                <a:solidFill>
                  <a:srgbClr val="FFFFFF"/>
                </a:solidFill>
                <a:latin typeface="Garamond"/>
                <a:cs typeface="Garamond"/>
              </a:rPr>
              <a:t>made</a:t>
            </a:r>
            <a:r>
              <a:rPr sz="2250" spc="-10" dirty="0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sz="2250" dirty="0">
                <a:solidFill>
                  <a:srgbClr val="FFFFFF"/>
                </a:solidFill>
                <a:latin typeface="Garamond"/>
                <a:cs typeface="Garamond"/>
              </a:rPr>
              <a:t>all</a:t>
            </a:r>
            <a:r>
              <a:rPr sz="2250" spc="-10" dirty="0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sz="2250" dirty="0">
                <a:solidFill>
                  <a:srgbClr val="FFFFFF"/>
                </a:solidFill>
                <a:latin typeface="Garamond"/>
                <a:cs typeface="Garamond"/>
              </a:rPr>
              <a:t>the</a:t>
            </a:r>
            <a:r>
              <a:rPr sz="2250" spc="-10" dirty="0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sz="2250" dirty="0">
                <a:solidFill>
                  <a:srgbClr val="FFFFFF"/>
                </a:solidFill>
                <a:latin typeface="Garamond"/>
                <a:cs typeface="Garamond"/>
              </a:rPr>
              <a:t>nations,</a:t>
            </a:r>
            <a:r>
              <a:rPr sz="2250" spc="-10" dirty="0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sz="2250" dirty="0">
                <a:solidFill>
                  <a:srgbClr val="FFFFFF"/>
                </a:solidFill>
                <a:latin typeface="Garamond"/>
                <a:cs typeface="Garamond"/>
              </a:rPr>
              <a:t>that</a:t>
            </a:r>
            <a:r>
              <a:rPr sz="2250" spc="-10" dirty="0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sz="2250" dirty="0">
                <a:solidFill>
                  <a:srgbClr val="FFFFFF"/>
                </a:solidFill>
                <a:latin typeface="Garamond"/>
                <a:cs typeface="Garamond"/>
              </a:rPr>
              <a:t>they</a:t>
            </a:r>
            <a:r>
              <a:rPr sz="2250" spc="-10" dirty="0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sz="2250" dirty="0">
                <a:solidFill>
                  <a:srgbClr val="FFFFFF"/>
                </a:solidFill>
                <a:latin typeface="Garamond"/>
                <a:cs typeface="Garamond"/>
              </a:rPr>
              <a:t>should</a:t>
            </a:r>
            <a:r>
              <a:rPr sz="2250" spc="-10" dirty="0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sz="2250" dirty="0">
                <a:solidFill>
                  <a:srgbClr val="FFFFFF"/>
                </a:solidFill>
                <a:latin typeface="Garamond"/>
                <a:cs typeface="Garamond"/>
              </a:rPr>
              <a:t>inhabit</a:t>
            </a:r>
            <a:r>
              <a:rPr sz="2250" spc="-10" dirty="0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sz="2250" dirty="0">
                <a:solidFill>
                  <a:srgbClr val="FFFFFF"/>
                </a:solidFill>
                <a:latin typeface="Garamond"/>
                <a:cs typeface="Garamond"/>
              </a:rPr>
              <a:t>the</a:t>
            </a:r>
            <a:r>
              <a:rPr sz="2250" spc="-10" dirty="0">
                <a:solidFill>
                  <a:srgbClr val="FFFFFF"/>
                </a:solidFill>
                <a:latin typeface="Garamond"/>
                <a:cs typeface="Garamond"/>
              </a:rPr>
              <a:t> whole </a:t>
            </a:r>
            <a:r>
              <a:rPr sz="2250" dirty="0">
                <a:solidFill>
                  <a:srgbClr val="FFFFFF"/>
                </a:solidFill>
                <a:latin typeface="Garamond"/>
                <a:cs typeface="Garamond"/>
              </a:rPr>
              <a:t>earth;</a:t>
            </a:r>
            <a:r>
              <a:rPr sz="2250" spc="5" dirty="0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sz="2250" dirty="0">
                <a:solidFill>
                  <a:srgbClr val="FFFFFF"/>
                </a:solidFill>
                <a:latin typeface="Garamond"/>
                <a:cs typeface="Garamond"/>
              </a:rPr>
              <a:t>and he</a:t>
            </a:r>
            <a:r>
              <a:rPr sz="2250" spc="5" dirty="0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sz="2250" dirty="0">
                <a:solidFill>
                  <a:srgbClr val="FFFFFF"/>
                </a:solidFill>
                <a:latin typeface="Garamond"/>
                <a:cs typeface="Garamond"/>
              </a:rPr>
              <a:t>marked out</a:t>
            </a:r>
            <a:r>
              <a:rPr sz="2250" spc="5" dirty="0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sz="2250" dirty="0">
                <a:solidFill>
                  <a:srgbClr val="FFFFFF"/>
                </a:solidFill>
                <a:latin typeface="Garamond"/>
                <a:cs typeface="Garamond"/>
              </a:rPr>
              <a:t>their</a:t>
            </a:r>
            <a:r>
              <a:rPr sz="2250" spc="5" dirty="0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sz="2250" dirty="0">
                <a:solidFill>
                  <a:srgbClr val="FFFFFF"/>
                </a:solidFill>
                <a:latin typeface="Garamond"/>
                <a:cs typeface="Garamond"/>
              </a:rPr>
              <a:t>appointed times</a:t>
            </a:r>
            <a:r>
              <a:rPr sz="2250" spc="5" dirty="0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sz="2250" dirty="0">
                <a:solidFill>
                  <a:srgbClr val="FFFFFF"/>
                </a:solidFill>
                <a:latin typeface="Garamond"/>
                <a:cs typeface="Garamond"/>
              </a:rPr>
              <a:t>in</a:t>
            </a:r>
            <a:r>
              <a:rPr sz="2250" spc="5" dirty="0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sz="2250" dirty="0">
                <a:solidFill>
                  <a:srgbClr val="FFFFFF"/>
                </a:solidFill>
                <a:latin typeface="Garamond"/>
                <a:cs typeface="Garamond"/>
              </a:rPr>
              <a:t>history and</a:t>
            </a:r>
            <a:r>
              <a:rPr sz="2250" spc="5" dirty="0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sz="2250" dirty="0">
                <a:solidFill>
                  <a:srgbClr val="FFFFFF"/>
                </a:solidFill>
                <a:latin typeface="Garamond"/>
                <a:cs typeface="Garamond"/>
              </a:rPr>
              <a:t>the boundaries</a:t>
            </a:r>
            <a:r>
              <a:rPr sz="2250" spc="5" dirty="0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sz="2250" spc="-25" dirty="0">
                <a:solidFill>
                  <a:srgbClr val="FFFFFF"/>
                </a:solidFill>
                <a:latin typeface="Garamond"/>
                <a:cs typeface="Garamond"/>
              </a:rPr>
              <a:t>of </a:t>
            </a:r>
            <a:r>
              <a:rPr sz="2250" dirty="0">
                <a:solidFill>
                  <a:srgbClr val="FFFFFF"/>
                </a:solidFill>
                <a:latin typeface="Garamond"/>
                <a:cs typeface="Garamond"/>
              </a:rPr>
              <a:t>their</a:t>
            </a:r>
            <a:r>
              <a:rPr sz="2250" spc="-5" dirty="0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sz="2250" spc="-10" dirty="0">
                <a:solidFill>
                  <a:srgbClr val="FFFFFF"/>
                </a:solidFill>
                <a:latin typeface="Garamond"/>
                <a:cs typeface="Garamond"/>
              </a:rPr>
              <a:t>lands.”</a:t>
            </a:r>
            <a:endParaRPr sz="2250">
              <a:latin typeface="Garamond"/>
              <a:cs typeface="Garamond"/>
            </a:endParaRPr>
          </a:p>
          <a:p>
            <a:pPr marL="642620" marR="685165" algn="ctr">
              <a:lnSpc>
                <a:spcPts val="2520"/>
              </a:lnSpc>
              <a:spcBef>
                <a:spcPts val="735"/>
              </a:spcBef>
            </a:pPr>
            <a:r>
              <a:rPr sz="2250" u="sng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Garamond"/>
                <a:cs typeface="Garamond"/>
              </a:rPr>
              <a:t>Used</a:t>
            </a:r>
            <a:r>
              <a:rPr sz="2250" u="sng" spc="-2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Garamond"/>
                <a:cs typeface="Garamond"/>
              </a:rPr>
              <a:t> </a:t>
            </a:r>
            <a:r>
              <a:rPr sz="2250" u="sng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Garamond"/>
                <a:cs typeface="Garamond"/>
              </a:rPr>
              <a:t>historically</a:t>
            </a:r>
            <a:r>
              <a:rPr sz="2250" u="sng" spc="-1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Garamond"/>
                <a:cs typeface="Garamond"/>
              </a:rPr>
              <a:t> </a:t>
            </a:r>
            <a:r>
              <a:rPr sz="2250" i="1" u="sng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Garamond Italic"/>
                <a:cs typeface="Garamond Italic"/>
              </a:rPr>
              <a:t>both</a:t>
            </a:r>
            <a:r>
              <a:rPr sz="2250" i="1" u="sng" spc="-1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Garamond Italic"/>
                <a:cs typeface="Garamond Italic"/>
              </a:rPr>
              <a:t> </a:t>
            </a:r>
            <a:r>
              <a:rPr sz="2250" u="sng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Garamond"/>
                <a:cs typeface="Garamond"/>
              </a:rPr>
              <a:t>to</a:t>
            </a:r>
            <a:r>
              <a:rPr sz="2250" u="sng" spc="-1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Garamond"/>
                <a:cs typeface="Garamond"/>
              </a:rPr>
              <a:t> </a:t>
            </a:r>
            <a:r>
              <a:rPr sz="2250" u="sng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Garamond"/>
                <a:cs typeface="Garamond"/>
              </a:rPr>
              <a:t>defend</a:t>
            </a:r>
            <a:r>
              <a:rPr sz="2250" u="sng" spc="-1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Garamond"/>
                <a:cs typeface="Garamond"/>
              </a:rPr>
              <a:t> </a:t>
            </a:r>
            <a:r>
              <a:rPr sz="2250" u="sng" spc="-1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Garamond"/>
                <a:cs typeface="Garamond"/>
              </a:rPr>
              <a:t>slavery,</a:t>
            </a:r>
            <a:r>
              <a:rPr sz="2250" u="sng" spc="-1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Garamond"/>
                <a:cs typeface="Garamond"/>
              </a:rPr>
              <a:t> </a:t>
            </a:r>
            <a:r>
              <a:rPr sz="2250" u="sng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Garamond"/>
                <a:cs typeface="Garamond"/>
              </a:rPr>
              <a:t>segregation,</a:t>
            </a:r>
            <a:r>
              <a:rPr sz="2250" u="sng" spc="-1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Garamond"/>
                <a:cs typeface="Garamond"/>
              </a:rPr>
              <a:t> </a:t>
            </a:r>
            <a:r>
              <a:rPr sz="2250" u="sng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Garamond"/>
                <a:cs typeface="Garamond"/>
              </a:rPr>
              <a:t>Jim</a:t>
            </a:r>
            <a:r>
              <a:rPr sz="2250" u="sng" spc="-1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Garamond"/>
                <a:cs typeface="Garamond"/>
              </a:rPr>
              <a:t> </a:t>
            </a:r>
            <a:r>
              <a:rPr sz="2250" u="sng" spc="-3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Garamond"/>
                <a:cs typeface="Garamond"/>
              </a:rPr>
              <a:t>Crow,</a:t>
            </a:r>
            <a:r>
              <a:rPr sz="2250" u="sng" spc="-1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Garamond"/>
                <a:cs typeface="Garamond"/>
              </a:rPr>
              <a:t> </a:t>
            </a:r>
            <a:r>
              <a:rPr sz="2250" u="sng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Garamond"/>
                <a:cs typeface="Garamond"/>
              </a:rPr>
              <a:t>and</a:t>
            </a:r>
            <a:r>
              <a:rPr sz="2250" u="sng" spc="-1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Garamond"/>
                <a:cs typeface="Garamond"/>
              </a:rPr>
              <a:t> </a:t>
            </a:r>
            <a:r>
              <a:rPr sz="2250" u="sng" spc="-1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Garamond"/>
                <a:cs typeface="Garamond"/>
              </a:rPr>
              <a:t>white</a:t>
            </a:r>
            <a:r>
              <a:rPr sz="2250" spc="-10" dirty="0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sz="2250" u="sng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Garamond"/>
                <a:cs typeface="Garamond"/>
              </a:rPr>
              <a:t>supremacy</a:t>
            </a:r>
            <a:r>
              <a:rPr sz="2250" u="sng" spc="-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Garamond"/>
                <a:cs typeface="Garamond"/>
              </a:rPr>
              <a:t> </a:t>
            </a:r>
            <a:r>
              <a:rPr sz="2250" i="1" u="sng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Garamond Italic"/>
                <a:cs typeface="Garamond Italic"/>
              </a:rPr>
              <a:t>and </a:t>
            </a:r>
            <a:r>
              <a:rPr sz="2250" u="sng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Garamond"/>
                <a:cs typeface="Garamond"/>
              </a:rPr>
              <a:t>to challenge those very </a:t>
            </a:r>
            <a:r>
              <a:rPr sz="2250" u="sng" spc="-1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Garamond"/>
                <a:cs typeface="Garamond"/>
              </a:rPr>
              <a:t>things.</a:t>
            </a:r>
            <a:endParaRPr sz="2250">
              <a:latin typeface="Garamond"/>
              <a:cs typeface="Garamond"/>
            </a:endParaRPr>
          </a:p>
          <a:p>
            <a:pPr marL="3954779">
              <a:lnSpc>
                <a:spcPts val="2110"/>
              </a:lnSpc>
              <a:spcBef>
                <a:spcPts val="375"/>
              </a:spcBef>
            </a:pPr>
            <a:r>
              <a:rPr sz="1800" u="sng" spc="-3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Garamond"/>
                <a:cs typeface="Garamond"/>
              </a:rPr>
              <a:t>To</a:t>
            </a:r>
            <a:r>
              <a:rPr sz="1800" u="sng" spc="-8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Garamond"/>
                <a:cs typeface="Garamond"/>
              </a:rPr>
              <a:t> </a:t>
            </a:r>
            <a:r>
              <a:rPr sz="1800" u="sng" spc="-1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Garamond"/>
                <a:cs typeface="Garamond"/>
              </a:rPr>
              <a:t>Challenge:</a:t>
            </a:r>
            <a:endParaRPr sz="1800">
              <a:latin typeface="Garamond"/>
              <a:cs typeface="Garamond"/>
            </a:endParaRPr>
          </a:p>
          <a:p>
            <a:pPr marL="12700" marR="5080">
              <a:lnSpc>
                <a:spcPts val="2060"/>
              </a:lnSpc>
              <a:spcBef>
                <a:spcPts val="100"/>
              </a:spcBef>
            </a:pPr>
            <a:r>
              <a:rPr sz="1800" dirty="0">
                <a:solidFill>
                  <a:srgbClr val="FFFFFF"/>
                </a:solidFill>
                <a:latin typeface="Garamond"/>
                <a:cs typeface="Garamond"/>
              </a:rPr>
              <a:t>Lemuel</a:t>
            </a:r>
            <a:r>
              <a:rPr sz="1800" spc="-10" dirty="0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sz="1800" dirty="0">
                <a:solidFill>
                  <a:srgbClr val="FFFFFF"/>
                </a:solidFill>
                <a:latin typeface="Garamond"/>
                <a:cs typeface="Garamond"/>
              </a:rPr>
              <a:t>Haynes</a:t>
            </a:r>
            <a:r>
              <a:rPr sz="1800" spc="-10" dirty="0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sz="1800" dirty="0">
                <a:solidFill>
                  <a:srgbClr val="FFFFFF"/>
                </a:solidFill>
                <a:latin typeface="Garamond"/>
                <a:cs typeface="Garamond"/>
              </a:rPr>
              <a:t>(1776):</a:t>
            </a:r>
            <a:r>
              <a:rPr sz="1800" spc="-10" dirty="0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sz="1800" dirty="0">
                <a:solidFill>
                  <a:srgbClr val="FFFFFF"/>
                </a:solidFill>
                <a:latin typeface="Garamond"/>
                <a:cs typeface="Garamond"/>
              </a:rPr>
              <a:t>“Therefore</a:t>
            </a:r>
            <a:r>
              <a:rPr sz="1800" spc="-10" dirty="0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sz="1800" dirty="0">
                <a:solidFill>
                  <a:srgbClr val="FFFFFF"/>
                </a:solidFill>
                <a:latin typeface="Garamond"/>
                <a:cs typeface="Garamond"/>
              </a:rPr>
              <a:t>we</a:t>
            </a:r>
            <a:r>
              <a:rPr sz="1800" spc="-5" dirty="0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sz="1800" dirty="0">
                <a:solidFill>
                  <a:srgbClr val="FFFFFF"/>
                </a:solidFill>
                <a:latin typeface="Garamond"/>
                <a:cs typeface="Garamond"/>
              </a:rPr>
              <a:t>may</a:t>
            </a:r>
            <a:r>
              <a:rPr sz="1800" spc="-10" dirty="0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sz="1800" dirty="0">
                <a:solidFill>
                  <a:srgbClr val="FFFFFF"/>
                </a:solidFill>
                <a:latin typeface="Garamond"/>
                <a:cs typeface="Garamond"/>
              </a:rPr>
              <a:t>reasonably</a:t>
            </a:r>
            <a:r>
              <a:rPr sz="1800" spc="-10" dirty="0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sz="1800" dirty="0">
                <a:solidFill>
                  <a:srgbClr val="FFFFFF"/>
                </a:solidFill>
                <a:latin typeface="Garamond"/>
                <a:cs typeface="Garamond"/>
              </a:rPr>
              <a:t>Conclude,</a:t>
            </a:r>
            <a:r>
              <a:rPr sz="1800" spc="-10" dirty="0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sz="1800" dirty="0">
                <a:solidFill>
                  <a:srgbClr val="FFFFFF"/>
                </a:solidFill>
                <a:latin typeface="Garamond"/>
                <a:cs typeface="Garamond"/>
              </a:rPr>
              <a:t>that</a:t>
            </a:r>
            <a:r>
              <a:rPr sz="1800" spc="-10" dirty="0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sz="1800" dirty="0">
                <a:solidFill>
                  <a:srgbClr val="FFFFFF"/>
                </a:solidFill>
                <a:latin typeface="Garamond"/>
                <a:cs typeface="Garamond"/>
              </a:rPr>
              <a:t>Liberty</a:t>
            </a:r>
            <a:r>
              <a:rPr sz="1800" spc="-5" dirty="0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sz="1800" dirty="0">
                <a:solidFill>
                  <a:srgbClr val="FFFFFF"/>
                </a:solidFill>
                <a:latin typeface="Garamond"/>
                <a:cs typeface="Garamond"/>
              </a:rPr>
              <a:t>is</a:t>
            </a:r>
            <a:r>
              <a:rPr sz="1800" spc="-10" dirty="0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sz="1800" dirty="0">
                <a:solidFill>
                  <a:srgbClr val="FFFFFF"/>
                </a:solidFill>
                <a:latin typeface="Garamond"/>
                <a:cs typeface="Garamond"/>
              </a:rPr>
              <a:t>Equally</a:t>
            </a:r>
            <a:r>
              <a:rPr sz="1800" spc="-10" dirty="0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sz="1800" dirty="0">
                <a:solidFill>
                  <a:srgbClr val="FFFFFF"/>
                </a:solidFill>
                <a:latin typeface="Garamond"/>
                <a:cs typeface="Garamond"/>
              </a:rPr>
              <a:t>as</a:t>
            </a:r>
            <a:r>
              <a:rPr sz="1800" spc="-10" dirty="0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sz="1800" dirty="0">
                <a:solidFill>
                  <a:srgbClr val="FFFFFF"/>
                </a:solidFill>
                <a:latin typeface="Garamond"/>
                <a:cs typeface="Garamond"/>
              </a:rPr>
              <a:t>pre[c]ious</a:t>
            </a:r>
            <a:r>
              <a:rPr sz="1800" spc="-10" dirty="0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sz="1800" dirty="0">
                <a:solidFill>
                  <a:srgbClr val="FFFFFF"/>
                </a:solidFill>
                <a:latin typeface="Garamond"/>
                <a:cs typeface="Garamond"/>
              </a:rPr>
              <a:t>to</a:t>
            </a:r>
            <a:r>
              <a:rPr sz="1800" spc="-5" dirty="0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sz="1800" spc="-50" dirty="0">
                <a:solidFill>
                  <a:srgbClr val="FFFFFF"/>
                </a:solidFill>
                <a:latin typeface="Garamond"/>
                <a:cs typeface="Garamond"/>
              </a:rPr>
              <a:t>a </a:t>
            </a:r>
            <a:r>
              <a:rPr sz="1800" dirty="0">
                <a:solidFill>
                  <a:srgbClr val="FFFFFF"/>
                </a:solidFill>
                <a:latin typeface="Garamond"/>
                <a:cs typeface="Garamond"/>
              </a:rPr>
              <a:t>Black</a:t>
            </a:r>
            <a:r>
              <a:rPr sz="1800" spc="-15" dirty="0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sz="1800" dirty="0">
                <a:solidFill>
                  <a:srgbClr val="FFFFFF"/>
                </a:solidFill>
                <a:latin typeface="Garamond"/>
                <a:cs typeface="Garamond"/>
              </a:rPr>
              <a:t>man,</a:t>
            </a:r>
            <a:r>
              <a:rPr sz="1800" spc="-5" dirty="0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sz="1800" dirty="0">
                <a:solidFill>
                  <a:srgbClr val="FFFFFF"/>
                </a:solidFill>
                <a:latin typeface="Garamond"/>
                <a:cs typeface="Garamond"/>
              </a:rPr>
              <a:t>as it</a:t>
            </a:r>
            <a:r>
              <a:rPr sz="1800" spc="-5" dirty="0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sz="1800" dirty="0">
                <a:solidFill>
                  <a:srgbClr val="FFFFFF"/>
                </a:solidFill>
                <a:latin typeface="Garamond"/>
                <a:cs typeface="Garamond"/>
              </a:rPr>
              <a:t>is to</a:t>
            </a:r>
            <a:r>
              <a:rPr sz="1800" spc="-5" dirty="0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sz="1800" dirty="0">
                <a:solidFill>
                  <a:srgbClr val="FFFFFF"/>
                </a:solidFill>
                <a:latin typeface="Garamond"/>
                <a:cs typeface="Garamond"/>
              </a:rPr>
              <a:t>a</a:t>
            </a:r>
            <a:r>
              <a:rPr sz="1800" spc="-5" dirty="0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sz="1800" dirty="0">
                <a:solidFill>
                  <a:srgbClr val="FFFFFF"/>
                </a:solidFill>
                <a:latin typeface="Garamond"/>
                <a:cs typeface="Garamond"/>
              </a:rPr>
              <a:t>white one,</a:t>
            </a:r>
            <a:r>
              <a:rPr sz="1800" spc="-5" dirty="0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sz="1800" dirty="0">
                <a:solidFill>
                  <a:srgbClr val="FFFFFF"/>
                </a:solidFill>
                <a:latin typeface="Garamond"/>
                <a:cs typeface="Garamond"/>
              </a:rPr>
              <a:t>and Bondage</a:t>
            </a:r>
            <a:r>
              <a:rPr sz="1800" spc="-5" dirty="0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sz="1800" dirty="0">
                <a:solidFill>
                  <a:srgbClr val="FFFFFF"/>
                </a:solidFill>
                <a:latin typeface="Garamond"/>
                <a:cs typeface="Garamond"/>
              </a:rPr>
              <a:t>Equally</a:t>
            </a:r>
            <a:r>
              <a:rPr sz="1800" spc="-5" dirty="0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sz="1800" dirty="0">
                <a:solidFill>
                  <a:srgbClr val="FFFFFF"/>
                </a:solidFill>
                <a:latin typeface="Garamond"/>
                <a:cs typeface="Garamond"/>
              </a:rPr>
              <a:t>as intolerable</a:t>
            </a:r>
            <a:r>
              <a:rPr sz="1800" spc="-5" dirty="0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sz="1800" dirty="0">
                <a:solidFill>
                  <a:srgbClr val="FFFFFF"/>
                </a:solidFill>
                <a:latin typeface="Garamond"/>
                <a:cs typeface="Garamond"/>
              </a:rPr>
              <a:t>to the</a:t>
            </a:r>
            <a:r>
              <a:rPr sz="1800" spc="-5" dirty="0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sz="1800" dirty="0">
                <a:solidFill>
                  <a:srgbClr val="FFFFFF"/>
                </a:solidFill>
                <a:latin typeface="Garamond"/>
                <a:cs typeface="Garamond"/>
              </a:rPr>
              <a:t>one</a:t>
            </a:r>
            <a:r>
              <a:rPr sz="1800" spc="-5" dirty="0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sz="1800" dirty="0">
                <a:solidFill>
                  <a:srgbClr val="FFFFFF"/>
                </a:solidFill>
                <a:latin typeface="Garamond"/>
                <a:cs typeface="Garamond"/>
              </a:rPr>
              <a:t>as it</a:t>
            </a:r>
            <a:r>
              <a:rPr sz="1800" spc="-5" dirty="0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sz="1800" dirty="0">
                <a:solidFill>
                  <a:srgbClr val="FFFFFF"/>
                </a:solidFill>
                <a:latin typeface="Garamond"/>
                <a:cs typeface="Garamond"/>
              </a:rPr>
              <a:t>is to</a:t>
            </a:r>
            <a:r>
              <a:rPr sz="1800" spc="-5" dirty="0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sz="1800" dirty="0">
                <a:solidFill>
                  <a:srgbClr val="FFFFFF"/>
                </a:solidFill>
                <a:latin typeface="Garamond"/>
                <a:cs typeface="Garamond"/>
              </a:rPr>
              <a:t>the </a:t>
            </a:r>
            <a:r>
              <a:rPr sz="1800" spc="-10" dirty="0">
                <a:solidFill>
                  <a:srgbClr val="FFFFFF"/>
                </a:solidFill>
                <a:latin typeface="Garamond"/>
                <a:cs typeface="Garamond"/>
              </a:rPr>
              <a:t>other: </a:t>
            </a:r>
            <a:r>
              <a:rPr sz="1800" dirty="0">
                <a:solidFill>
                  <a:srgbClr val="FFFFFF"/>
                </a:solidFill>
                <a:latin typeface="Garamond"/>
                <a:cs typeface="Garamond"/>
              </a:rPr>
              <a:t>Seeing</a:t>
            </a:r>
            <a:r>
              <a:rPr sz="1800" spc="-10" dirty="0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sz="1800" dirty="0">
                <a:solidFill>
                  <a:srgbClr val="FFFFFF"/>
                </a:solidFill>
                <a:latin typeface="Garamond"/>
                <a:cs typeface="Garamond"/>
              </a:rPr>
              <a:t>it</a:t>
            </a:r>
            <a:r>
              <a:rPr sz="1800" spc="-5" dirty="0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sz="1800" dirty="0">
                <a:solidFill>
                  <a:srgbClr val="FFFFFF"/>
                </a:solidFill>
                <a:latin typeface="Garamond"/>
                <a:cs typeface="Garamond"/>
              </a:rPr>
              <a:t>Effects</a:t>
            </a:r>
            <a:r>
              <a:rPr sz="1800" spc="-5" dirty="0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sz="1800" dirty="0">
                <a:solidFill>
                  <a:srgbClr val="FFFFFF"/>
                </a:solidFill>
                <a:latin typeface="Garamond"/>
                <a:cs typeface="Garamond"/>
              </a:rPr>
              <a:t>the</a:t>
            </a:r>
            <a:r>
              <a:rPr sz="1800" spc="-5" dirty="0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sz="1800" dirty="0">
                <a:solidFill>
                  <a:srgbClr val="FFFFFF"/>
                </a:solidFill>
                <a:latin typeface="Garamond"/>
                <a:cs typeface="Garamond"/>
              </a:rPr>
              <a:t>Laws</a:t>
            </a:r>
            <a:r>
              <a:rPr sz="1800" spc="-10" dirty="0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sz="1800" dirty="0">
                <a:solidFill>
                  <a:srgbClr val="FFFFFF"/>
                </a:solidFill>
                <a:latin typeface="Garamond"/>
                <a:cs typeface="Garamond"/>
              </a:rPr>
              <a:t>of</a:t>
            </a:r>
            <a:r>
              <a:rPr sz="1800" spc="229" dirty="0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sz="1800" dirty="0">
                <a:solidFill>
                  <a:srgbClr val="FFFFFF"/>
                </a:solidFill>
                <a:latin typeface="Garamond"/>
                <a:cs typeface="Garamond"/>
              </a:rPr>
              <a:t>nature</a:t>
            </a:r>
            <a:r>
              <a:rPr sz="1800" spc="-5" dirty="0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sz="1800" dirty="0">
                <a:solidFill>
                  <a:srgbClr val="FFFFFF"/>
                </a:solidFill>
                <a:latin typeface="Garamond"/>
                <a:cs typeface="Garamond"/>
              </a:rPr>
              <a:t>Equally</a:t>
            </a:r>
            <a:r>
              <a:rPr sz="1800" spc="-5" dirty="0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sz="1800" dirty="0">
                <a:solidFill>
                  <a:srgbClr val="FFFFFF"/>
                </a:solidFill>
                <a:latin typeface="Garamond"/>
                <a:cs typeface="Garamond"/>
              </a:rPr>
              <a:t>as</a:t>
            </a:r>
            <a:r>
              <a:rPr sz="1800" spc="-5" dirty="0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sz="1800" dirty="0">
                <a:solidFill>
                  <a:srgbClr val="FFFFFF"/>
                </a:solidFill>
                <a:latin typeface="Garamond"/>
                <a:cs typeface="Garamond"/>
              </a:rPr>
              <a:t>much</a:t>
            </a:r>
            <a:r>
              <a:rPr sz="1800" spc="-10" dirty="0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sz="1800" dirty="0">
                <a:solidFill>
                  <a:srgbClr val="FFFFFF"/>
                </a:solidFill>
                <a:latin typeface="Garamond"/>
                <a:cs typeface="Garamond"/>
              </a:rPr>
              <a:t>in</a:t>
            </a:r>
            <a:r>
              <a:rPr sz="1800" spc="-5" dirty="0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sz="1800" dirty="0">
                <a:solidFill>
                  <a:srgbClr val="FFFFFF"/>
                </a:solidFill>
                <a:latin typeface="Garamond"/>
                <a:cs typeface="Garamond"/>
              </a:rPr>
              <a:t>the</a:t>
            </a:r>
            <a:r>
              <a:rPr sz="1800" spc="-5" dirty="0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sz="1800" dirty="0">
                <a:solidFill>
                  <a:srgbClr val="FFFFFF"/>
                </a:solidFill>
                <a:latin typeface="Garamond"/>
                <a:cs typeface="Garamond"/>
              </a:rPr>
              <a:t>one</a:t>
            </a:r>
            <a:r>
              <a:rPr sz="1800" spc="-5" dirty="0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sz="1800" dirty="0">
                <a:solidFill>
                  <a:srgbClr val="FFFFFF"/>
                </a:solidFill>
                <a:latin typeface="Garamond"/>
                <a:cs typeface="Garamond"/>
              </a:rPr>
              <a:t>as</a:t>
            </a:r>
            <a:r>
              <a:rPr sz="1800" spc="-10" dirty="0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sz="1800" dirty="0">
                <a:solidFill>
                  <a:srgbClr val="FFFFFF"/>
                </a:solidFill>
                <a:latin typeface="Garamond"/>
                <a:cs typeface="Garamond"/>
              </a:rPr>
              <a:t>it</a:t>
            </a:r>
            <a:r>
              <a:rPr sz="1800" spc="-5" dirty="0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sz="1800" dirty="0">
                <a:solidFill>
                  <a:srgbClr val="FFFFFF"/>
                </a:solidFill>
                <a:latin typeface="Garamond"/>
                <a:cs typeface="Garamond"/>
              </a:rPr>
              <a:t>Does</a:t>
            </a:r>
            <a:r>
              <a:rPr sz="1800" spc="-5" dirty="0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sz="1800" dirty="0">
                <a:solidFill>
                  <a:srgbClr val="FFFFFF"/>
                </a:solidFill>
                <a:latin typeface="Garamond"/>
                <a:cs typeface="Garamond"/>
              </a:rPr>
              <a:t>in</a:t>
            </a:r>
            <a:r>
              <a:rPr sz="1800" spc="-5" dirty="0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sz="1800" dirty="0">
                <a:solidFill>
                  <a:srgbClr val="FFFFFF"/>
                </a:solidFill>
                <a:latin typeface="Garamond"/>
                <a:cs typeface="Garamond"/>
              </a:rPr>
              <a:t>the</a:t>
            </a:r>
            <a:r>
              <a:rPr sz="1800" spc="-5" dirty="0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sz="1800" spc="-10" dirty="0">
                <a:solidFill>
                  <a:srgbClr val="FFFFFF"/>
                </a:solidFill>
                <a:latin typeface="Garamond"/>
                <a:cs typeface="Garamond"/>
              </a:rPr>
              <a:t>other.”</a:t>
            </a:r>
            <a:endParaRPr sz="1800">
              <a:latin typeface="Garamond"/>
              <a:cs typeface="Garamond"/>
            </a:endParaRPr>
          </a:p>
          <a:p>
            <a:pPr marL="12700" marR="54610">
              <a:lnSpc>
                <a:spcPts val="2060"/>
              </a:lnSpc>
              <a:spcBef>
                <a:spcPts val="10"/>
              </a:spcBef>
            </a:pPr>
            <a:r>
              <a:rPr sz="1800" dirty="0">
                <a:solidFill>
                  <a:srgbClr val="FFFFFF"/>
                </a:solidFill>
                <a:latin typeface="Garamond"/>
                <a:cs typeface="Garamond"/>
              </a:rPr>
              <a:t>Zilpha</a:t>
            </a:r>
            <a:r>
              <a:rPr sz="1800" spc="-5" dirty="0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sz="1800" dirty="0">
                <a:solidFill>
                  <a:srgbClr val="FFFFFF"/>
                </a:solidFill>
                <a:latin typeface="Garamond"/>
                <a:cs typeface="Garamond"/>
              </a:rPr>
              <a:t>Elaw (19th</a:t>
            </a:r>
            <a:r>
              <a:rPr sz="1800" spc="-5" dirty="0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sz="1800" dirty="0">
                <a:solidFill>
                  <a:srgbClr val="FFFFFF"/>
                </a:solidFill>
                <a:latin typeface="Garamond"/>
                <a:cs typeface="Garamond"/>
              </a:rPr>
              <a:t>Century): “The Almighty</a:t>
            </a:r>
            <a:r>
              <a:rPr sz="1800" spc="-5" dirty="0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sz="1800" dirty="0">
                <a:solidFill>
                  <a:srgbClr val="FFFFFF"/>
                </a:solidFill>
                <a:latin typeface="Garamond"/>
                <a:cs typeface="Garamond"/>
              </a:rPr>
              <a:t>accounts not the</a:t>
            </a:r>
            <a:r>
              <a:rPr sz="1800" spc="-5" dirty="0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sz="1800" dirty="0">
                <a:solidFill>
                  <a:srgbClr val="FFFFFF"/>
                </a:solidFill>
                <a:latin typeface="Garamond"/>
                <a:cs typeface="Garamond"/>
              </a:rPr>
              <a:t>black races of</a:t>
            </a:r>
            <a:r>
              <a:rPr sz="1800" spc="235" dirty="0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sz="1800" dirty="0">
                <a:solidFill>
                  <a:srgbClr val="FFFFFF"/>
                </a:solidFill>
                <a:latin typeface="Garamond"/>
                <a:cs typeface="Garamond"/>
              </a:rPr>
              <a:t>man either in</a:t>
            </a:r>
            <a:r>
              <a:rPr sz="1800" spc="-5" dirty="0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sz="1800" dirty="0">
                <a:solidFill>
                  <a:srgbClr val="FFFFFF"/>
                </a:solidFill>
                <a:latin typeface="Garamond"/>
                <a:cs typeface="Garamond"/>
              </a:rPr>
              <a:t>the order </a:t>
            </a:r>
            <a:r>
              <a:rPr sz="1800" spc="-25" dirty="0">
                <a:solidFill>
                  <a:srgbClr val="FFFFFF"/>
                </a:solidFill>
                <a:latin typeface="Garamond"/>
                <a:cs typeface="Garamond"/>
              </a:rPr>
              <a:t>of </a:t>
            </a:r>
            <a:r>
              <a:rPr sz="1800" dirty="0">
                <a:solidFill>
                  <a:srgbClr val="FFFFFF"/>
                </a:solidFill>
                <a:latin typeface="Garamond"/>
                <a:cs typeface="Garamond"/>
              </a:rPr>
              <a:t>nature</a:t>
            </a:r>
            <a:r>
              <a:rPr sz="1800" spc="-10" dirty="0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sz="1800" dirty="0">
                <a:solidFill>
                  <a:srgbClr val="FFFFFF"/>
                </a:solidFill>
                <a:latin typeface="Garamond"/>
                <a:cs typeface="Garamond"/>
              </a:rPr>
              <a:t>or</a:t>
            </a:r>
            <a:r>
              <a:rPr sz="1800" spc="-5" dirty="0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sz="1800" dirty="0">
                <a:solidFill>
                  <a:srgbClr val="FFFFFF"/>
                </a:solidFill>
                <a:latin typeface="Garamond"/>
                <a:cs typeface="Garamond"/>
              </a:rPr>
              <a:t>spiritual</a:t>
            </a:r>
            <a:r>
              <a:rPr sz="1800" spc="-5" dirty="0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sz="1800" dirty="0">
                <a:solidFill>
                  <a:srgbClr val="FFFFFF"/>
                </a:solidFill>
                <a:latin typeface="Garamond"/>
                <a:cs typeface="Garamond"/>
              </a:rPr>
              <a:t>capacity</a:t>
            </a:r>
            <a:r>
              <a:rPr sz="1800" spc="-5" dirty="0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sz="1800" dirty="0">
                <a:solidFill>
                  <a:srgbClr val="FFFFFF"/>
                </a:solidFill>
                <a:latin typeface="Garamond"/>
                <a:cs typeface="Garamond"/>
              </a:rPr>
              <a:t>as</a:t>
            </a:r>
            <a:r>
              <a:rPr sz="1800" spc="-5" dirty="0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sz="1800" dirty="0">
                <a:solidFill>
                  <a:srgbClr val="FFFFFF"/>
                </a:solidFill>
                <a:latin typeface="Garamond"/>
                <a:cs typeface="Garamond"/>
              </a:rPr>
              <a:t>inferior</a:t>
            </a:r>
            <a:r>
              <a:rPr sz="1800" spc="-5" dirty="0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sz="1800" dirty="0">
                <a:solidFill>
                  <a:srgbClr val="FFFFFF"/>
                </a:solidFill>
                <a:latin typeface="Garamond"/>
                <a:cs typeface="Garamond"/>
              </a:rPr>
              <a:t>to</a:t>
            </a:r>
            <a:r>
              <a:rPr sz="1800" spc="-5" dirty="0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sz="1800" dirty="0">
                <a:solidFill>
                  <a:srgbClr val="FFFFFF"/>
                </a:solidFill>
                <a:latin typeface="Garamond"/>
                <a:cs typeface="Garamond"/>
              </a:rPr>
              <a:t>the</a:t>
            </a:r>
            <a:r>
              <a:rPr sz="1800" spc="-5" dirty="0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sz="1800" dirty="0">
                <a:solidFill>
                  <a:srgbClr val="FFFFFF"/>
                </a:solidFill>
                <a:latin typeface="Garamond"/>
                <a:cs typeface="Garamond"/>
              </a:rPr>
              <a:t>white;</a:t>
            </a:r>
            <a:r>
              <a:rPr sz="1800" spc="-5" dirty="0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sz="1800" dirty="0">
                <a:solidFill>
                  <a:srgbClr val="FFFFFF"/>
                </a:solidFill>
                <a:latin typeface="Garamond"/>
                <a:cs typeface="Garamond"/>
              </a:rPr>
              <a:t>for</a:t>
            </a:r>
            <a:r>
              <a:rPr sz="1800" spc="-5" dirty="0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sz="1800" dirty="0">
                <a:solidFill>
                  <a:srgbClr val="FFFFFF"/>
                </a:solidFill>
                <a:latin typeface="Garamond"/>
                <a:cs typeface="Garamond"/>
              </a:rPr>
              <a:t>He</a:t>
            </a:r>
            <a:r>
              <a:rPr sz="1800" spc="-5" dirty="0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sz="1800" dirty="0">
                <a:solidFill>
                  <a:srgbClr val="FFFFFF"/>
                </a:solidFill>
                <a:latin typeface="Garamond"/>
                <a:cs typeface="Garamond"/>
              </a:rPr>
              <a:t>bestows</a:t>
            </a:r>
            <a:r>
              <a:rPr sz="1800" spc="-5" dirty="0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sz="1800" dirty="0">
                <a:solidFill>
                  <a:srgbClr val="FFFFFF"/>
                </a:solidFill>
                <a:latin typeface="Garamond"/>
                <a:cs typeface="Garamond"/>
              </a:rPr>
              <a:t>his</a:t>
            </a:r>
            <a:r>
              <a:rPr sz="1800" spc="-5" dirty="0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sz="1800" dirty="0">
                <a:solidFill>
                  <a:srgbClr val="FFFFFF"/>
                </a:solidFill>
                <a:latin typeface="Garamond"/>
                <a:cs typeface="Garamond"/>
              </a:rPr>
              <a:t>Holy</a:t>
            </a:r>
            <a:r>
              <a:rPr sz="1800" spc="-5" dirty="0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sz="1800" dirty="0">
                <a:solidFill>
                  <a:srgbClr val="FFFFFF"/>
                </a:solidFill>
                <a:latin typeface="Garamond"/>
                <a:cs typeface="Garamond"/>
              </a:rPr>
              <a:t>Spirit</a:t>
            </a:r>
            <a:r>
              <a:rPr sz="1800" spc="-5" dirty="0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sz="1800" dirty="0">
                <a:solidFill>
                  <a:srgbClr val="FFFFFF"/>
                </a:solidFill>
                <a:latin typeface="Garamond"/>
                <a:cs typeface="Garamond"/>
              </a:rPr>
              <a:t>on,</a:t>
            </a:r>
            <a:r>
              <a:rPr sz="1800" spc="-5" dirty="0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sz="1800" dirty="0">
                <a:solidFill>
                  <a:srgbClr val="FFFFFF"/>
                </a:solidFill>
                <a:latin typeface="Garamond"/>
                <a:cs typeface="Garamond"/>
              </a:rPr>
              <a:t>and</a:t>
            </a:r>
            <a:r>
              <a:rPr sz="1800" spc="-5" dirty="0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sz="1800" dirty="0">
                <a:solidFill>
                  <a:srgbClr val="FFFFFF"/>
                </a:solidFill>
                <a:latin typeface="Garamond"/>
                <a:cs typeface="Garamond"/>
              </a:rPr>
              <a:t>dwells</a:t>
            </a:r>
            <a:r>
              <a:rPr sz="1800" spc="-5" dirty="0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sz="1800" dirty="0">
                <a:solidFill>
                  <a:srgbClr val="FFFFFF"/>
                </a:solidFill>
                <a:latin typeface="Garamond"/>
                <a:cs typeface="Garamond"/>
              </a:rPr>
              <a:t>in</a:t>
            </a:r>
            <a:r>
              <a:rPr sz="1800" spc="-5" dirty="0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sz="1800" spc="-20" dirty="0">
                <a:solidFill>
                  <a:srgbClr val="FFFFFF"/>
                </a:solidFill>
                <a:latin typeface="Garamond"/>
                <a:cs typeface="Garamond"/>
              </a:rPr>
              <a:t>them </a:t>
            </a:r>
            <a:r>
              <a:rPr sz="1800" dirty="0">
                <a:solidFill>
                  <a:srgbClr val="FFFFFF"/>
                </a:solidFill>
                <a:latin typeface="Garamond"/>
                <a:cs typeface="Garamond"/>
              </a:rPr>
              <a:t>as</a:t>
            </a:r>
            <a:r>
              <a:rPr sz="1800" spc="-5" dirty="0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sz="1800" dirty="0">
                <a:solidFill>
                  <a:srgbClr val="FFFFFF"/>
                </a:solidFill>
                <a:latin typeface="Garamond"/>
                <a:cs typeface="Garamond"/>
              </a:rPr>
              <a:t>readily</a:t>
            </a:r>
            <a:r>
              <a:rPr sz="1800" spc="-5" dirty="0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sz="1800" dirty="0">
                <a:solidFill>
                  <a:srgbClr val="FFFFFF"/>
                </a:solidFill>
                <a:latin typeface="Garamond"/>
                <a:cs typeface="Garamond"/>
              </a:rPr>
              <a:t>as</a:t>
            </a:r>
            <a:r>
              <a:rPr sz="1800" spc="-5" dirty="0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sz="1800" dirty="0">
                <a:solidFill>
                  <a:srgbClr val="FFFFFF"/>
                </a:solidFill>
                <a:latin typeface="Garamond"/>
                <a:cs typeface="Garamond"/>
              </a:rPr>
              <a:t>in</a:t>
            </a:r>
            <a:r>
              <a:rPr sz="1800" spc="-5" dirty="0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sz="1800" dirty="0">
                <a:solidFill>
                  <a:srgbClr val="FFFFFF"/>
                </a:solidFill>
                <a:latin typeface="Garamond"/>
                <a:cs typeface="Garamond"/>
              </a:rPr>
              <a:t>persons of</a:t>
            </a:r>
            <a:r>
              <a:rPr sz="1800" spc="235" dirty="0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sz="1800" dirty="0">
                <a:solidFill>
                  <a:srgbClr val="FFFFFF"/>
                </a:solidFill>
                <a:latin typeface="Garamond"/>
                <a:cs typeface="Garamond"/>
              </a:rPr>
              <a:t>whiter</a:t>
            </a:r>
            <a:r>
              <a:rPr sz="1800" spc="-5" dirty="0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sz="1800" dirty="0">
                <a:solidFill>
                  <a:srgbClr val="FFFFFF"/>
                </a:solidFill>
                <a:latin typeface="Garamond"/>
                <a:cs typeface="Garamond"/>
              </a:rPr>
              <a:t>complexion…Oh!</a:t>
            </a:r>
            <a:r>
              <a:rPr sz="1800" spc="-5" dirty="0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sz="1800" dirty="0">
                <a:solidFill>
                  <a:srgbClr val="FFFFFF"/>
                </a:solidFill>
                <a:latin typeface="Garamond"/>
                <a:cs typeface="Garamond"/>
              </a:rPr>
              <a:t>that</a:t>
            </a:r>
            <a:r>
              <a:rPr sz="1800" spc="-5" dirty="0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sz="1800" dirty="0">
                <a:solidFill>
                  <a:srgbClr val="FFFFFF"/>
                </a:solidFill>
                <a:latin typeface="Garamond"/>
                <a:cs typeface="Garamond"/>
              </a:rPr>
              <a:t>men would</a:t>
            </a:r>
            <a:r>
              <a:rPr sz="1800" spc="-5" dirty="0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sz="1800" dirty="0">
                <a:solidFill>
                  <a:srgbClr val="FFFFFF"/>
                </a:solidFill>
                <a:latin typeface="Garamond"/>
                <a:cs typeface="Garamond"/>
              </a:rPr>
              <a:t>outgrow</a:t>
            </a:r>
            <a:r>
              <a:rPr sz="1800" spc="-5" dirty="0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sz="1800" dirty="0">
                <a:solidFill>
                  <a:srgbClr val="FFFFFF"/>
                </a:solidFill>
                <a:latin typeface="Garamond"/>
                <a:cs typeface="Garamond"/>
              </a:rPr>
              <a:t>their</a:t>
            </a:r>
            <a:r>
              <a:rPr sz="1800" spc="-5" dirty="0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sz="1800" dirty="0">
                <a:solidFill>
                  <a:srgbClr val="FFFFFF"/>
                </a:solidFill>
                <a:latin typeface="Garamond"/>
                <a:cs typeface="Garamond"/>
              </a:rPr>
              <a:t>nursery </a:t>
            </a:r>
            <a:r>
              <a:rPr sz="1800" spc="-10" dirty="0">
                <a:solidFill>
                  <a:srgbClr val="FFFFFF"/>
                </a:solidFill>
                <a:latin typeface="Garamond"/>
                <a:cs typeface="Garamond"/>
              </a:rPr>
              <a:t>prejudices</a:t>
            </a:r>
            <a:r>
              <a:rPr sz="1800" spc="500" dirty="0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sz="1800" dirty="0">
                <a:solidFill>
                  <a:srgbClr val="FFFFFF"/>
                </a:solidFill>
                <a:latin typeface="Garamond"/>
                <a:cs typeface="Garamond"/>
              </a:rPr>
              <a:t>and</a:t>
            </a:r>
            <a:r>
              <a:rPr sz="1800" spc="-10" dirty="0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sz="1800" dirty="0">
                <a:solidFill>
                  <a:srgbClr val="FFFFFF"/>
                </a:solidFill>
                <a:latin typeface="Garamond"/>
                <a:cs typeface="Garamond"/>
              </a:rPr>
              <a:t>learn that</a:t>
            </a:r>
            <a:r>
              <a:rPr sz="1800" spc="5" dirty="0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sz="1800" dirty="0">
                <a:solidFill>
                  <a:srgbClr val="FFFFFF"/>
                </a:solidFill>
                <a:latin typeface="Garamond"/>
                <a:cs typeface="Garamond"/>
              </a:rPr>
              <a:t>‘God hate</a:t>
            </a:r>
            <a:r>
              <a:rPr sz="1800" spc="5" dirty="0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sz="1800" dirty="0">
                <a:solidFill>
                  <a:srgbClr val="FFFFFF"/>
                </a:solidFill>
                <a:latin typeface="Garamond"/>
                <a:cs typeface="Garamond"/>
              </a:rPr>
              <a:t>made of</a:t>
            </a:r>
            <a:r>
              <a:rPr sz="1800" spc="245" dirty="0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sz="1800" dirty="0">
                <a:solidFill>
                  <a:srgbClr val="FFFFFF"/>
                </a:solidFill>
                <a:latin typeface="Garamond"/>
                <a:cs typeface="Garamond"/>
              </a:rPr>
              <a:t>one</a:t>
            </a:r>
            <a:r>
              <a:rPr sz="1800" spc="5" dirty="0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sz="1800" spc="-10" dirty="0">
                <a:solidFill>
                  <a:srgbClr val="FFFFFF"/>
                </a:solidFill>
                <a:latin typeface="Garamond"/>
                <a:cs typeface="Garamond"/>
              </a:rPr>
              <a:t>blood…’”</a:t>
            </a:r>
            <a:endParaRPr sz="1800">
              <a:latin typeface="Garamond"/>
              <a:cs typeface="Garamond"/>
            </a:endParaRPr>
          </a:p>
          <a:p>
            <a:pPr marL="12700" marR="77470">
              <a:lnSpc>
                <a:spcPts val="2060"/>
              </a:lnSpc>
              <a:spcBef>
                <a:spcPts val="10"/>
              </a:spcBef>
            </a:pPr>
            <a:r>
              <a:rPr sz="1800" dirty="0">
                <a:solidFill>
                  <a:srgbClr val="FFFFFF"/>
                </a:solidFill>
                <a:latin typeface="Garamond"/>
                <a:cs typeface="Garamond"/>
              </a:rPr>
              <a:t>Harriet</a:t>
            </a:r>
            <a:r>
              <a:rPr sz="1800" spc="-5" dirty="0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sz="1800" dirty="0">
                <a:solidFill>
                  <a:srgbClr val="FFFFFF"/>
                </a:solidFill>
                <a:latin typeface="Garamond"/>
                <a:cs typeface="Garamond"/>
              </a:rPr>
              <a:t>Jacobs</a:t>
            </a:r>
            <a:r>
              <a:rPr sz="1800" spc="-5" dirty="0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sz="1800" dirty="0">
                <a:solidFill>
                  <a:srgbClr val="FFFFFF"/>
                </a:solidFill>
                <a:latin typeface="Garamond"/>
                <a:cs typeface="Garamond"/>
              </a:rPr>
              <a:t>(1861): “They</a:t>
            </a:r>
            <a:r>
              <a:rPr sz="1800" spc="-5" dirty="0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sz="1800" dirty="0">
                <a:solidFill>
                  <a:srgbClr val="FFFFFF"/>
                </a:solidFill>
                <a:latin typeface="Garamond"/>
                <a:cs typeface="Garamond"/>
              </a:rPr>
              <a:t>seem</a:t>
            </a:r>
            <a:r>
              <a:rPr sz="1800" spc="-5" dirty="0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sz="1800" dirty="0">
                <a:solidFill>
                  <a:srgbClr val="FFFFFF"/>
                </a:solidFill>
                <a:latin typeface="Garamond"/>
                <a:cs typeface="Garamond"/>
              </a:rPr>
              <a:t>to satisfy</a:t>
            </a:r>
            <a:r>
              <a:rPr sz="1800" spc="-5" dirty="0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sz="1800" dirty="0">
                <a:solidFill>
                  <a:srgbClr val="FFFFFF"/>
                </a:solidFill>
                <a:latin typeface="Garamond"/>
                <a:cs typeface="Garamond"/>
              </a:rPr>
              <a:t>their</a:t>
            </a:r>
            <a:r>
              <a:rPr sz="1800" spc="-5" dirty="0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sz="1800" dirty="0">
                <a:solidFill>
                  <a:srgbClr val="FFFFFF"/>
                </a:solidFill>
                <a:latin typeface="Garamond"/>
                <a:cs typeface="Garamond"/>
              </a:rPr>
              <a:t>consciences with</a:t>
            </a:r>
            <a:r>
              <a:rPr sz="1800" spc="-5" dirty="0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sz="1800" dirty="0">
                <a:solidFill>
                  <a:srgbClr val="FFFFFF"/>
                </a:solidFill>
                <a:latin typeface="Garamond"/>
                <a:cs typeface="Garamond"/>
              </a:rPr>
              <a:t>the</a:t>
            </a:r>
            <a:r>
              <a:rPr sz="1800" spc="-5" dirty="0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sz="1800" dirty="0">
                <a:solidFill>
                  <a:srgbClr val="FFFFFF"/>
                </a:solidFill>
                <a:latin typeface="Garamond"/>
                <a:cs typeface="Garamond"/>
              </a:rPr>
              <a:t>doctrine that</a:t>
            </a:r>
            <a:r>
              <a:rPr sz="1800" spc="-5" dirty="0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sz="1800" dirty="0">
                <a:solidFill>
                  <a:srgbClr val="FFFFFF"/>
                </a:solidFill>
                <a:latin typeface="Garamond"/>
                <a:cs typeface="Garamond"/>
              </a:rPr>
              <a:t>God</a:t>
            </a:r>
            <a:r>
              <a:rPr sz="1800" spc="-5" dirty="0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sz="1800" dirty="0">
                <a:solidFill>
                  <a:srgbClr val="FFFFFF"/>
                </a:solidFill>
                <a:latin typeface="Garamond"/>
                <a:cs typeface="Garamond"/>
              </a:rPr>
              <a:t>created </a:t>
            </a:r>
            <a:r>
              <a:rPr sz="1800" spc="-25" dirty="0">
                <a:solidFill>
                  <a:srgbClr val="FFFFFF"/>
                </a:solidFill>
                <a:latin typeface="Garamond"/>
                <a:cs typeface="Garamond"/>
              </a:rPr>
              <a:t>the </a:t>
            </a:r>
            <a:r>
              <a:rPr sz="1800" dirty="0">
                <a:solidFill>
                  <a:srgbClr val="FFFFFF"/>
                </a:solidFill>
                <a:latin typeface="Garamond"/>
                <a:cs typeface="Garamond"/>
              </a:rPr>
              <a:t>Africans</a:t>
            </a:r>
            <a:r>
              <a:rPr sz="1800" spc="-20" dirty="0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sz="1800" dirty="0">
                <a:solidFill>
                  <a:srgbClr val="FFFFFF"/>
                </a:solidFill>
                <a:latin typeface="Garamond"/>
                <a:cs typeface="Garamond"/>
              </a:rPr>
              <a:t>to</a:t>
            </a:r>
            <a:r>
              <a:rPr sz="1800" spc="-20" dirty="0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sz="1800" dirty="0">
                <a:solidFill>
                  <a:srgbClr val="FFFFFF"/>
                </a:solidFill>
                <a:latin typeface="Garamond"/>
                <a:cs typeface="Garamond"/>
              </a:rPr>
              <a:t>be</a:t>
            </a:r>
            <a:r>
              <a:rPr sz="1800" spc="-15" dirty="0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sz="1800" dirty="0">
                <a:solidFill>
                  <a:srgbClr val="FFFFFF"/>
                </a:solidFill>
                <a:latin typeface="Garamond"/>
                <a:cs typeface="Garamond"/>
              </a:rPr>
              <a:t>their</a:t>
            </a:r>
            <a:r>
              <a:rPr sz="1800" spc="-20" dirty="0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sz="1800" spc="-10" dirty="0">
                <a:solidFill>
                  <a:srgbClr val="FFFFFF"/>
                </a:solidFill>
                <a:latin typeface="Garamond"/>
                <a:cs typeface="Garamond"/>
              </a:rPr>
              <a:t>slaves.</a:t>
            </a:r>
            <a:r>
              <a:rPr sz="1800" spc="-15" dirty="0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sz="1800" dirty="0">
                <a:solidFill>
                  <a:srgbClr val="FFFFFF"/>
                </a:solidFill>
                <a:latin typeface="Garamond"/>
                <a:cs typeface="Garamond"/>
              </a:rPr>
              <a:t>What</a:t>
            </a:r>
            <a:r>
              <a:rPr sz="1800" spc="-20" dirty="0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sz="1800" dirty="0">
                <a:solidFill>
                  <a:srgbClr val="FFFFFF"/>
                </a:solidFill>
                <a:latin typeface="Garamond"/>
                <a:cs typeface="Garamond"/>
              </a:rPr>
              <a:t>a</a:t>
            </a:r>
            <a:r>
              <a:rPr sz="1800" spc="-15" dirty="0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sz="1800" dirty="0">
                <a:solidFill>
                  <a:srgbClr val="FFFFFF"/>
                </a:solidFill>
                <a:latin typeface="Garamond"/>
                <a:cs typeface="Garamond"/>
              </a:rPr>
              <a:t>libel</a:t>
            </a:r>
            <a:r>
              <a:rPr sz="1800" spc="-20" dirty="0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sz="1800" dirty="0">
                <a:solidFill>
                  <a:srgbClr val="FFFFFF"/>
                </a:solidFill>
                <a:latin typeface="Garamond"/>
                <a:cs typeface="Garamond"/>
              </a:rPr>
              <a:t>upon</a:t>
            </a:r>
            <a:r>
              <a:rPr sz="1800" spc="-20" dirty="0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sz="1800" dirty="0">
                <a:solidFill>
                  <a:srgbClr val="FFFFFF"/>
                </a:solidFill>
                <a:latin typeface="Garamond"/>
                <a:cs typeface="Garamond"/>
              </a:rPr>
              <a:t>the</a:t>
            </a:r>
            <a:r>
              <a:rPr sz="1800" spc="-15" dirty="0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sz="1800" dirty="0">
                <a:solidFill>
                  <a:srgbClr val="FFFFFF"/>
                </a:solidFill>
                <a:latin typeface="Garamond"/>
                <a:cs typeface="Garamond"/>
              </a:rPr>
              <a:t>heavenly</a:t>
            </a:r>
            <a:r>
              <a:rPr sz="1800" spc="-20" dirty="0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sz="1800" dirty="0">
                <a:solidFill>
                  <a:srgbClr val="FFFFFF"/>
                </a:solidFill>
                <a:latin typeface="Garamond"/>
                <a:cs typeface="Garamond"/>
              </a:rPr>
              <a:t>Father,</a:t>
            </a:r>
            <a:r>
              <a:rPr sz="1800" spc="-15" dirty="0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sz="1800" i="1" dirty="0">
                <a:solidFill>
                  <a:srgbClr val="FFFFFF"/>
                </a:solidFill>
                <a:latin typeface="Garamond Italic"/>
                <a:cs typeface="Garamond Italic"/>
              </a:rPr>
              <a:t>who</a:t>
            </a:r>
            <a:r>
              <a:rPr sz="1800" i="1" spc="-20" dirty="0">
                <a:solidFill>
                  <a:srgbClr val="FFFFFF"/>
                </a:solidFill>
                <a:latin typeface="Garamond Italic"/>
                <a:cs typeface="Garamond Italic"/>
              </a:rPr>
              <a:t> </a:t>
            </a:r>
            <a:r>
              <a:rPr sz="1800" i="1" dirty="0">
                <a:solidFill>
                  <a:srgbClr val="FFFFFF"/>
                </a:solidFill>
                <a:latin typeface="Garamond Italic"/>
                <a:cs typeface="Garamond Italic"/>
              </a:rPr>
              <a:t>‘made</a:t>
            </a:r>
            <a:r>
              <a:rPr sz="1800" i="1" spc="-15" dirty="0">
                <a:solidFill>
                  <a:srgbClr val="FFFFFF"/>
                </a:solidFill>
                <a:latin typeface="Garamond Italic"/>
                <a:cs typeface="Garamond Italic"/>
              </a:rPr>
              <a:t> </a:t>
            </a:r>
            <a:r>
              <a:rPr sz="1800" i="1" dirty="0">
                <a:solidFill>
                  <a:srgbClr val="FFFFFF"/>
                </a:solidFill>
                <a:latin typeface="Garamond Italic"/>
                <a:cs typeface="Garamond Italic"/>
              </a:rPr>
              <a:t>of</a:t>
            </a:r>
            <a:r>
              <a:rPr sz="1800" i="1" spc="375" dirty="0">
                <a:solidFill>
                  <a:srgbClr val="FFFFFF"/>
                </a:solidFill>
                <a:latin typeface="Garamond Italic"/>
                <a:cs typeface="Garamond Italic"/>
              </a:rPr>
              <a:t> </a:t>
            </a:r>
            <a:r>
              <a:rPr sz="1800" i="1" dirty="0">
                <a:solidFill>
                  <a:srgbClr val="FFFFFF"/>
                </a:solidFill>
                <a:latin typeface="Garamond Italic"/>
                <a:cs typeface="Garamond Italic"/>
              </a:rPr>
              <a:t>one</a:t>
            </a:r>
            <a:r>
              <a:rPr sz="1800" i="1" spc="-20" dirty="0">
                <a:solidFill>
                  <a:srgbClr val="FFFFFF"/>
                </a:solidFill>
                <a:latin typeface="Garamond Italic"/>
                <a:cs typeface="Garamond Italic"/>
              </a:rPr>
              <a:t> </a:t>
            </a:r>
            <a:r>
              <a:rPr sz="1800" i="1" dirty="0">
                <a:solidFill>
                  <a:srgbClr val="FFFFFF"/>
                </a:solidFill>
                <a:latin typeface="Garamond Italic"/>
                <a:cs typeface="Garamond Italic"/>
              </a:rPr>
              <a:t>blood…</a:t>
            </a:r>
            <a:r>
              <a:rPr sz="1800" dirty="0">
                <a:solidFill>
                  <a:srgbClr val="FFFFFF"/>
                </a:solidFill>
                <a:latin typeface="Garamond"/>
                <a:cs typeface="Garamond"/>
              </a:rPr>
              <a:t>’</a:t>
            </a:r>
            <a:r>
              <a:rPr sz="1800" spc="-15" dirty="0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sz="1800" dirty="0">
                <a:solidFill>
                  <a:srgbClr val="FFFFFF"/>
                </a:solidFill>
                <a:latin typeface="Garamond"/>
                <a:cs typeface="Garamond"/>
              </a:rPr>
              <a:t>And</a:t>
            </a:r>
            <a:r>
              <a:rPr sz="1800" spc="-20" dirty="0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sz="1800" dirty="0">
                <a:solidFill>
                  <a:srgbClr val="FFFFFF"/>
                </a:solidFill>
                <a:latin typeface="Garamond"/>
                <a:cs typeface="Garamond"/>
              </a:rPr>
              <a:t>then</a:t>
            </a:r>
            <a:r>
              <a:rPr sz="1800" spc="-15" dirty="0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sz="1800" spc="-25" dirty="0">
                <a:solidFill>
                  <a:srgbClr val="FFFFFF"/>
                </a:solidFill>
                <a:latin typeface="Garamond"/>
                <a:cs typeface="Garamond"/>
              </a:rPr>
              <a:t>who </a:t>
            </a:r>
            <a:r>
              <a:rPr sz="1800" dirty="0">
                <a:solidFill>
                  <a:srgbClr val="FFFFFF"/>
                </a:solidFill>
                <a:latin typeface="Garamond"/>
                <a:cs typeface="Garamond"/>
              </a:rPr>
              <a:t>are</a:t>
            </a:r>
            <a:r>
              <a:rPr sz="1800" spc="-15" dirty="0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sz="1800" dirty="0">
                <a:solidFill>
                  <a:srgbClr val="FFFFFF"/>
                </a:solidFill>
                <a:latin typeface="Garamond"/>
                <a:cs typeface="Garamond"/>
              </a:rPr>
              <a:t>Africans?</a:t>
            </a:r>
            <a:r>
              <a:rPr sz="1800" spc="-5" dirty="0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sz="1800" dirty="0">
                <a:solidFill>
                  <a:srgbClr val="FFFFFF"/>
                </a:solidFill>
                <a:latin typeface="Garamond"/>
                <a:cs typeface="Garamond"/>
              </a:rPr>
              <a:t>Who</a:t>
            </a:r>
            <a:r>
              <a:rPr sz="1800" spc="-5" dirty="0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sz="1800" dirty="0">
                <a:solidFill>
                  <a:srgbClr val="FFFFFF"/>
                </a:solidFill>
                <a:latin typeface="Garamond"/>
                <a:cs typeface="Garamond"/>
              </a:rPr>
              <a:t>can</a:t>
            </a:r>
            <a:r>
              <a:rPr sz="1800" spc="-5" dirty="0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sz="1800" dirty="0">
                <a:solidFill>
                  <a:srgbClr val="FFFFFF"/>
                </a:solidFill>
                <a:latin typeface="Garamond"/>
                <a:cs typeface="Garamond"/>
              </a:rPr>
              <a:t>measure</a:t>
            </a:r>
            <a:r>
              <a:rPr sz="1800" spc="-5" dirty="0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sz="1800" dirty="0">
                <a:solidFill>
                  <a:srgbClr val="FFFFFF"/>
                </a:solidFill>
                <a:latin typeface="Garamond"/>
                <a:cs typeface="Garamond"/>
              </a:rPr>
              <a:t>the</a:t>
            </a:r>
            <a:r>
              <a:rPr sz="1800" spc="-5" dirty="0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sz="1800" dirty="0">
                <a:solidFill>
                  <a:srgbClr val="FFFFFF"/>
                </a:solidFill>
                <a:latin typeface="Garamond"/>
                <a:cs typeface="Garamond"/>
              </a:rPr>
              <a:t>amount</a:t>
            </a:r>
            <a:r>
              <a:rPr sz="1800" spc="-5" dirty="0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sz="1800" dirty="0">
                <a:solidFill>
                  <a:srgbClr val="FFFFFF"/>
                </a:solidFill>
                <a:latin typeface="Garamond"/>
                <a:cs typeface="Garamond"/>
              </a:rPr>
              <a:t>of</a:t>
            </a:r>
            <a:r>
              <a:rPr sz="1800" spc="235" dirty="0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sz="1800" spc="-10" dirty="0">
                <a:solidFill>
                  <a:srgbClr val="FFFFFF"/>
                </a:solidFill>
                <a:latin typeface="Garamond"/>
                <a:cs typeface="Garamond"/>
              </a:rPr>
              <a:t>Anglo-</a:t>
            </a:r>
            <a:r>
              <a:rPr sz="1800" dirty="0">
                <a:solidFill>
                  <a:srgbClr val="FFFFFF"/>
                </a:solidFill>
                <a:latin typeface="Garamond"/>
                <a:cs typeface="Garamond"/>
              </a:rPr>
              <a:t>Saxon</a:t>
            </a:r>
            <a:r>
              <a:rPr sz="1800" spc="-5" dirty="0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sz="1800" dirty="0">
                <a:solidFill>
                  <a:srgbClr val="FFFFFF"/>
                </a:solidFill>
                <a:latin typeface="Garamond"/>
                <a:cs typeface="Garamond"/>
              </a:rPr>
              <a:t>blood</a:t>
            </a:r>
            <a:r>
              <a:rPr sz="1800" spc="-5" dirty="0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sz="1800" dirty="0">
                <a:solidFill>
                  <a:srgbClr val="FFFFFF"/>
                </a:solidFill>
                <a:latin typeface="Garamond"/>
                <a:cs typeface="Garamond"/>
              </a:rPr>
              <a:t>coursing</a:t>
            </a:r>
            <a:r>
              <a:rPr sz="1800" spc="-5" dirty="0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sz="1800" dirty="0">
                <a:solidFill>
                  <a:srgbClr val="FFFFFF"/>
                </a:solidFill>
                <a:latin typeface="Garamond"/>
                <a:cs typeface="Garamond"/>
              </a:rPr>
              <a:t>in the</a:t>
            </a:r>
            <a:r>
              <a:rPr sz="1800" spc="-5" dirty="0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sz="1800" dirty="0">
                <a:solidFill>
                  <a:srgbClr val="FFFFFF"/>
                </a:solidFill>
                <a:latin typeface="Garamond"/>
                <a:cs typeface="Garamond"/>
              </a:rPr>
              <a:t>veins</a:t>
            </a:r>
            <a:r>
              <a:rPr sz="1800" spc="-5" dirty="0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sz="1800" dirty="0">
                <a:solidFill>
                  <a:srgbClr val="FFFFFF"/>
                </a:solidFill>
                <a:latin typeface="Garamond"/>
                <a:cs typeface="Garamond"/>
              </a:rPr>
              <a:t>of</a:t>
            </a:r>
            <a:r>
              <a:rPr sz="1800" spc="235" dirty="0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sz="1800" spc="-10" dirty="0">
                <a:solidFill>
                  <a:srgbClr val="FFFFFF"/>
                </a:solidFill>
                <a:latin typeface="Garamond"/>
                <a:cs typeface="Garamond"/>
              </a:rPr>
              <a:t>American slaves?”</a:t>
            </a:r>
            <a:endParaRPr sz="1800">
              <a:latin typeface="Garamond"/>
              <a:cs typeface="Garamond"/>
            </a:endParaRPr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15104" y="1158284"/>
            <a:ext cx="9062672" cy="1606838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355473" y="1203327"/>
            <a:ext cx="3348354" cy="43434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/>
              <a:t>A</a:t>
            </a:r>
            <a:r>
              <a:rPr spc="45" dirty="0"/>
              <a:t> </a:t>
            </a:r>
            <a:r>
              <a:rPr dirty="0"/>
              <a:t>CASE</a:t>
            </a:r>
            <a:r>
              <a:rPr spc="50" dirty="0"/>
              <a:t> </a:t>
            </a:r>
            <a:r>
              <a:rPr dirty="0"/>
              <a:t>STUDY:</a:t>
            </a:r>
            <a:r>
              <a:rPr spc="45" dirty="0"/>
              <a:t> </a:t>
            </a:r>
            <a:r>
              <a:rPr dirty="0"/>
              <a:t>Acts</a:t>
            </a:r>
            <a:r>
              <a:rPr spc="45" dirty="0"/>
              <a:t> </a:t>
            </a:r>
            <a:r>
              <a:rPr spc="-20" dirty="0"/>
              <a:t>17:26</a:t>
            </a:r>
          </a:p>
        </p:txBody>
      </p:sp>
      <p:grpSp>
        <p:nvGrpSpPr>
          <p:cNvPr id="4" name="object 4"/>
          <p:cNvGrpSpPr/>
          <p:nvPr/>
        </p:nvGrpSpPr>
        <p:grpSpPr>
          <a:xfrm>
            <a:off x="133452" y="3503250"/>
            <a:ext cx="9792970" cy="2971800"/>
            <a:chOff x="133452" y="3503250"/>
            <a:chExt cx="9792970" cy="2971800"/>
          </a:xfrm>
        </p:grpSpPr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33452" y="3503250"/>
              <a:ext cx="9792939" cy="2971800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83908" y="3884209"/>
              <a:ext cx="112371" cy="103727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83908" y="5193897"/>
              <a:ext cx="112371" cy="103727"/>
            </a:xfrm>
            <a:prstGeom prst="rect">
              <a:avLst/>
            </a:prstGeom>
          </p:spPr>
        </p:pic>
        <p:pic>
          <p:nvPicPr>
            <p:cNvPr id="8" name="object 8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83908" y="5717772"/>
              <a:ext cx="112371" cy="103727"/>
            </a:xfrm>
            <a:prstGeom prst="rect">
              <a:avLst/>
            </a:prstGeom>
          </p:spPr>
        </p:pic>
      </p:grpSp>
      <p:sp>
        <p:nvSpPr>
          <p:cNvPr id="9" name="object 9"/>
          <p:cNvSpPr txBox="1"/>
          <p:nvPr/>
        </p:nvSpPr>
        <p:spPr>
          <a:xfrm>
            <a:off x="459339" y="1697451"/>
            <a:ext cx="9368790" cy="4724400"/>
          </a:xfrm>
          <a:prstGeom prst="rect">
            <a:avLst/>
          </a:prstGeom>
        </p:spPr>
        <p:txBody>
          <a:bodyPr vert="horz" wrap="square" lIns="0" tIns="44450" rIns="0" bIns="0" rtlCol="0">
            <a:spAutoFit/>
          </a:bodyPr>
          <a:lstStyle/>
          <a:p>
            <a:pPr marL="220345" marR="247015" indent="37465" algn="ctr">
              <a:lnSpc>
                <a:spcPts val="2520"/>
              </a:lnSpc>
              <a:spcBef>
                <a:spcPts val="350"/>
              </a:spcBef>
            </a:pPr>
            <a:r>
              <a:rPr sz="2250" dirty="0">
                <a:solidFill>
                  <a:srgbClr val="FFFFFF"/>
                </a:solidFill>
                <a:latin typeface="Garamond"/>
                <a:cs typeface="Garamond"/>
              </a:rPr>
              <a:t>“From</a:t>
            </a:r>
            <a:r>
              <a:rPr sz="2250" spc="-10" dirty="0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sz="2250" dirty="0">
                <a:solidFill>
                  <a:srgbClr val="FFFFFF"/>
                </a:solidFill>
                <a:latin typeface="Garamond"/>
                <a:cs typeface="Garamond"/>
              </a:rPr>
              <a:t>one</a:t>
            </a:r>
            <a:r>
              <a:rPr sz="2250" spc="-10" dirty="0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sz="2250" dirty="0">
                <a:solidFill>
                  <a:srgbClr val="FFFFFF"/>
                </a:solidFill>
                <a:latin typeface="Garamond"/>
                <a:cs typeface="Garamond"/>
              </a:rPr>
              <a:t>man</a:t>
            </a:r>
            <a:r>
              <a:rPr sz="2250" spc="-10" dirty="0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sz="2250" dirty="0">
                <a:solidFill>
                  <a:srgbClr val="FFFFFF"/>
                </a:solidFill>
                <a:latin typeface="Garamond"/>
                <a:cs typeface="Garamond"/>
              </a:rPr>
              <a:t>he</a:t>
            </a:r>
            <a:r>
              <a:rPr sz="2250" spc="-10" dirty="0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sz="2250" dirty="0">
                <a:solidFill>
                  <a:srgbClr val="FFFFFF"/>
                </a:solidFill>
                <a:latin typeface="Garamond"/>
                <a:cs typeface="Garamond"/>
              </a:rPr>
              <a:t>made</a:t>
            </a:r>
            <a:r>
              <a:rPr sz="2250" spc="-10" dirty="0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sz="2250" dirty="0">
                <a:solidFill>
                  <a:srgbClr val="FFFFFF"/>
                </a:solidFill>
                <a:latin typeface="Garamond"/>
                <a:cs typeface="Garamond"/>
              </a:rPr>
              <a:t>all</a:t>
            </a:r>
            <a:r>
              <a:rPr sz="2250" spc="-10" dirty="0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sz="2250" dirty="0">
                <a:solidFill>
                  <a:srgbClr val="FFFFFF"/>
                </a:solidFill>
                <a:latin typeface="Garamond"/>
                <a:cs typeface="Garamond"/>
              </a:rPr>
              <a:t>the</a:t>
            </a:r>
            <a:r>
              <a:rPr sz="2250" spc="-10" dirty="0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sz="2250" dirty="0">
                <a:solidFill>
                  <a:srgbClr val="FFFFFF"/>
                </a:solidFill>
                <a:latin typeface="Garamond"/>
                <a:cs typeface="Garamond"/>
              </a:rPr>
              <a:t>nations,</a:t>
            </a:r>
            <a:r>
              <a:rPr sz="2250" spc="-10" dirty="0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sz="2250" dirty="0">
                <a:solidFill>
                  <a:srgbClr val="FFFFFF"/>
                </a:solidFill>
                <a:latin typeface="Garamond"/>
                <a:cs typeface="Garamond"/>
              </a:rPr>
              <a:t>that</a:t>
            </a:r>
            <a:r>
              <a:rPr sz="2250" spc="-10" dirty="0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sz="2250" dirty="0">
                <a:solidFill>
                  <a:srgbClr val="FFFFFF"/>
                </a:solidFill>
                <a:latin typeface="Garamond"/>
                <a:cs typeface="Garamond"/>
              </a:rPr>
              <a:t>they</a:t>
            </a:r>
            <a:r>
              <a:rPr sz="2250" spc="-10" dirty="0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sz="2250" dirty="0">
                <a:solidFill>
                  <a:srgbClr val="FFFFFF"/>
                </a:solidFill>
                <a:latin typeface="Garamond"/>
                <a:cs typeface="Garamond"/>
              </a:rPr>
              <a:t>should</a:t>
            </a:r>
            <a:r>
              <a:rPr sz="2250" spc="-10" dirty="0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sz="2250" dirty="0">
                <a:solidFill>
                  <a:srgbClr val="FFFFFF"/>
                </a:solidFill>
                <a:latin typeface="Garamond"/>
                <a:cs typeface="Garamond"/>
              </a:rPr>
              <a:t>inhabit</a:t>
            </a:r>
            <a:r>
              <a:rPr sz="2250" spc="-10" dirty="0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sz="2250" dirty="0">
                <a:solidFill>
                  <a:srgbClr val="FFFFFF"/>
                </a:solidFill>
                <a:latin typeface="Garamond"/>
                <a:cs typeface="Garamond"/>
              </a:rPr>
              <a:t>the</a:t>
            </a:r>
            <a:r>
              <a:rPr sz="2250" spc="-10" dirty="0">
                <a:solidFill>
                  <a:srgbClr val="FFFFFF"/>
                </a:solidFill>
                <a:latin typeface="Garamond"/>
                <a:cs typeface="Garamond"/>
              </a:rPr>
              <a:t> whole </a:t>
            </a:r>
            <a:r>
              <a:rPr sz="2250" dirty="0">
                <a:solidFill>
                  <a:srgbClr val="FFFFFF"/>
                </a:solidFill>
                <a:latin typeface="Garamond"/>
                <a:cs typeface="Garamond"/>
              </a:rPr>
              <a:t>earth;</a:t>
            </a:r>
            <a:r>
              <a:rPr sz="2250" spc="5" dirty="0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sz="2250" dirty="0">
                <a:solidFill>
                  <a:srgbClr val="FFFFFF"/>
                </a:solidFill>
                <a:latin typeface="Garamond"/>
                <a:cs typeface="Garamond"/>
              </a:rPr>
              <a:t>and he</a:t>
            </a:r>
            <a:r>
              <a:rPr sz="2250" spc="5" dirty="0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sz="2250" dirty="0">
                <a:solidFill>
                  <a:srgbClr val="FFFFFF"/>
                </a:solidFill>
                <a:latin typeface="Garamond"/>
                <a:cs typeface="Garamond"/>
              </a:rPr>
              <a:t>marked out</a:t>
            </a:r>
            <a:r>
              <a:rPr sz="2250" spc="5" dirty="0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sz="2250" dirty="0">
                <a:solidFill>
                  <a:srgbClr val="FFFFFF"/>
                </a:solidFill>
                <a:latin typeface="Garamond"/>
                <a:cs typeface="Garamond"/>
              </a:rPr>
              <a:t>their</a:t>
            </a:r>
            <a:r>
              <a:rPr sz="2250" spc="5" dirty="0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sz="2250" dirty="0">
                <a:solidFill>
                  <a:srgbClr val="FFFFFF"/>
                </a:solidFill>
                <a:latin typeface="Garamond"/>
                <a:cs typeface="Garamond"/>
              </a:rPr>
              <a:t>appointed times</a:t>
            </a:r>
            <a:r>
              <a:rPr sz="2250" spc="5" dirty="0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sz="2250" dirty="0">
                <a:solidFill>
                  <a:srgbClr val="FFFFFF"/>
                </a:solidFill>
                <a:latin typeface="Garamond"/>
                <a:cs typeface="Garamond"/>
              </a:rPr>
              <a:t>in</a:t>
            </a:r>
            <a:r>
              <a:rPr sz="2250" spc="5" dirty="0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sz="2250" dirty="0">
                <a:solidFill>
                  <a:srgbClr val="FFFFFF"/>
                </a:solidFill>
                <a:latin typeface="Garamond"/>
                <a:cs typeface="Garamond"/>
              </a:rPr>
              <a:t>history and</a:t>
            </a:r>
            <a:r>
              <a:rPr sz="2250" spc="5" dirty="0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sz="2250" dirty="0">
                <a:solidFill>
                  <a:srgbClr val="FFFFFF"/>
                </a:solidFill>
                <a:latin typeface="Garamond"/>
                <a:cs typeface="Garamond"/>
              </a:rPr>
              <a:t>the boundaries</a:t>
            </a:r>
            <a:r>
              <a:rPr sz="2250" spc="5" dirty="0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sz="2250" spc="-25" dirty="0">
                <a:solidFill>
                  <a:srgbClr val="FFFFFF"/>
                </a:solidFill>
                <a:latin typeface="Garamond"/>
                <a:cs typeface="Garamond"/>
              </a:rPr>
              <a:t>of </a:t>
            </a:r>
            <a:r>
              <a:rPr sz="2250" dirty="0">
                <a:solidFill>
                  <a:srgbClr val="FFFFFF"/>
                </a:solidFill>
                <a:latin typeface="Garamond"/>
                <a:cs typeface="Garamond"/>
              </a:rPr>
              <a:t>their</a:t>
            </a:r>
            <a:r>
              <a:rPr sz="2250" spc="-5" dirty="0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sz="2250" spc="-10" dirty="0">
                <a:solidFill>
                  <a:srgbClr val="FFFFFF"/>
                </a:solidFill>
                <a:latin typeface="Garamond"/>
                <a:cs typeface="Garamond"/>
              </a:rPr>
              <a:t>lands.”</a:t>
            </a:r>
            <a:endParaRPr sz="2250">
              <a:latin typeface="Garamond"/>
              <a:cs typeface="Garamond"/>
            </a:endParaRPr>
          </a:p>
          <a:p>
            <a:pPr marL="642620" marR="631190" algn="ctr">
              <a:lnSpc>
                <a:spcPts val="2520"/>
              </a:lnSpc>
              <a:spcBef>
                <a:spcPts val="735"/>
              </a:spcBef>
            </a:pPr>
            <a:r>
              <a:rPr sz="2250" u="sng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Garamond"/>
                <a:cs typeface="Garamond"/>
              </a:rPr>
              <a:t>Used</a:t>
            </a:r>
            <a:r>
              <a:rPr sz="2250" u="sng" spc="-2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Garamond"/>
                <a:cs typeface="Garamond"/>
              </a:rPr>
              <a:t> </a:t>
            </a:r>
            <a:r>
              <a:rPr sz="2250" u="sng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Garamond"/>
                <a:cs typeface="Garamond"/>
              </a:rPr>
              <a:t>historically</a:t>
            </a:r>
            <a:r>
              <a:rPr sz="2250" u="sng" spc="-1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Garamond"/>
                <a:cs typeface="Garamond"/>
              </a:rPr>
              <a:t> </a:t>
            </a:r>
            <a:r>
              <a:rPr sz="2250" i="1" u="sng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Garamond Italic"/>
                <a:cs typeface="Garamond Italic"/>
              </a:rPr>
              <a:t>both</a:t>
            </a:r>
            <a:r>
              <a:rPr sz="2250" i="1" u="sng" spc="-1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Garamond Italic"/>
                <a:cs typeface="Garamond Italic"/>
              </a:rPr>
              <a:t> </a:t>
            </a:r>
            <a:r>
              <a:rPr sz="2250" u="sng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Garamond"/>
                <a:cs typeface="Garamond"/>
              </a:rPr>
              <a:t>to</a:t>
            </a:r>
            <a:r>
              <a:rPr sz="2250" u="sng" spc="-1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Garamond"/>
                <a:cs typeface="Garamond"/>
              </a:rPr>
              <a:t> </a:t>
            </a:r>
            <a:r>
              <a:rPr sz="2250" u="sng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Garamond"/>
                <a:cs typeface="Garamond"/>
              </a:rPr>
              <a:t>defend</a:t>
            </a:r>
            <a:r>
              <a:rPr sz="2250" u="sng" spc="-1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Garamond"/>
                <a:cs typeface="Garamond"/>
              </a:rPr>
              <a:t> </a:t>
            </a:r>
            <a:r>
              <a:rPr sz="2250" u="sng" spc="-1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Garamond"/>
                <a:cs typeface="Garamond"/>
              </a:rPr>
              <a:t>slavery,</a:t>
            </a:r>
            <a:r>
              <a:rPr sz="2250" u="sng" spc="-1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Garamond"/>
                <a:cs typeface="Garamond"/>
              </a:rPr>
              <a:t> </a:t>
            </a:r>
            <a:r>
              <a:rPr sz="2250" u="sng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Garamond"/>
                <a:cs typeface="Garamond"/>
              </a:rPr>
              <a:t>segregation,</a:t>
            </a:r>
            <a:r>
              <a:rPr sz="2250" u="sng" spc="-1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Garamond"/>
                <a:cs typeface="Garamond"/>
              </a:rPr>
              <a:t> </a:t>
            </a:r>
            <a:r>
              <a:rPr sz="2250" u="sng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Garamond"/>
                <a:cs typeface="Garamond"/>
              </a:rPr>
              <a:t>Jim</a:t>
            </a:r>
            <a:r>
              <a:rPr sz="2250" u="sng" spc="-1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Garamond"/>
                <a:cs typeface="Garamond"/>
              </a:rPr>
              <a:t> </a:t>
            </a:r>
            <a:r>
              <a:rPr sz="2250" u="sng" spc="-3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Garamond"/>
                <a:cs typeface="Garamond"/>
              </a:rPr>
              <a:t>Crow,</a:t>
            </a:r>
            <a:r>
              <a:rPr sz="2250" u="sng" spc="-1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Garamond"/>
                <a:cs typeface="Garamond"/>
              </a:rPr>
              <a:t> </a:t>
            </a:r>
            <a:r>
              <a:rPr sz="2250" u="sng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Garamond"/>
                <a:cs typeface="Garamond"/>
              </a:rPr>
              <a:t>and</a:t>
            </a:r>
            <a:r>
              <a:rPr sz="2250" u="sng" spc="-1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Garamond"/>
                <a:cs typeface="Garamond"/>
              </a:rPr>
              <a:t> </a:t>
            </a:r>
            <a:r>
              <a:rPr sz="2250" u="sng" spc="-1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Garamond"/>
                <a:cs typeface="Garamond"/>
              </a:rPr>
              <a:t>white</a:t>
            </a:r>
            <a:r>
              <a:rPr sz="2250" spc="-10" dirty="0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sz="2250" u="sng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Garamond"/>
                <a:cs typeface="Garamond"/>
              </a:rPr>
              <a:t>supremacy</a:t>
            </a:r>
            <a:r>
              <a:rPr sz="2250" u="sng" spc="-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Garamond"/>
                <a:cs typeface="Garamond"/>
              </a:rPr>
              <a:t> </a:t>
            </a:r>
            <a:r>
              <a:rPr sz="2250" i="1" u="sng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Garamond Italic"/>
                <a:cs typeface="Garamond Italic"/>
              </a:rPr>
              <a:t>and </a:t>
            </a:r>
            <a:r>
              <a:rPr sz="2250" u="sng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Garamond"/>
                <a:cs typeface="Garamond"/>
              </a:rPr>
              <a:t>to challenge those very </a:t>
            </a:r>
            <a:r>
              <a:rPr sz="2250" u="sng" spc="-1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Garamond"/>
                <a:cs typeface="Garamond"/>
              </a:rPr>
              <a:t>things.</a:t>
            </a:r>
            <a:endParaRPr sz="2250">
              <a:latin typeface="Garamond"/>
              <a:cs typeface="Garamond"/>
            </a:endParaRPr>
          </a:p>
          <a:p>
            <a:pPr marL="4055745">
              <a:lnSpc>
                <a:spcPts val="2110"/>
              </a:lnSpc>
              <a:spcBef>
                <a:spcPts val="620"/>
              </a:spcBef>
            </a:pPr>
            <a:r>
              <a:rPr sz="1800" u="sng" spc="-3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Garamond"/>
                <a:cs typeface="Garamond"/>
              </a:rPr>
              <a:t>To</a:t>
            </a:r>
            <a:r>
              <a:rPr sz="1800" u="sng" spc="-8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Garamond"/>
                <a:cs typeface="Garamond"/>
              </a:rPr>
              <a:t> </a:t>
            </a:r>
            <a:r>
              <a:rPr sz="1800" u="sng" spc="-1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Garamond"/>
                <a:cs typeface="Garamond"/>
              </a:rPr>
              <a:t>Defend:</a:t>
            </a:r>
            <a:endParaRPr sz="1800">
              <a:latin typeface="Garamond"/>
              <a:cs typeface="Garamond"/>
            </a:endParaRPr>
          </a:p>
          <a:p>
            <a:pPr marL="12700" marR="193040">
              <a:lnSpc>
                <a:spcPts val="2060"/>
              </a:lnSpc>
              <a:spcBef>
                <a:spcPts val="105"/>
              </a:spcBef>
            </a:pPr>
            <a:r>
              <a:rPr sz="1800" dirty="0">
                <a:solidFill>
                  <a:srgbClr val="FFFFFF"/>
                </a:solidFill>
                <a:latin typeface="Garamond"/>
                <a:cs typeface="Garamond"/>
              </a:rPr>
              <a:t>Clarendon</a:t>
            </a:r>
            <a:r>
              <a:rPr sz="1800" spc="-15" dirty="0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sz="1800" dirty="0">
                <a:solidFill>
                  <a:srgbClr val="FFFFFF"/>
                </a:solidFill>
                <a:latin typeface="Garamond"/>
                <a:cs typeface="Garamond"/>
              </a:rPr>
              <a:t>Baptist</a:t>
            </a:r>
            <a:r>
              <a:rPr sz="1800" spc="-15" dirty="0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sz="1800" dirty="0">
                <a:solidFill>
                  <a:srgbClr val="FFFFFF"/>
                </a:solidFill>
                <a:latin typeface="Garamond"/>
                <a:cs typeface="Garamond"/>
              </a:rPr>
              <a:t>Church</a:t>
            </a:r>
            <a:r>
              <a:rPr sz="1800" spc="-15" dirty="0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sz="1800" dirty="0">
                <a:solidFill>
                  <a:srgbClr val="FFFFFF"/>
                </a:solidFill>
                <a:latin typeface="Garamond"/>
                <a:cs typeface="Garamond"/>
              </a:rPr>
              <a:t>(1957):</a:t>
            </a:r>
            <a:r>
              <a:rPr sz="1800" spc="-15" dirty="0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sz="1800" spc="-20" dirty="0">
                <a:solidFill>
                  <a:srgbClr val="FFFFFF"/>
                </a:solidFill>
                <a:latin typeface="Garamond"/>
                <a:cs typeface="Garamond"/>
              </a:rPr>
              <a:t>“We</a:t>
            </a:r>
            <a:r>
              <a:rPr sz="1800" spc="-10" dirty="0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sz="1800" dirty="0">
                <a:solidFill>
                  <a:srgbClr val="FFFFFF"/>
                </a:solidFill>
                <a:latin typeface="Garamond"/>
                <a:cs typeface="Garamond"/>
              </a:rPr>
              <a:t>believe</a:t>
            </a:r>
            <a:r>
              <a:rPr sz="1800" spc="-15" dirty="0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sz="1800" dirty="0">
                <a:solidFill>
                  <a:srgbClr val="FFFFFF"/>
                </a:solidFill>
                <a:latin typeface="Garamond"/>
                <a:cs typeface="Garamond"/>
              </a:rPr>
              <a:t>that</a:t>
            </a:r>
            <a:r>
              <a:rPr sz="1800" spc="-15" dirty="0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sz="1800" dirty="0">
                <a:solidFill>
                  <a:srgbClr val="FFFFFF"/>
                </a:solidFill>
                <a:latin typeface="Garamond"/>
                <a:cs typeface="Garamond"/>
              </a:rPr>
              <a:t>integration</a:t>
            </a:r>
            <a:r>
              <a:rPr sz="1800" spc="-15" dirty="0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sz="1800" dirty="0">
                <a:solidFill>
                  <a:srgbClr val="FFFFFF"/>
                </a:solidFill>
                <a:latin typeface="Garamond"/>
                <a:cs typeface="Garamond"/>
              </a:rPr>
              <a:t>is</a:t>
            </a:r>
            <a:r>
              <a:rPr sz="1800" spc="-15" dirty="0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sz="1800" dirty="0">
                <a:solidFill>
                  <a:srgbClr val="FFFFFF"/>
                </a:solidFill>
                <a:latin typeface="Garamond"/>
                <a:cs typeface="Garamond"/>
              </a:rPr>
              <a:t>contrary</a:t>
            </a:r>
            <a:r>
              <a:rPr sz="1800" spc="-10" dirty="0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sz="1800" dirty="0">
                <a:solidFill>
                  <a:srgbClr val="FFFFFF"/>
                </a:solidFill>
                <a:latin typeface="Garamond"/>
                <a:cs typeface="Garamond"/>
              </a:rPr>
              <a:t>to</a:t>
            </a:r>
            <a:r>
              <a:rPr sz="1800" spc="-15" dirty="0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sz="1800" spc="-10" dirty="0">
                <a:solidFill>
                  <a:srgbClr val="FFFFFF"/>
                </a:solidFill>
                <a:latin typeface="Garamond"/>
                <a:cs typeface="Garamond"/>
              </a:rPr>
              <a:t>God’s</a:t>
            </a:r>
            <a:r>
              <a:rPr sz="1800" spc="-15" dirty="0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sz="1800" dirty="0">
                <a:solidFill>
                  <a:srgbClr val="FFFFFF"/>
                </a:solidFill>
                <a:latin typeface="Garamond"/>
                <a:cs typeface="Garamond"/>
              </a:rPr>
              <a:t>purposes</a:t>
            </a:r>
            <a:r>
              <a:rPr sz="1800" spc="-15" dirty="0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sz="1800" dirty="0">
                <a:solidFill>
                  <a:srgbClr val="FFFFFF"/>
                </a:solidFill>
                <a:latin typeface="Garamond"/>
                <a:cs typeface="Garamond"/>
              </a:rPr>
              <a:t>for</a:t>
            </a:r>
            <a:r>
              <a:rPr sz="1800" spc="-10" dirty="0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sz="1800" spc="-25" dirty="0">
                <a:solidFill>
                  <a:srgbClr val="FFFFFF"/>
                </a:solidFill>
                <a:latin typeface="Garamond"/>
                <a:cs typeface="Garamond"/>
              </a:rPr>
              <a:t>the </a:t>
            </a:r>
            <a:r>
              <a:rPr sz="1800" dirty="0">
                <a:solidFill>
                  <a:srgbClr val="FFFFFF"/>
                </a:solidFill>
                <a:latin typeface="Garamond"/>
                <a:cs typeface="Garamond"/>
              </a:rPr>
              <a:t>races,</a:t>
            </a:r>
            <a:r>
              <a:rPr sz="1800" spc="-10" dirty="0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sz="1800" dirty="0">
                <a:solidFill>
                  <a:srgbClr val="FFFFFF"/>
                </a:solidFill>
                <a:latin typeface="Garamond"/>
                <a:cs typeface="Garamond"/>
              </a:rPr>
              <a:t>because:</a:t>
            </a:r>
            <a:r>
              <a:rPr sz="1800" spc="-10" dirty="0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sz="1800" dirty="0">
                <a:solidFill>
                  <a:srgbClr val="FFFFFF"/>
                </a:solidFill>
                <a:latin typeface="Garamond"/>
                <a:cs typeface="Garamond"/>
              </a:rPr>
              <a:t>(1)</a:t>
            </a:r>
            <a:r>
              <a:rPr sz="1800" spc="-10" dirty="0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sz="1800" dirty="0">
                <a:solidFill>
                  <a:srgbClr val="FFFFFF"/>
                </a:solidFill>
                <a:latin typeface="Garamond"/>
                <a:cs typeface="Garamond"/>
              </a:rPr>
              <a:t>God</a:t>
            </a:r>
            <a:r>
              <a:rPr sz="1800" spc="-5" dirty="0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sz="1800" dirty="0">
                <a:solidFill>
                  <a:srgbClr val="FFFFFF"/>
                </a:solidFill>
                <a:latin typeface="Garamond"/>
                <a:cs typeface="Garamond"/>
              </a:rPr>
              <a:t>made</a:t>
            </a:r>
            <a:r>
              <a:rPr sz="1800" spc="-10" dirty="0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sz="1800" dirty="0">
                <a:solidFill>
                  <a:srgbClr val="FFFFFF"/>
                </a:solidFill>
                <a:latin typeface="Garamond"/>
                <a:cs typeface="Garamond"/>
              </a:rPr>
              <a:t>men</a:t>
            </a:r>
            <a:r>
              <a:rPr sz="1800" spc="-10" dirty="0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sz="1800" dirty="0">
                <a:solidFill>
                  <a:srgbClr val="FFFFFF"/>
                </a:solidFill>
                <a:latin typeface="Garamond"/>
                <a:cs typeface="Garamond"/>
              </a:rPr>
              <a:t>different</a:t>
            </a:r>
            <a:r>
              <a:rPr sz="1800" spc="-10" dirty="0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sz="1800" dirty="0">
                <a:solidFill>
                  <a:srgbClr val="FFFFFF"/>
                </a:solidFill>
                <a:latin typeface="Garamond"/>
                <a:cs typeface="Garamond"/>
              </a:rPr>
              <a:t>races</a:t>
            </a:r>
            <a:r>
              <a:rPr sz="1800" spc="-5" dirty="0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sz="1800" dirty="0">
                <a:solidFill>
                  <a:srgbClr val="FFFFFF"/>
                </a:solidFill>
                <a:latin typeface="Garamond"/>
                <a:cs typeface="Garamond"/>
              </a:rPr>
              <a:t>and</a:t>
            </a:r>
            <a:r>
              <a:rPr sz="1800" spc="-10" dirty="0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sz="1800" dirty="0">
                <a:solidFill>
                  <a:srgbClr val="FFFFFF"/>
                </a:solidFill>
                <a:latin typeface="Garamond"/>
                <a:cs typeface="Garamond"/>
              </a:rPr>
              <a:t>ordained</a:t>
            </a:r>
            <a:r>
              <a:rPr sz="1800" spc="-10" dirty="0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sz="1800" dirty="0">
                <a:solidFill>
                  <a:srgbClr val="FFFFFF"/>
                </a:solidFill>
                <a:latin typeface="Garamond"/>
                <a:cs typeface="Garamond"/>
              </a:rPr>
              <a:t>the</a:t>
            </a:r>
            <a:r>
              <a:rPr sz="1800" spc="-10" dirty="0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sz="1800" dirty="0">
                <a:solidFill>
                  <a:srgbClr val="FFFFFF"/>
                </a:solidFill>
                <a:latin typeface="Garamond"/>
                <a:cs typeface="Garamond"/>
              </a:rPr>
              <a:t>basic</a:t>
            </a:r>
            <a:r>
              <a:rPr sz="1800" spc="-5" dirty="0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sz="1800" dirty="0">
                <a:solidFill>
                  <a:srgbClr val="FFFFFF"/>
                </a:solidFill>
                <a:latin typeface="Garamond"/>
                <a:cs typeface="Garamond"/>
              </a:rPr>
              <a:t>differences</a:t>
            </a:r>
            <a:r>
              <a:rPr sz="1800" spc="-10" dirty="0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sz="1800" dirty="0">
                <a:solidFill>
                  <a:srgbClr val="FFFFFF"/>
                </a:solidFill>
                <a:latin typeface="Garamond"/>
                <a:cs typeface="Garamond"/>
              </a:rPr>
              <a:t>between</a:t>
            </a:r>
            <a:r>
              <a:rPr sz="1800" spc="-10" dirty="0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sz="1800" dirty="0">
                <a:solidFill>
                  <a:srgbClr val="FFFFFF"/>
                </a:solidFill>
                <a:latin typeface="Garamond"/>
                <a:cs typeface="Garamond"/>
              </a:rPr>
              <a:t>races;</a:t>
            </a:r>
            <a:r>
              <a:rPr sz="1800" spc="-5" dirty="0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sz="1800" spc="-25" dirty="0">
                <a:solidFill>
                  <a:srgbClr val="FFFFFF"/>
                </a:solidFill>
                <a:latin typeface="Garamond"/>
                <a:cs typeface="Garamond"/>
              </a:rPr>
              <a:t>(2) </a:t>
            </a:r>
            <a:r>
              <a:rPr sz="1800" dirty="0">
                <a:solidFill>
                  <a:srgbClr val="FFFFFF"/>
                </a:solidFill>
                <a:latin typeface="Garamond"/>
                <a:cs typeface="Garamond"/>
              </a:rPr>
              <a:t>Race</a:t>
            </a:r>
            <a:r>
              <a:rPr sz="1800" spc="-5" dirty="0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sz="1800" dirty="0">
                <a:solidFill>
                  <a:srgbClr val="FFFFFF"/>
                </a:solidFill>
                <a:latin typeface="Garamond"/>
                <a:cs typeface="Garamond"/>
              </a:rPr>
              <a:t>has</a:t>
            </a:r>
            <a:r>
              <a:rPr sz="1800" spc="-5" dirty="0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sz="1800" dirty="0">
                <a:solidFill>
                  <a:srgbClr val="FFFFFF"/>
                </a:solidFill>
                <a:latin typeface="Garamond"/>
                <a:cs typeface="Garamond"/>
              </a:rPr>
              <a:t>a</a:t>
            </a:r>
            <a:r>
              <a:rPr sz="1800" spc="-5" dirty="0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sz="1800" dirty="0">
                <a:solidFill>
                  <a:srgbClr val="FFFFFF"/>
                </a:solidFill>
                <a:latin typeface="Garamond"/>
                <a:cs typeface="Garamond"/>
              </a:rPr>
              <a:t>purpose in</a:t>
            </a:r>
            <a:r>
              <a:rPr sz="1800" spc="-5" dirty="0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sz="1800" dirty="0">
                <a:solidFill>
                  <a:srgbClr val="FFFFFF"/>
                </a:solidFill>
                <a:latin typeface="Garamond"/>
                <a:cs typeface="Garamond"/>
              </a:rPr>
              <a:t>the</a:t>
            </a:r>
            <a:r>
              <a:rPr sz="1800" spc="-5" dirty="0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sz="1800" dirty="0">
                <a:solidFill>
                  <a:srgbClr val="FFFFFF"/>
                </a:solidFill>
                <a:latin typeface="Garamond"/>
                <a:cs typeface="Garamond"/>
              </a:rPr>
              <a:t>Divine plan;</a:t>
            </a:r>
            <a:r>
              <a:rPr sz="1800" spc="-5" dirty="0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sz="1800" dirty="0">
                <a:solidFill>
                  <a:srgbClr val="FFFFFF"/>
                </a:solidFill>
                <a:latin typeface="Garamond"/>
                <a:cs typeface="Garamond"/>
              </a:rPr>
              <a:t>(3)</a:t>
            </a:r>
            <a:r>
              <a:rPr sz="1800" spc="-5" dirty="0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sz="1800" dirty="0">
                <a:solidFill>
                  <a:srgbClr val="FFFFFF"/>
                </a:solidFill>
                <a:latin typeface="Garamond"/>
                <a:cs typeface="Garamond"/>
              </a:rPr>
              <a:t>God</a:t>
            </a:r>
            <a:r>
              <a:rPr sz="1800" spc="-5" dirty="0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sz="1800" dirty="0">
                <a:solidFill>
                  <a:srgbClr val="FFFFFF"/>
                </a:solidFill>
                <a:latin typeface="Garamond"/>
                <a:cs typeface="Garamond"/>
              </a:rPr>
              <a:t>meant for</a:t>
            </a:r>
            <a:r>
              <a:rPr sz="1800" spc="-5" dirty="0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sz="1800" dirty="0">
                <a:solidFill>
                  <a:srgbClr val="FFFFFF"/>
                </a:solidFill>
                <a:latin typeface="Garamond"/>
                <a:cs typeface="Garamond"/>
              </a:rPr>
              <a:t>people</a:t>
            </a:r>
            <a:r>
              <a:rPr sz="1800" spc="-5" dirty="0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sz="1800" dirty="0">
                <a:solidFill>
                  <a:srgbClr val="FFFFFF"/>
                </a:solidFill>
                <a:latin typeface="Garamond"/>
                <a:cs typeface="Garamond"/>
              </a:rPr>
              <a:t>of</a:t>
            </a:r>
            <a:r>
              <a:rPr sz="1800" spc="235" dirty="0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sz="1800" dirty="0">
                <a:solidFill>
                  <a:srgbClr val="FFFFFF"/>
                </a:solidFill>
                <a:latin typeface="Garamond"/>
                <a:cs typeface="Garamond"/>
              </a:rPr>
              <a:t>differences races</a:t>
            </a:r>
            <a:r>
              <a:rPr sz="1800" spc="-5" dirty="0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sz="1800" dirty="0">
                <a:solidFill>
                  <a:srgbClr val="FFFFFF"/>
                </a:solidFill>
                <a:latin typeface="Garamond"/>
                <a:cs typeface="Garamond"/>
              </a:rPr>
              <a:t>to</a:t>
            </a:r>
            <a:r>
              <a:rPr sz="1800" spc="-5" dirty="0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sz="1800" dirty="0">
                <a:solidFill>
                  <a:srgbClr val="FFFFFF"/>
                </a:solidFill>
                <a:latin typeface="Garamond"/>
                <a:cs typeface="Garamond"/>
              </a:rPr>
              <a:t>maintain </a:t>
            </a:r>
            <a:r>
              <a:rPr sz="1800" spc="-10" dirty="0">
                <a:solidFill>
                  <a:srgbClr val="FFFFFF"/>
                </a:solidFill>
                <a:latin typeface="Garamond"/>
                <a:cs typeface="Garamond"/>
              </a:rPr>
              <a:t>their </a:t>
            </a:r>
            <a:r>
              <a:rPr sz="1800" dirty="0">
                <a:solidFill>
                  <a:srgbClr val="FFFFFF"/>
                </a:solidFill>
                <a:latin typeface="Garamond"/>
                <a:cs typeface="Garamond"/>
              </a:rPr>
              <a:t>race</a:t>
            </a:r>
            <a:r>
              <a:rPr sz="1800" spc="-10" dirty="0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sz="1800" dirty="0">
                <a:solidFill>
                  <a:srgbClr val="FFFFFF"/>
                </a:solidFill>
                <a:latin typeface="Garamond"/>
                <a:cs typeface="Garamond"/>
              </a:rPr>
              <a:t>purity</a:t>
            </a:r>
            <a:r>
              <a:rPr sz="1800" spc="-5" dirty="0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sz="1800" dirty="0">
                <a:solidFill>
                  <a:srgbClr val="FFFFFF"/>
                </a:solidFill>
                <a:latin typeface="Garamond"/>
                <a:cs typeface="Garamond"/>
              </a:rPr>
              <a:t>and</a:t>
            </a:r>
            <a:r>
              <a:rPr sz="1800" spc="-10" dirty="0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sz="1800" dirty="0">
                <a:solidFill>
                  <a:srgbClr val="FFFFFF"/>
                </a:solidFill>
                <a:latin typeface="Garamond"/>
                <a:cs typeface="Garamond"/>
              </a:rPr>
              <a:t>racial</a:t>
            </a:r>
            <a:r>
              <a:rPr sz="1800" spc="-5" dirty="0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sz="1800" dirty="0">
                <a:solidFill>
                  <a:srgbClr val="FFFFFF"/>
                </a:solidFill>
                <a:latin typeface="Garamond"/>
                <a:cs typeface="Garamond"/>
              </a:rPr>
              <a:t>identity</a:t>
            </a:r>
            <a:r>
              <a:rPr sz="1800" spc="-10" dirty="0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sz="1800" dirty="0">
                <a:solidFill>
                  <a:srgbClr val="FFFFFF"/>
                </a:solidFill>
                <a:latin typeface="Garamond"/>
                <a:cs typeface="Garamond"/>
              </a:rPr>
              <a:t>and</a:t>
            </a:r>
            <a:r>
              <a:rPr sz="1800" spc="-5" dirty="0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sz="1800" dirty="0">
                <a:solidFill>
                  <a:srgbClr val="FFFFFF"/>
                </a:solidFill>
                <a:latin typeface="Garamond"/>
                <a:cs typeface="Garamond"/>
              </a:rPr>
              <a:t>seek</a:t>
            </a:r>
            <a:r>
              <a:rPr sz="1800" spc="-10" dirty="0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sz="1800" dirty="0">
                <a:solidFill>
                  <a:srgbClr val="FFFFFF"/>
                </a:solidFill>
                <a:latin typeface="Garamond"/>
                <a:cs typeface="Garamond"/>
              </a:rPr>
              <a:t>the</a:t>
            </a:r>
            <a:r>
              <a:rPr sz="1800" spc="-5" dirty="0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sz="1800" dirty="0">
                <a:solidFill>
                  <a:srgbClr val="FFFFFF"/>
                </a:solidFill>
                <a:latin typeface="Garamond"/>
                <a:cs typeface="Garamond"/>
              </a:rPr>
              <a:t>highest</a:t>
            </a:r>
            <a:r>
              <a:rPr sz="1800" spc="-10" dirty="0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sz="1800" dirty="0">
                <a:solidFill>
                  <a:srgbClr val="FFFFFF"/>
                </a:solidFill>
                <a:latin typeface="Garamond"/>
                <a:cs typeface="Garamond"/>
              </a:rPr>
              <a:t>development</a:t>
            </a:r>
            <a:r>
              <a:rPr sz="1800" spc="-5" dirty="0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sz="1800" dirty="0">
                <a:solidFill>
                  <a:srgbClr val="FFFFFF"/>
                </a:solidFill>
                <a:latin typeface="Garamond"/>
                <a:cs typeface="Garamond"/>
              </a:rPr>
              <a:t>of</a:t>
            </a:r>
            <a:r>
              <a:rPr sz="1800" spc="225" dirty="0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sz="1800" dirty="0">
                <a:solidFill>
                  <a:srgbClr val="FFFFFF"/>
                </a:solidFill>
                <a:latin typeface="Garamond"/>
                <a:cs typeface="Garamond"/>
              </a:rPr>
              <a:t>their</a:t>
            </a:r>
            <a:r>
              <a:rPr sz="1800" spc="-5" dirty="0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sz="1800" dirty="0">
                <a:solidFill>
                  <a:srgbClr val="FFFFFF"/>
                </a:solidFill>
                <a:latin typeface="Garamond"/>
                <a:cs typeface="Garamond"/>
              </a:rPr>
              <a:t>racial</a:t>
            </a:r>
            <a:r>
              <a:rPr sz="1800" spc="-10" dirty="0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sz="1800" dirty="0">
                <a:solidFill>
                  <a:srgbClr val="FFFFFF"/>
                </a:solidFill>
                <a:latin typeface="Garamond"/>
                <a:cs typeface="Garamond"/>
              </a:rPr>
              <a:t>group.</a:t>
            </a:r>
            <a:r>
              <a:rPr sz="1800" spc="-5" dirty="0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sz="1800" dirty="0">
                <a:solidFill>
                  <a:srgbClr val="FFFFFF"/>
                </a:solidFill>
                <a:latin typeface="Garamond"/>
                <a:cs typeface="Garamond"/>
              </a:rPr>
              <a:t>God</a:t>
            </a:r>
            <a:r>
              <a:rPr sz="1800" spc="-5" dirty="0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sz="1800" spc="-25" dirty="0">
                <a:solidFill>
                  <a:srgbClr val="FFFFFF"/>
                </a:solidFill>
                <a:latin typeface="Garamond"/>
                <a:cs typeface="Garamond"/>
              </a:rPr>
              <a:t>has </a:t>
            </a:r>
            <a:r>
              <a:rPr sz="1800" dirty="0">
                <a:solidFill>
                  <a:srgbClr val="FFFFFF"/>
                </a:solidFill>
                <a:latin typeface="Garamond"/>
                <a:cs typeface="Garamond"/>
              </a:rPr>
              <a:t>determined</a:t>
            </a:r>
            <a:r>
              <a:rPr sz="1800" spc="-5" dirty="0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sz="1800" dirty="0">
                <a:solidFill>
                  <a:srgbClr val="FFFFFF"/>
                </a:solidFill>
                <a:latin typeface="Garamond"/>
                <a:cs typeface="Garamond"/>
              </a:rPr>
              <a:t>‘the</a:t>
            </a:r>
            <a:r>
              <a:rPr sz="1800" spc="5" dirty="0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sz="1800" dirty="0">
                <a:solidFill>
                  <a:srgbClr val="FFFFFF"/>
                </a:solidFill>
                <a:latin typeface="Garamond"/>
                <a:cs typeface="Garamond"/>
              </a:rPr>
              <a:t>bounds</a:t>
            </a:r>
            <a:r>
              <a:rPr sz="1800" spc="10" dirty="0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sz="1800" dirty="0">
                <a:solidFill>
                  <a:srgbClr val="FFFFFF"/>
                </a:solidFill>
                <a:latin typeface="Garamond"/>
                <a:cs typeface="Garamond"/>
              </a:rPr>
              <a:t>of</a:t>
            </a:r>
            <a:r>
              <a:rPr sz="1800" spc="250" dirty="0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sz="1800" dirty="0">
                <a:solidFill>
                  <a:srgbClr val="FFFFFF"/>
                </a:solidFill>
                <a:latin typeface="Garamond"/>
                <a:cs typeface="Garamond"/>
              </a:rPr>
              <a:t>their</a:t>
            </a:r>
            <a:r>
              <a:rPr sz="1800" spc="10" dirty="0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sz="1800" spc="-10" dirty="0">
                <a:solidFill>
                  <a:srgbClr val="FFFFFF"/>
                </a:solidFill>
                <a:latin typeface="Garamond"/>
                <a:cs typeface="Garamond"/>
              </a:rPr>
              <a:t>habitation’”</a:t>
            </a:r>
            <a:endParaRPr sz="1800">
              <a:latin typeface="Garamond"/>
              <a:cs typeface="Garamond"/>
            </a:endParaRPr>
          </a:p>
          <a:p>
            <a:pPr marL="12700" marR="370840">
              <a:lnSpc>
                <a:spcPts val="2060"/>
              </a:lnSpc>
              <a:spcBef>
                <a:spcPts val="10"/>
              </a:spcBef>
            </a:pPr>
            <a:r>
              <a:rPr sz="1800" dirty="0">
                <a:solidFill>
                  <a:srgbClr val="FFFFFF"/>
                </a:solidFill>
                <a:latin typeface="Garamond"/>
                <a:cs typeface="Garamond"/>
              </a:rPr>
              <a:t>Only</a:t>
            </a:r>
            <a:r>
              <a:rPr sz="1800" spc="-5" dirty="0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sz="1800" dirty="0">
                <a:solidFill>
                  <a:srgbClr val="FFFFFF"/>
                </a:solidFill>
                <a:latin typeface="Garamond"/>
                <a:cs typeface="Garamond"/>
              </a:rPr>
              <a:t>a</a:t>
            </a:r>
            <a:r>
              <a:rPr sz="1800" spc="-5" dirty="0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sz="1800" dirty="0">
                <a:solidFill>
                  <a:srgbClr val="FFFFFF"/>
                </a:solidFill>
                <a:latin typeface="Garamond"/>
                <a:cs typeface="Garamond"/>
              </a:rPr>
              <a:t>few</a:t>
            </a:r>
            <a:r>
              <a:rPr sz="1800" spc="-5" dirty="0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sz="1800" dirty="0">
                <a:solidFill>
                  <a:srgbClr val="FFFFFF"/>
                </a:solidFill>
                <a:latin typeface="Garamond"/>
                <a:cs typeface="Garamond"/>
              </a:rPr>
              <a:t>segregationist pamphlets</a:t>
            </a:r>
            <a:r>
              <a:rPr sz="1800" spc="-5" dirty="0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sz="1800" dirty="0">
                <a:solidFill>
                  <a:srgbClr val="FFFFFF"/>
                </a:solidFill>
                <a:latin typeface="Garamond"/>
                <a:cs typeface="Garamond"/>
              </a:rPr>
              <a:t>failed</a:t>
            </a:r>
            <a:r>
              <a:rPr sz="1800" spc="-5" dirty="0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sz="1800" dirty="0">
                <a:solidFill>
                  <a:srgbClr val="FFFFFF"/>
                </a:solidFill>
                <a:latin typeface="Garamond"/>
                <a:cs typeface="Garamond"/>
              </a:rPr>
              <a:t>to use</a:t>
            </a:r>
            <a:r>
              <a:rPr sz="1800" spc="-5" dirty="0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sz="1800" dirty="0">
                <a:solidFill>
                  <a:srgbClr val="FFFFFF"/>
                </a:solidFill>
                <a:latin typeface="Garamond"/>
                <a:cs typeface="Garamond"/>
              </a:rPr>
              <a:t>it</a:t>
            </a:r>
            <a:r>
              <a:rPr sz="1800" spc="-5" dirty="0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sz="1800" dirty="0">
                <a:solidFill>
                  <a:srgbClr val="FFFFFF"/>
                </a:solidFill>
                <a:latin typeface="Garamond"/>
                <a:cs typeface="Garamond"/>
              </a:rPr>
              <a:t>in the</a:t>
            </a:r>
            <a:r>
              <a:rPr sz="1800" spc="-5" dirty="0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sz="1800" dirty="0">
                <a:solidFill>
                  <a:srgbClr val="FFFFFF"/>
                </a:solidFill>
                <a:latin typeface="Garamond"/>
                <a:cs typeface="Garamond"/>
              </a:rPr>
              <a:t>20th</a:t>
            </a:r>
            <a:r>
              <a:rPr sz="1800" spc="-5" dirty="0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sz="1800" dirty="0">
                <a:solidFill>
                  <a:srgbClr val="FFFFFF"/>
                </a:solidFill>
                <a:latin typeface="Garamond"/>
                <a:cs typeface="Garamond"/>
              </a:rPr>
              <a:t>century, and</a:t>
            </a:r>
            <a:r>
              <a:rPr sz="1800" spc="-5" dirty="0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sz="1800" dirty="0">
                <a:solidFill>
                  <a:srgbClr val="FFFFFF"/>
                </a:solidFill>
                <a:latin typeface="Garamond"/>
                <a:cs typeface="Garamond"/>
              </a:rPr>
              <a:t>Henry</a:t>
            </a:r>
            <a:r>
              <a:rPr sz="1800" spc="-5" dirty="0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sz="1800" spc="-20" dirty="0">
                <a:solidFill>
                  <a:srgbClr val="FFFFFF"/>
                </a:solidFill>
                <a:latin typeface="Garamond"/>
                <a:cs typeface="Garamond"/>
              </a:rPr>
              <a:t>Fancher’s</a:t>
            </a:r>
            <a:r>
              <a:rPr sz="1800" dirty="0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sz="1800" spc="-10" dirty="0">
                <a:solidFill>
                  <a:srgbClr val="FFFFFF"/>
                </a:solidFill>
                <a:latin typeface="Garamond"/>
                <a:cs typeface="Garamond"/>
              </a:rPr>
              <a:t>booklet </a:t>
            </a:r>
            <a:r>
              <a:rPr sz="1800" dirty="0">
                <a:solidFill>
                  <a:srgbClr val="FFFFFF"/>
                </a:solidFill>
                <a:latin typeface="Garamond"/>
                <a:cs typeface="Garamond"/>
              </a:rPr>
              <a:t>“Segregation:</a:t>
            </a:r>
            <a:r>
              <a:rPr sz="1800" spc="-25" dirty="0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sz="1800" spc="-10" dirty="0">
                <a:solidFill>
                  <a:srgbClr val="FFFFFF"/>
                </a:solidFill>
                <a:latin typeface="Garamond"/>
                <a:cs typeface="Garamond"/>
              </a:rPr>
              <a:t>God’s </a:t>
            </a:r>
            <a:r>
              <a:rPr sz="1800" dirty="0">
                <a:solidFill>
                  <a:srgbClr val="FFFFFF"/>
                </a:solidFill>
                <a:latin typeface="Garamond"/>
                <a:cs typeface="Garamond"/>
              </a:rPr>
              <a:t>Plan</a:t>
            </a:r>
            <a:r>
              <a:rPr sz="1800" spc="-15" dirty="0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sz="1800" dirty="0">
                <a:solidFill>
                  <a:srgbClr val="FFFFFF"/>
                </a:solidFill>
                <a:latin typeface="Garamond"/>
                <a:cs typeface="Garamond"/>
              </a:rPr>
              <a:t>and</a:t>
            </a:r>
            <a:r>
              <a:rPr sz="1800" spc="-10" dirty="0">
                <a:solidFill>
                  <a:srgbClr val="FFFFFF"/>
                </a:solidFill>
                <a:latin typeface="Garamond"/>
                <a:cs typeface="Garamond"/>
              </a:rPr>
              <a:t> God’s</a:t>
            </a:r>
            <a:r>
              <a:rPr sz="1800" spc="-15" dirty="0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sz="1800" dirty="0">
                <a:solidFill>
                  <a:srgbClr val="FFFFFF"/>
                </a:solidFill>
                <a:latin typeface="Garamond"/>
                <a:cs typeface="Garamond"/>
              </a:rPr>
              <a:t>Purpose”</a:t>
            </a:r>
            <a:r>
              <a:rPr sz="1800" spc="-10" dirty="0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sz="1800" dirty="0">
                <a:solidFill>
                  <a:srgbClr val="FFFFFF"/>
                </a:solidFill>
                <a:latin typeface="Garamond"/>
                <a:cs typeface="Garamond"/>
              </a:rPr>
              <a:t>(1954)</a:t>
            </a:r>
            <a:r>
              <a:rPr sz="1800" spc="-15" dirty="0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sz="1800" dirty="0">
                <a:solidFill>
                  <a:srgbClr val="FFFFFF"/>
                </a:solidFill>
                <a:latin typeface="Garamond"/>
                <a:cs typeface="Garamond"/>
              </a:rPr>
              <a:t>was</a:t>
            </a:r>
            <a:r>
              <a:rPr sz="1800" spc="-10" dirty="0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sz="1800" dirty="0">
                <a:solidFill>
                  <a:srgbClr val="FFFFFF"/>
                </a:solidFill>
                <a:latin typeface="Garamond"/>
                <a:cs typeface="Garamond"/>
              </a:rPr>
              <a:t>a</a:t>
            </a:r>
            <a:r>
              <a:rPr sz="1800" spc="-10" dirty="0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sz="1800" dirty="0">
                <a:solidFill>
                  <a:srgbClr val="FFFFFF"/>
                </a:solidFill>
                <a:latin typeface="Garamond"/>
                <a:cs typeface="Garamond"/>
              </a:rPr>
              <a:t>reading</a:t>
            </a:r>
            <a:r>
              <a:rPr sz="1800" spc="-15" dirty="0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sz="1800" dirty="0">
                <a:solidFill>
                  <a:srgbClr val="FFFFFF"/>
                </a:solidFill>
                <a:latin typeface="Garamond"/>
                <a:cs typeface="Garamond"/>
              </a:rPr>
              <a:t>of</a:t>
            </a:r>
            <a:r>
              <a:rPr sz="1800" spc="220" dirty="0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sz="1800" dirty="0">
                <a:solidFill>
                  <a:srgbClr val="FFFFFF"/>
                </a:solidFill>
                <a:latin typeface="Garamond"/>
                <a:cs typeface="Garamond"/>
              </a:rPr>
              <a:t>only</a:t>
            </a:r>
            <a:r>
              <a:rPr sz="1800" spc="-10" dirty="0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sz="1800" dirty="0">
                <a:solidFill>
                  <a:srgbClr val="FFFFFF"/>
                </a:solidFill>
                <a:latin typeface="Garamond"/>
                <a:cs typeface="Garamond"/>
              </a:rPr>
              <a:t>this</a:t>
            </a:r>
            <a:r>
              <a:rPr sz="1800" spc="-10" dirty="0">
                <a:solidFill>
                  <a:srgbClr val="FFFFFF"/>
                </a:solidFill>
                <a:latin typeface="Garamond"/>
                <a:cs typeface="Garamond"/>
              </a:rPr>
              <a:t> passage.</a:t>
            </a:r>
            <a:endParaRPr sz="1800">
              <a:latin typeface="Garamond"/>
              <a:cs typeface="Garamond"/>
            </a:endParaRPr>
          </a:p>
          <a:p>
            <a:pPr marL="12700" marR="5080" algn="just">
              <a:lnSpc>
                <a:spcPts val="2060"/>
              </a:lnSpc>
              <a:spcBef>
                <a:spcPts val="5"/>
              </a:spcBef>
            </a:pPr>
            <a:r>
              <a:rPr sz="1800" spc="-50" dirty="0">
                <a:solidFill>
                  <a:srgbClr val="FFFFFF"/>
                </a:solidFill>
                <a:latin typeface="Garamond"/>
                <a:cs typeface="Garamond"/>
              </a:rPr>
              <a:t>J.</a:t>
            </a:r>
            <a:r>
              <a:rPr sz="1800" spc="-5" dirty="0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sz="1800" dirty="0">
                <a:solidFill>
                  <a:srgbClr val="FFFFFF"/>
                </a:solidFill>
                <a:latin typeface="Garamond"/>
                <a:cs typeface="Garamond"/>
              </a:rPr>
              <a:t>Russell</a:t>
            </a:r>
            <a:r>
              <a:rPr sz="1800" spc="-5" dirty="0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sz="1800" dirty="0">
                <a:solidFill>
                  <a:srgbClr val="FFFFFF"/>
                </a:solidFill>
                <a:latin typeface="Garamond"/>
                <a:cs typeface="Garamond"/>
              </a:rPr>
              <a:t>Hawkins:</a:t>
            </a:r>
            <a:r>
              <a:rPr sz="1800" spc="-5" dirty="0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sz="1800" dirty="0">
                <a:solidFill>
                  <a:srgbClr val="FFFFFF"/>
                </a:solidFill>
                <a:latin typeface="Garamond"/>
                <a:cs typeface="Garamond"/>
              </a:rPr>
              <a:t>“Being so</a:t>
            </a:r>
            <a:r>
              <a:rPr sz="1800" spc="-5" dirty="0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sz="1800" dirty="0">
                <a:solidFill>
                  <a:srgbClr val="FFFFFF"/>
                </a:solidFill>
                <a:latin typeface="Garamond"/>
                <a:cs typeface="Garamond"/>
              </a:rPr>
              <a:t>widely</a:t>
            </a:r>
            <a:r>
              <a:rPr sz="1800" spc="-5" dirty="0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sz="1800" dirty="0">
                <a:solidFill>
                  <a:srgbClr val="FFFFFF"/>
                </a:solidFill>
                <a:latin typeface="Garamond"/>
                <a:cs typeface="Garamond"/>
              </a:rPr>
              <a:t>cited, Acts</a:t>
            </a:r>
            <a:r>
              <a:rPr sz="1800" spc="-5" dirty="0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sz="1800" dirty="0">
                <a:solidFill>
                  <a:srgbClr val="FFFFFF"/>
                </a:solidFill>
                <a:latin typeface="Garamond"/>
                <a:cs typeface="Garamond"/>
              </a:rPr>
              <a:t>17:26</a:t>
            </a:r>
            <a:r>
              <a:rPr sz="1800" spc="-5" dirty="0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sz="1800" dirty="0">
                <a:solidFill>
                  <a:srgbClr val="FFFFFF"/>
                </a:solidFill>
                <a:latin typeface="Garamond"/>
                <a:cs typeface="Garamond"/>
              </a:rPr>
              <a:t>was for</a:t>
            </a:r>
            <a:r>
              <a:rPr sz="1800" spc="-5" dirty="0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sz="1800" spc="-10" dirty="0">
                <a:solidFill>
                  <a:srgbClr val="FFFFFF"/>
                </a:solidFill>
                <a:latin typeface="Garamond"/>
                <a:cs typeface="Garamond"/>
              </a:rPr>
              <a:t>twentieth-</a:t>
            </a:r>
            <a:r>
              <a:rPr sz="1800" dirty="0">
                <a:solidFill>
                  <a:srgbClr val="FFFFFF"/>
                </a:solidFill>
                <a:latin typeface="Garamond"/>
                <a:cs typeface="Garamond"/>
              </a:rPr>
              <a:t>century</a:t>
            </a:r>
            <a:r>
              <a:rPr sz="1800" spc="-5" dirty="0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sz="1800" dirty="0">
                <a:solidFill>
                  <a:srgbClr val="FFFFFF"/>
                </a:solidFill>
                <a:latin typeface="Garamond"/>
                <a:cs typeface="Garamond"/>
              </a:rPr>
              <a:t>segregationist </a:t>
            </a:r>
            <a:r>
              <a:rPr sz="1800" spc="-10" dirty="0">
                <a:solidFill>
                  <a:srgbClr val="FFFFFF"/>
                </a:solidFill>
                <a:latin typeface="Garamond"/>
                <a:cs typeface="Garamond"/>
              </a:rPr>
              <a:t>Christians </a:t>
            </a:r>
            <a:r>
              <a:rPr sz="1800" dirty="0">
                <a:solidFill>
                  <a:srgbClr val="FFFFFF"/>
                </a:solidFill>
                <a:latin typeface="Garamond"/>
                <a:cs typeface="Garamond"/>
              </a:rPr>
              <a:t>what</a:t>
            </a:r>
            <a:r>
              <a:rPr sz="1800" spc="5" dirty="0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sz="1800" dirty="0">
                <a:solidFill>
                  <a:srgbClr val="FFFFFF"/>
                </a:solidFill>
                <a:latin typeface="Garamond"/>
                <a:cs typeface="Garamond"/>
              </a:rPr>
              <a:t>the</a:t>
            </a:r>
            <a:r>
              <a:rPr sz="1800" spc="5" dirty="0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sz="1800" dirty="0">
                <a:solidFill>
                  <a:srgbClr val="FFFFFF"/>
                </a:solidFill>
                <a:latin typeface="Garamond"/>
                <a:cs typeface="Garamond"/>
              </a:rPr>
              <a:t>Curse</a:t>
            </a:r>
            <a:r>
              <a:rPr sz="1800" spc="10" dirty="0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sz="1800" dirty="0">
                <a:solidFill>
                  <a:srgbClr val="FFFFFF"/>
                </a:solidFill>
                <a:latin typeface="Garamond"/>
                <a:cs typeface="Garamond"/>
              </a:rPr>
              <a:t>of</a:t>
            </a:r>
            <a:r>
              <a:rPr sz="1800" spc="250" dirty="0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sz="1800" dirty="0">
                <a:solidFill>
                  <a:srgbClr val="FFFFFF"/>
                </a:solidFill>
                <a:latin typeface="Garamond"/>
                <a:cs typeface="Garamond"/>
              </a:rPr>
              <a:t>Ham</a:t>
            </a:r>
            <a:r>
              <a:rPr sz="1800" spc="10" dirty="0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sz="1800" dirty="0">
                <a:solidFill>
                  <a:srgbClr val="FFFFFF"/>
                </a:solidFill>
                <a:latin typeface="Garamond"/>
                <a:cs typeface="Garamond"/>
              </a:rPr>
              <a:t>account</a:t>
            </a:r>
            <a:r>
              <a:rPr sz="1800" spc="5" dirty="0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sz="1800" dirty="0">
                <a:solidFill>
                  <a:srgbClr val="FFFFFF"/>
                </a:solidFill>
                <a:latin typeface="Garamond"/>
                <a:cs typeface="Garamond"/>
              </a:rPr>
              <a:t>had</a:t>
            </a:r>
            <a:r>
              <a:rPr sz="1800" spc="10" dirty="0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sz="1800" dirty="0">
                <a:solidFill>
                  <a:srgbClr val="FFFFFF"/>
                </a:solidFill>
                <a:latin typeface="Garamond"/>
                <a:cs typeface="Garamond"/>
              </a:rPr>
              <a:t>been</a:t>
            </a:r>
            <a:r>
              <a:rPr sz="1800" spc="5" dirty="0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sz="1800" dirty="0">
                <a:solidFill>
                  <a:srgbClr val="FFFFFF"/>
                </a:solidFill>
                <a:latin typeface="Garamond"/>
                <a:cs typeface="Garamond"/>
              </a:rPr>
              <a:t>for</a:t>
            </a:r>
            <a:r>
              <a:rPr sz="1800" spc="10" dirty="0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sz="1800" spc="-10" dirty="0">
                <a:solidFill>
                  <a:srgbClr val="FFFFFF"/>
                </a:solidFill>
                <a:latin typeface="Garamond"/>
                <a:cs typeface="Garamond"/>
              </a:rPr>
              <a:t>nineteenth-</a:t>
            </a:r>
            <a:r>
              <a:rPr sz="1800" dirty="0">
                <a:solidFill>
                  <a:srgbClr val="FFFFFF"/>
                </a:solidFill>
                <a:latin typeface="Garamond"/>
                <a:cs typeface="Garamond"/>
              </a:rPr>
              <a:t>century</a:t>
            </a:r>
            <a:r>
              <a:rPr sz="1800" spc="5" dirty="0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sz="1800" dirty="0">
                <a:solidFill>
                  <a:srgbClr val="FFFFFF"/>
                </a:solidFill>
                <a:latin typeface="Garamond"/>
                <a:cs typeface="Garamond"/>
              </a:rPr>
              <a:t>proslavery</a:t>
            </a:r>
            <a:r>
              <a:rPr sz="1800" spc="10" dirty="0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sz="1800" dirty="0">
                <a:solidFill>
                  <a:srgbClr val="FFFFFF"/>
                </a:solidFill>
                <a:latin typeface="Garamond"/>
                <a:cs typeface="Garamond"/>
              </a:rPr>
              <a:t>Christians:</a:t>
            </a:r>
            <a:r>
              <a:rPr sz="1800" spc="5" dirty="0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sz="1800" dirty="0">
                <a:solidFill>
                  <a:srgbClr val="FFFFFF"/>
                </a:solidFill>
                <a:latin typeface="Garamond"/>
                <a:cs typeface="Garamond"/>
              </a:rPr>
              <a:t>the</a:t>
            </a:r>
            <a:r>
              <a:rPr sz="1800" spc="10" dirty="0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sz="1800" spc="-10" dirty="0">
                <a:solidFill>
                  <a:srgbClr val="FFFFFF"/>
                </a:solidFill>
                <a:latin typeface="Garamond"/>
                <a:cs typeface="Garamond"/>
              </a:rPr>
              <a:t>foundational </a:t>
            </a:r>
            <a:r>
              <a:rPr sz="1800" dirty="0">
                <a:solidFill>
                  <a:srgbClr val="FFFFFF"/>
                </a:solidFill>
                <a:latin typeface="Garamond"/>
                <a:cs typeface="Garamond"/>
              </a:rPr>
              <a:t>scriptural</a:t>
            </a:r>
            <a:r>
              <a:rPr sz="1800" spc="-15" dirty="0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sz="1800" dirty="0">
                <a:solidFill>
                  <a:srgbClr val="FFFFFF"/>
                </a:solidFill>
                <a:latin typeface="Garamond"/>
                <a:cs typeface="Garamond"/>
              </a:rPr>
              <a:t>passage</a:t>
            </a:r>
            <a:r>
              <a:rPr sz="1800" spc="-5" dirty="0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sz="1800" dirty="0">
                <a:solidFill>
                  <a:srgbClr val="FFFFFF"/>
                </a:solidFill>
                <a:latin typeface="Garamond"/>
                <a:cs typeface="Garamond"/>
              </a:rPr>
              <a:t>from which</a:t>
            </a:r>
            <a:r>
              <a:rPr sz="1800" spc="-5" dirty="0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sz="1800" dirty="0">
                <a:solidFill>
                  <a:srgbClr val="FFFFFF"/>
                </a:solidFill>
                <a:latin typeface="Garamond"/>
                <a:cs typeface="Garamond"/>
              </a:rPr>
              <a:t>much of</a:t>
            </a:r>
            <a:r>
              <a:rPr sz="1800" spc="235" dirty="0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sz="1800" dirty="0">
                <a:solidFill>
                  <a:srgbClr val="FFFFFF"/>
                </a:solidFill>
                <a:latin typeface="Garamond"/>
                <a:cs typeface="Garamond"/>
              </a:rPr>
              <a:t>their</a:t>
            </a:r>
            <a:r>
              <a:rPr sz="1800" spc="-5" dirty="0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sz="1800" dirty="0">
                <a:solidFill>
                  <a:srgbClr val="FFFFFF"/>
                </a:solidFill>
                <a:latin typeface="Garamond"/>
                <a:cs typeface="Garamond"/>
              </a:rPr>
              <a:t>hermeneutic </a:t>
            </a:r>
            <a:r>
              <a:rPr sz="1800" spc="-10" dirty="0">
                <a:solidFill>
                  <a:srgbClr val="FFFFFF"/>
                </a:solidFill>
                <a:latin typeface="Garamond"/>
                <a:cs typeface="Garamond"/>
              </a:rPr>
              <a:t>sprang.”</a:t>
            </a:r>
            <a:endParaRPr sz="1800">
              <a:latin typeface="Garamond"/>
              <a:cs typeface="Garamond"/>
            </a:endParaRPr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15104" y="1158284"/>
            <a:ext cx="9062672" cy="1606838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355473" y="1203327"/>
            <a:ext cx="3348354" cy="43434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/>
              <a:t>A</a:t>
            </a:r>
            <a:r>
              <a:rPr spc="45" dirty="0"/>
              <a:t> </a:t>
            </a:r>
            <a:r>
              <a:rPr dirty="0"/>
              <a:t>CASE</a:t>
            </a:r>
            <a:r>
              <a:rPr spc="50" dirty="0"/>
              <a:t> </a:t>
            </a:r>
            <a:r>
              <a:rPr dirty="0"/>
              <a:t>STUDY:</a:t>
            </a:r>
            <a:r>
              <a:rPr spc="45" dirty="0"/>
              <a:t> </a:t>
            </a:r>
            <a:r>
              <a:rPr dirty="0"/>
              <a:t>Acts</a:t>
            </a:r>
            <a:r>
              <a:rPr spc="45" dirty="0"/>
              <a:t> </a:t>
            </a:r>
            <a:r>
              <a:rPr spc="-20" dirty="0"/>
              <a:t>17:26</a:t>
            </a:r>
          </a:p>
        </p:txBody>
      </p:sp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33336" y="3893525"/>
            <a:ext cx="9793055" cy="2387600"/>
          </a:xfrm>
          <a:prstGeom prst="rect">
            <a:avLst/>
          </a:prstGeom>
        </p:spPr>
      </p:pic>
      <p:sp>
        <p:nvSpPr>
          <p:cNvPr id="5" name="object 5"/>
          <p:cNvSpPr txBox="1"/>
          <p:nvPr/>
        </p:nvSpPr>
        <p:spPr>
          <a:xfrm>
            <a:off x="177326" y="1697451"/>
            <a:ext cx="9704070" cy="4523105"/>
          </a:xfrm>
          <a:prstGeom prst="rect">
            <a:avLst/>
          </a:prstGeom>
        </p:spPr>
        <p:txBody>
          <a:bodyPr vert="horz" wrap="square" lIns="0" tIns="44450" rIns="0" bIns="0" rtlCol="0">
            <a:spAutoFit/>
          </a:bodyPr>
          <a:lstStyle/>
          <a:p>
            <a:pPr marL="502284" marR="299720" indent="37465" algn="ctr">
              <a:lnSpc>
                <a:spcPts val="2520"/>
              </a:lnSpc>
              <a:spcBef>
                <a:spcPts val="350"/>
              </a:spcBef>
            </a:pPr>
            <a:r>
              <a:rPr sz="2250" dirty="0">
                <a:solidFill>
                  <a:srgbClr val="FFFFFF"/>
                </a:solidFill>
                <a:latin typeface="Garamond"/>
                <a:cs typeface="Garamond"/>
              </a:rPr>
              <a:t>“From</a:t>
            </a:r>
            <a:r>
              <a:rPr sz="2250" spc="-10" dirty="0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sz="2250" dirty="0">
                <a:solidFill>
                  <a:srgbClr val="FFFFFF"/>
                </a:solidFill>
                <a:latin typeface="Garamond"/>
                <a:cs typeface="Garamond"/>
              </a:rPr>
              <a:t>one</a:t>
            </a:r>
            <a:r>
              <a:rPr sz="2250" spc="-10" dirty="0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sz="2250" dirty="0">
                <a:solidFill>
                  <a:srgbClr val="FFFFFF"/>
                </a:solidFill>
                <a:latin typeface="Garamond"/>
                <a:cs typeface="Garamond"/>
              </a:rPr>
              <a:t>man</a:t>
            </a:r>
            <a:r>
              <a:rPr sz="2250" spc="-10" dirty="0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sz="2250" dirty="0">
                <a:solidFill>
                  <a:srgbClr val="FFFFFF"/>
                </a:solidFill>
                <a:latin typeface="Garamond"/>
                <a:cs typeface="Garamond"/>
              </a:rPr>
              <a:t>he</a:t>
            </a:r>
            <a:r>
              <a:rPr sz="2250" spc="-10" dirty="0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sz="2250" dirty="0">
                <a:solidFill>
                  <a:srgbClr val="FFFFFF"/>
                </a:solidFill>
                <a:latin typeface="Garamond"/>
                <a:cs typeface="Garamond"/>
              </a:rPr>
              <a:t>made</a:t>
            </a:r>
            <a:r>
              <a:rPr sz="2250" spc="-10" dirty="0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sz="2250" dirty="0">
                <a:solidFill>
                  <a:srgbClr val="FFFFFF"/>
                </a:solidFill>
                <a:latin typeface="Garamond"/>
                <a:cs typeface="Garamond"/>
              </a:rPr>
              <a:t>all</a:t>
            </a:r>
            <a:r>
              <a:rPr sz="2250" spc="-10" dirty="0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sz="2250" dirty="0">
                <a:solidFill>
                  <a:srgbClr val="FFFFFF"/>
                </a:solidFill>
                <a:latin typeface="Garamond"/>
                <a:cs typeface="Garamond"/>
              </a:rPr>
              <a:t>the</a:t>
            </a:r>
            <a:r>
              <a:rPr sz="2250" spc="-10" dirty="0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sz="2250" dirty="0">
                <a:solidFill>
                  <a:srgbClr val="FFFFFF"/>
                </a:solidFill>
                <a:latin typeface="Garamond"/>
                <a:cs typeface="Garamond"/>
              </a:rPr>
              <a:t>nations,</a:t>
            </a:r>
            <a:r>
              <a:rPr sz="2250" spc="-10" dirty="0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sz="2250" dirty="0">
                <a:solidFill>
                  <a:srgbClr val="FFFFFF"/>
                </a:solidFill>
                <a:latin typeface="Garamond"/>
                <a:cs typeface="Garamond"/>
              </a:rPr>
              <a:t>that</a:t>
            </a:r>
            <a:r>
              <a:rPr sz="2250" spc="-10" dirty="0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sz="2250" dirty="0">
                <a:solidFill>
                  <a:srgbClr val="FFFFFF"/>
                </a:solidFill>
                <a:latin typeface="Garamond"/>
                <a:cs typeface="Garamond"/>
              </a:rPr>
              <a:t>they</a:t>
            </a:r>
            <a:r>
              <a:rPr sz="2250" spc="-10" dirty="0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sz="2250" dirty="0">
                <a:solidFill>
                  <a:srgbClr val="FFFFFF"/>
                </a:solidFill>
                <a:latin typeface="Garamond"/>
                <a:cs typeface="Garamond"/>
              </a:rPr>
              <a:t>should</a:t>
            </a:r>
            <a:r>
              <a:rPr sz="2250" spc="-10" dirty="0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sz="2250" dirty="0">
                <a:solidFill>
                  <a:srgbClr val="FFFFFF"/>
                </a:solidFill>
                <a:latin typeface="Garamond"/>
                <a:cs typeface="Garamond"/>
              </a:rPr>
              <a:t>inhabit</a:t>
            </a:r>
            <a:r>
              <a:rPr sz="2250" spc="-10" dirty="0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sz="2250" dirty="0">
                <a:solidFill>
                  <a:srgbClr val="FFFFFF"/>
                </a:solidFill>
                <a:latin typeface="Garamond"/>
                <a:cs typeface="Garamond"/>
              </a:rPr>
              <a:t>the</a:t>
            </a:r>
            <a:r>
              <a:rPr sz="2250" spc="-10" dirty="0">
                <a:solidFill>
                  <a:srgbClr val="FFFFFF"/>
                </a:solidFill>
                <a:latin typeface="Garamond"/>
                <a:cs typeface="Garamond"/>
              </a:rPr>
              <a:t> whole </a:t>
            </a:r>
            <a:r>
              <a:rPr sz="2250" dirty="0">
                <a:solidFill>
                  <a:srgbClr val="FFFFFF"/>
                </a:solidFill>
                <a:latin typeface="Garamond"/>
                <a:cs typeface="Garamond"/>
              </a:rPr>
              <a:t>earth;</a:t>
            </a:r>
            <a:r>
              <a:rPr sz="2250" spc="5" dirty="0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sz="2250" dirty="0">
                <a:solidFill>
                  <a:srgbClr val="FFFFFF"/>
                </a:solidFill>
                <a:latin typeface="Garamond"/>
                <a:cs typeface="Garamond"/>
              </a:rPr>
              <a:t>and he</a:t>
            </a:r>
            <a:r>
              <a:rPr sz="2250" spc="5" dirty="0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sz="2250" dirty="0">
                <a:solidFill>
                  <a:srgbClr val="FFFFFF"/>
                </a:solidFill>
                <a:latin typeface="Garamond"/>
                <a:cs typeface="Garamond"/>
              </a:rPr>
              <a:t>marked out</a:t>
            </a:r>
            <a:r>
              <a:rPr sz="2250" spc="5" dirty="0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sz="2250" dirty="0">
                <a:solidFill>
                  <a:srgbClr val="FFFFFF"/>
                </a:solidFill>
                <a:latin typeface="Garamond"/>
                <a:cs typeface="Garamond"/>
              </a:rPr>
              <a:t>their</a:t>
            </a:r>
            <a:r>
              <a:rPr sz="2250" spc="5" dirty="0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sz="2250" dirty="0">
                <a:solidFill>
                  <a:srgbClr val="FFFFFF"/>
                </a:solidFill>
                <a:latin typeface="Garamond"/>
                <a:cs typeface="Garamond"/>
              </a:rPr>
              <a:t>appointed times</a:t>
            </a:r>
            <a:r>
              <a:rPr sz="2250" spc="5" dirty="0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sz="2250" dirty="0">
                <a:solidFill>
                  <a:srgbClr val="FFFFFF"/>
                </a:solidFill>
                <a:latin typeface="Garamond"/>
                <a:cs typeface="Garamond"/>
              </a:rPr>
              <a:t>in</a:t>
            </a:r>
            <a:r>
              <a:rPr sz="2250" spc="5" dirty="0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sz="2250" dirty="0">
                <a:solidFill>
                  <a:srgbClr val="FFFFFF"/>
                </a:solidFill>
                <a:latin typeface="Garamond"/>
                <a:cs typeface="Garamond"/>
              </a:rPr>
              <a:t>history and</a:t>
            </a:r>
            <a:r>
              <a:rPr sz="2250" spc="5" dirty="0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sz="2250" dirty="0">
                <a:solidFill>
                  <a:srgbClr val="FFFFFF"/>
                </a:solidFill>
                <a:latin typeface="Garamond"/>
                <a:cs typeface="Garamond"/>
              </a:rPr>
              <a:t>the boundaries</a:t>
            </a:r>
            <a:r>
              <a:rPr sz="2250" spc="5" dirty="0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sz="2250" spc="-25" dirty="0">
                <a:solidFill>
                  <a:srgbClr val="FFFFFF"/>
                </a:solidFill>
                <a:latin typeface="Garamond"/>
                <a:cs typeface="Garamond"/>
              </a:rPr>
              <a:t>of </a:t>
            </a:r>
            <a:r>
              <a:rPr sz="2250" dirty="0">
                <a:solidFill>
                  <a:srgbClr val="FFFFFF"/>
                </a:solidFill>
                <a:latin typeface="Garamond"/>
                <a:cs typeface="Garamond"/>
              </a:rPr>
              <a:t>their</a:t>
            </a:r>
            <a:r>
              <a:rPr sz="2250" spc="-5" dirty="0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sz="2250" spc="-10" dirty="0">
                <a:solidFill>
                  <a:srgbClr val="FFFFFF"/>
                </a:solidFill>
                <a:latin typeface="Garamond"/>
                <a:cs typeface="Garamond"/>
              </a:rPr>
              <a:t>lands.”</a:t>
            </a:r>
            <a:endParaRPr sz="2250">
              <a:latin typeface="Garamond"/>
              <a:cs typeface="Garamond"/>
            </a:endParaRPr>
          </a:p>
          <a:p>
            <a:pPr marL="924560" marR="684530" algn="ctr">
              <a:lnSpc>
                <a:spcPts val="2520"/>
              </a:lnSpc>
              <a:spcBef>
                <a:spcPts val="735"/>
              </a:spcBef>
            </a:pPr>
            <a:r>
              <a:rPr sz="2250" u="sng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Garamond"/>
                <a:cs typeface="Garamond"/>
              </a:rPr>
              <a:t>Used</a:t>
            </a:r>
            <a:r>
              <a:rPr sz="2250" u="sng" spc="-2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Garamond"/>
                <a:cs typeface="Garamond"/>
              </a:rPr>
              <a:t> </a:t>
            </a:r>
            <a:r>
              <a:rPr sz="2250" u="sng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Garamond"/>
                <a:cs typeface="Garamond"/>
              </a:rPr>
              <a:t>historically</a:t>
            </a:r>
            <a:r>
              <a:rPr sz="2250" u="sng" spc="-1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Garamond"/>
                <a:cs typeface="Garamond"/>
              </a:rPr>
              <a:t> </a:t>
            </a:r>
            <a:r>
              <a:rPr sz="2250" i="1" u="sng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Garamond Italic"/>
                <a:cs typeface="Garamond Italic"/>
              </a:rPr>
              <a:t>both</a:t>
            </a:r>
            <a:r>
              <a:rPr sz="2250" i="1" u="sng" spc="-1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Garamond Italic"/>
                <a:cs typeface="Garamond Italic"/>
              </a:rPr>
              <a:t> </a:t>
            </a:r>
            <a:r>
              <a:rPr sz="2250" u="sng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Garamond"/>
                <a:cs typeface="Garamond"/>
              </a:rPr>
              <a:t>to</a:t>
            </a:r>
            <a:r>
              <a:rPr sz="2250" u="sng" spc="-1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Garamond"/>
                <a:cs typeface="Garamond"/>
              </a:rPr>
              <a:t> </a:t>
            </a:r>
            <a:r>
              <a:rPr sz="2250" u="sng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Garamond"/>
                <a:cs typeface="Garamond"/>
              </a:rPr>
              <a:t>defend</a:t>
            </a:r>
            <a:r>
              <a:rPr sz="2250" u="sng" spc="-1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Garamond"/>
                <a:cs typeface="Garamond"/>
              </a:rPr>
              <a:t> </a:t>
            </a:r>
            <a:r>
              <a:rPr sz="2250" u="sng" spc="-1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Garamond"/>
                <a:cs typeface="Garamond"/>
              </a:rPr>
              <a:t>slavery,</a:t>
            </a:r>
            <a:r>
              <a:rPr sz="2250" u="sng" spc="-1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Garamond"/>
                <a:cs typeface="Garamond"/>
              </a:rPr>
              <a:t> </a:t>
            </a:r>
            <a:r>
              <a:rPr sz="2250" u="sng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Garamond"/>
                <a:cs typeface="Garamond"/>
              </a:rPr>
              <a:t>segregation,</a:t>
            </a:r>
            <a:r>
              <a:rPr sz="2250" u="sng" spc="-1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Garamond"/>
                <a:cs typeface="Garamond"/>
              </a:rPr>
              <a:t> </a:t>
            </a:r>
            <a:r>
              <a:rPr sz="2250" u="sng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Garamond"/>
                <a:cs typeface="Garamond"/>
              </a:rPr>
              <a:t>Jim</a:t>
            </a:r>
            <a:r>
              <a:rPr sz="2250" u="sng" spc="-1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Garamond"/>
                <a:cs typeface="Garamond"/>
              </a:rPr>
              <a:t> </a:t>
            </a:r>
            <a:r>
              <a:rPr sz="2250" u="sng" spc="-3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Garamond"/>
                <a:cs typeface="Garamond"/>
              </a:rPr>
              <a:t>Crow,</a:t>
            </a:r>
            <a:r>
              <a:rPr sz="2250" u="sng" spc="-1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Garamond"/>
                <a:cs typeface="Garamond"/>
              </a:rPr>
              <a:t> </a:t>
            </a:r>
            <a:r>
              <a:rPr sz="2250" u="sng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Garamond"/>
                <a:cs typeface="Garamond"/>
              </a:rPr>
              <a:t>and</a:t>
            </a:r>
            <a:r>
              <a:rPr sz="2250" u="sng" spc="-1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Garamond"/>
                <a:cs typeface="Garamond"/>
              </a:rPr>
              <a:t> </a:t>
            </a:r>
            <a:r>
              <a:rPr sz="2250" u="sng" spc="-1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Garamond"/>
                <a:cs typeface="Garamond"/>
              </a:rPr>
              <a:t>white</a:t>
            </a:r>
            <a:r>
              <a:rPr sz="2250" spc="-10" dirty="0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sz="2250" u="sng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Garamond"/>
                <a:cs typeface="Garamond"/>
              </a:rPr>
              <a:t>supremacy</a:t>
            </a:r>
            <a:r>
              <a:rPr sz="2250" u="sng" spc="-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Garamond"/>
                <a:cs typeface="Garamond"/>
              </a:rPr>
              <a:t> </a:t>
            </a:r>
            <a:r>
              <a:rPr sz="2250" i="1" u="sng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Garamond Italic"/>
                <a:cs typeface="Garamond Italic"/>
              </a:rPr>
              <a:t>and </a:t>
            </a:r>
            <a:r>
              <a:rPr sz="2250" u="sng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Garamond"/>
                <a:cs typeface="Garamond"/>
              </a:rPr>
              <a:t>to challenge those very </a:t>
            </a:r>
            <a:r>
              <a:rPr sz="2250" u="sng" spc="-1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Garamond"/>
                <a:cs typeface="Garamond"/>
              </a:rPr>
              <a:t>things.</a:t>
            </a:r>
            <a:endParaRPr sz="2250">
              <a:latin typeface="Garamond"/>
              <a:cs typeface="Garamond"/>
            </a:endParaRPr>
          </a:p>
          <a:p>
            <a:pPr>
              <a:lnSpc>
                <a:spcPct val="100000"/>
              </a:lnSpc>
            </a:pPr>
            <a:endParaRPr sz="3400">
              <a:latin typeface="Garamond"/>
              <a:cs typeface="Garamond"/>
            </a:endParaRPr>
          </a:p>
          <a:p>
            <a:pPr marL="51435" marR="5080" indent="-39370" algn="just">
              <a:lnSpc>
                <a:spcPts val="3010"/>
              </a:lnSpc>
            </a:pPr>
            <a:r>
              <a:rPr sz="2650" dirty="0">
                <a:solidFill>
                  <a:srgbClr val="FFFFFF"/>
                </a:solidFill>
                <a:latin typeface="Garamond"/>
                <a:cs typeface="Garamond"/>
              </a:rPr>
              <a:t>A</a:t>
            </a:r>
            <a:r>
              <a:rPr sz="2650" spc="60" dirty="0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sz="2650" dirty="0">
                <a:solidFill>
                  <a:srgbClr val="FFFFFF"/>
                </a:solidFill>
                <a:latin typeface="Garamond"/>
                <a:cs typeface="Garamond"/>
              </a:rPr>
              <a:t>Further</a:t>
            </a:r>
            <a:r>
              <a:rPr sz="2650" spc="75" dirty="0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sz="2650" dirty="0">
                <a:solidFill>
                  <a:srgbClr val="FFFFFF"/>
                </a:solidFill>
                <a:latin typeface="Garamond"/>
                <a:cs typeface="Garamond"/>
              </a:rPr>
              <a:t>Wrinkle:</a:t>
            </a:r>
            <a:r>
              <a:rPr sz="2650" spc="70" dirty="0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sz="2650" dirty="0">
                <a:solidFill>
                  <a:srgbClr val="FFFFFF"/>
                </a:solidFill>
                <a:latin typeface="Garamond"/>
                <a:cs typeface="Garamond"/>
              </a:rPr>
              <a:t>The</a:t>
            </a:r>
            <a:r>
              <a:rPr sz="2650" spc="75" dirty="0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sz="2650" dirty="0">
                <a:solidFill>
                  <a:srgbClr val="FFFFFF"/>
                </a:solidFill>
                <a:latin typeface="Garamond"/>
                <a:cs typeface="Garamond"/>
              </a:rPr>
              <a:t>ones</a:t>
            </a:r>
            <a:r>
              <a:rPr sz="2650" spc="70" dirty="0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sz="2650" dirty="0">
                <a:solidFill>
                  <a:srgbClr val="FFFFFF"/>
                </a:solidFill>
                <a:latin typeface="Garamond"/>
                <a:cs typeface="Garamond"/>
              </a:rPr>
              <a:t>defending</a:t>
            </a:r>
            <a:r>
              <a:rPr sz="2650" spc="70" dirty="0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sz="2650" dirty="0">
                <a:solidFill>
                  <a:srgbClr val="FFFFFF"/>
                </a:solidFill>
                <a:latin typeface="Garamond"/>
                <a:cs typeface="Garamond"/>
              </a:rPr>
              <a:t>segregation</a:t>
            </a:r>
            <a:r>
              <a:rPr sz="2650" spc="75" dirty="0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sz="2650" dirty="0">
                <a:solidFill>
                  <a:srgbClr val="FFFFFF"/>
                </a:solidFill>
                <a:latin typeface="Garamond"/>
                <a:cs typeface="Garamond"/>
              </a:rPr>
              <a:t>were</a:t>
            </a:r>
            <a:r>
              <a:rPr sz="2650" spc="70" dirty="0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sz="2650" dirty="0">
                <a:solidFill>
                  <a:srgbClr val="FFFFFF"/>
                </a:solidFill>
                <a:latin typeface="Garamond"/>
                <a:cs typeface="Garamond"/>
              </a:rPr>
              <a:t>often</a:t>
            </a:r>
            <a:r>
              <a:rPr sz="2650" spc="75" dirty="0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sz="2650" spc="-10" dirty="0">
                <a:solidFill>
                  <a:srgbClr val="FFFFFF"/>
                </a:solidFill>
                <a:latin typeface="Garamond"/>
                <a:cs typeface="Garamond"/>
              </a:rPr>
              <a:t>seminary- </a:t>
            </a:r>
            <a:r>
              <a:rPr sz="2650" dirty="0">
                <a:solidFill>
                  <a:srgbClr val="FFFFFF"/>
                </a:solidFill>
                <a:latin typeface="Garamond"/>
                <a:cs typeface="Garamond"/>
              </a:rPr>
              <a:t>educated,</a:t>
            </a:r>
            <a:r>
              <a:rPr sz="2650" spc="55" dirty="0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sz="2650" dirty="0">
                <a:solidFill>
                  <a:srgbClr val="FFFFFF"/>
                </a:solidFill>
                <a:latin typeface="Garamond"/>
                <a:cs typeface="Garamond"/>
              </a:rPr>
              <a:t>literate,</a:t>
            </a:r>
            <a:r>
              <a:rPr sz="2650" spc="60" dirty="0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sz="2650" dirty="0">
                <a:solidFill>
                  <a:srgbClr val="FFFFFF"/>
                </a:solidFill>
                <a:latin typeface="Garamond"/>
                <a:cs typeface="Garamond"/>
              </a:rPr>
              <a:t>and</a:t>
            </a:r>
            <a:r>
              <a:rPr sz="2650" spc="65" dirty="0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sz="2650" dirty="0">
                <a:solidFill>
                  <a:srgbClr val="FFFFFF"/>
                </a:solidFill>
                <a:latin typeface="Garamond"/>
                <a:cs typeface="Garamond"/>
              </a:rPr>
              <a:t>intelligent,</a:t>
            </a:r>
            <a:r>
              <a:rPr sz="2650" spc="60" dirty="0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sz="2650" dirty="0">
                <a:solidFill>
                  <a:srgbClr val="FFFFFF"/>
                </a:solidFill>
                <a:latin typeface="Garamond"/>
                <a:cs typeface="Garamond"/>
              </a:rPr>
              <a:t>while</a:t>
            </a:r>
            <a:r>
              <a:rPr sz="2650" spc="65" dirty="0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sz="2650" dirty="0">
                <a:solidFill>
                  <a:srgbClr val="FFFFFF"/>
                </a:solidFill>
                <a:latin typeface="Garamond"/>
                <a:cs typeface="Garamond"/>
              </a:rPr>
              <a:t>the</a:t>
            </a:r>
            <a:r>
              <a:rPr sz="2650" spc="60" dirty="0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sz="2650" dirty="0">
                <a:solidFill>
                  <a:srgbClr val="FFFFFF"/>
                </a:solidFill>
                <a:latin typeface="Garamond"/>
                <a:cs typeface="Garamond"/>
              </a:rPr>
              <a:t>ones</a:t>
            </a:r>
            <a:r>
              <a:rPr sz="2650" spc="65" dirty="0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sz="2650" dirty="0">
                <a:solidFill>
                  <a:srgbClr val="FFFFFF"/>
                </a:solidFill>
                <a:latin typeface="Garamond"/>
                <a:cs typeface="Garamond"/>
              </a:rPr>
              <a:t>challenging</a:t>
            </a:r>
            <a:r>
              <a:rPr sz="2650" spc="60" dirty="0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sz="2650" dirty="0">
                <a:solidFill>
                  <a:srgbClr val="FFFFFF"/>
                </a:solidFill>
                <a:latin typeface="Garamond"/>
                <a:cs typeface="Garamond"/>
              </a:rPr>
              <a:t>were</a:t>
            </a:r>
            <a:r>
              <a:rPr sz="2650" spc="65" dirty="0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sz="2650" spc="-10" dirty="0">
                <a:solidFill>
                  <a:srgbClr val="FFFFFF"/>
                </a:solidFill>
                <a:latin typeface="Garamond"/>
                <a:cs typeface="Garamond"/>
              </a:rPr>
              <a:t>former </a:t>
            </a:r>
            <a:r>
              <a:rPr sz="2650" dirty="0">
                <a:solidFill>
                  <a:srgbClr val="FFFFFF"/>
                </a:solidFill>
                <a:latin typeface="Garamond"/>
                <a:cs typeface="Garamond"/>
              </a:rPr>
              <a:t>slaves,</a:t>
            </a:r>
            <a:r>
              <a:rPr sz="2650" spc="15" dirty="0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sz="2650" dirty="0">
                <a:solidFill>
                  <a:srgbClr val="FFFFFF"/>
                </a:solidFill>
                <a:latin typeface="Garamond"/>
                <a:cs typeface="Garamond"/>
              </a:rPr>
              <a:t>often</a:t>
            </a:r>
            <a:r>
              <a:rPr sz="2650" spc="30" dirty="0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sz="2650" dirty="0">
                <a:solidFill>
                  <a:srgbClr val="FFFFFF"/>
                </a:solidFill>
                <a:latin typeface="Garamond"/>
                <a:cs typeface="Garamond"/>
              </a:rPr>
              <a:t>illiterate</a:t>
            </a:r>
            <a:r>
              <a:rPr sz="2650" spc="25" dirty="0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sz="2650" dirty="0">
                <a:solidFill>
                  <a:srgbClr val="FFFFFF"/>
                </a:solidFill>
                <a:latin typeface="Garamond"/>
                <a:cs typeface="Garamond"/>
              </a:rPr>
              <a:t>at</a:t>
            </a:r>
            <a:r>
              <a:rPr sz="2650" spc="30" dirty="0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sz="2650" dirty="0">
                <a:solidFill>
                  <a:srgbClr val="FFFFFF"/>
                </a:solidFill>
                <a:latin typeface="Garamond"/>
                <a:cs typeface="Garamond"/>
              </a:rPr>
              <a:t>first,</a:t>
            </a:r>
            <a:r>
              <a:rPr sz="2650" spc="25" dirty="0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sz="2650" dirty="0">
                <a:solidFill>
                  <a:srgbClr val="FFFFFF"/>
                </a:solidFill>
                <a:latin typeface="Garamond"/>
                <a:cs typeface="Garamond"/>
              </a:rPr>
              <a:t>and</a:t>
            </a:r>
            <a:r>
              <a:rPr sz="2650" spc="30" dirty="0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sz="2650" dirty="0">
                <a:solidFill>
                  <a:srgbClr val="FFFFFF"/>
                </a:solidFill>
                <a:latin typeface="Garamond"/>
                <a:cs typeface="Garamond"/>
              </a:rPr>
              <a:t>often</a:t>
            </a:r>
            <a:r>
              <a:rPr sz="2650" spc="25" dirty="0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sz="2650" dirty="0">
                <a:solidFill>
                  <a:srgbClr val="FFFFFF"/>
                </a:solidFill>
                <a:latin typeface="Garamond"/>
                <a:cs typeface="Garamond"/>
              </a:rPr>
              <a:t>did</a:t>
            </a:r>
            <a:r>
              <a:rPr sz="2650" spc="25" dirty="0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sz="2650" dirty="0">
                <a:solidFill>
                  <a:srgbClr val="FFFFFF"/>
                </a:solidFill>
                <a:latin typeface="Garamond"/>
                <a:cs typeface="Garamond"/>
              </a:rPr>
              <a:t>not</a:t>
            </a:r>
            <a:r>
              <a:rPr sz="2650" spc="30" dirty="0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sz="2650" dirty="0">
                <a:solidFill>
                  <a:srgbClr val="FFFFFF"/>
                </a:solidFill>
                <a:latin typeface="Garamond"/>
                <a:cs typeface="Garamond"/>
              </a:rPr>
              <a:t>have</a:t>
            </a:r>
            <a:r>
              <a:rPr sz="2650" spc="25" dirty="0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sz="2650" dirty="0">
                <a:solidFill>
                  <a:srgbClr val="FFFFFF"/>
                </a:solidFill>
                <a:latin typeface="Garamond"/>
                <a:cs typeface="Garamond"/>
              </a:rPr>
              <a:t>the</a:t>
            </a:r>
            <a:r>
              <a:rPr sz="2650" spc="30" dirty="0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sz="2650" dirty="0">
                <a:solidFill>
                  <a:srgbClr val="FFFFFF"/>
                </a:solidFill>
                <a:latin typeface="Garamond"/>
                <a:cs typeface="Garamond"/>
              </a:rPr>
              <a:t>leisure</a:t>
            </a:r>
            <a:r>
              <a:rPr sz="2650" spc="25" dirty="0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sz="2650" dirty="0">
                <a:solidFill>
                  <a:srgbClr val="FFFFFF"/>
                </a:solidFill>
                <a:latin typeface="Garamond"/>
                <a:cs typeface="Garamond"/>
              </a:rPr>
              <a:t>to</a:t>
            </a:r>
            <a:r>
              <a:rPr sz="2650" spc="30" dirty="0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sz="2650" spc="-10" dirty="0">
                <a:solidFill>
                  <a:srgbClr val="FFFFFF"/>
                </a:solidFill>
                <a:latin typeface="Garamond"/>
                <a:cs typeface="Garamond"/>
              </a:rPr>
              <a:t>engage </a:t>
            </a:r>
            <a:r>
              <a:rPr sz="2650" dirty="0">
                <a:solidFill>
                  <a:srgbClr val="FFFFFF"/>
                </a:solidFill>
                <a:latin typeface="Garamond"/>
                <a:cs typeface="Garamond"/>
              </a:rPr>
              <a:t>in</a:t>
            </a:r>
            <a:r>
              <a:rPr sz="2650" spc="45" dirty="0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sz="2650" dirty="0">
                <a:solidFill>
                  <a:srgbClr val="FFFFFF"/>
                </a:solidFill>
                <a:latin typeface="Garamond"/>
                <a:cs typeface="Garamond"/>
              </a:rPr>
              <a:t>deep</a:t>
            </a:r>
            <a:r>
              <a:rPr sz="2650" spc="40" dirty="0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sz="2650" dirty="0">
                <a:solidFill>
                  <a:srgbClr val="FFFFFF"/>
                </a:solidFill>
                <a:latin typeface="Garamond"/>
                <a:cs typeface="Garamond"/>
              </a:rPr>
              <a:t>bible</a:t>
            </a:r>
            <a:r>
              <a:rPr sz="2650" spc="45" dirty="0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sz="2650" dirty="0">
                <a:solidFill>
                  <a:srgbClr val="FFFFFF"/>
                </a:solidFill>
                <a:latin typeface="Garamond"/>
                <a:cs typeface="Garamond"/>
              </a:rPr>
              <a:t>study.</a:t>
            </a:r>
            <a:r>
              <a:rPr sz="2650" spc="45" dirty="0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sz="2650" dirty="0">
                <a:solidFill>
                  <a:srgbClr val="FFFFFF"/>
                </a:solidFill>
                <a:latin typeface="Garamond"/>
                <a:cs typeface="Garamond"/>
              </a:rPr>
              <a:t>But</a:t>
            </a:r>
            <a:r>
              <a:rPr sz="2650" spc="45" dirty="0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sz="2650" dirty="0">
                <a:solidFill>
                  <a:srgbClr val="FFFFFF"/>
                </a:solidFill>
                <a:latin typeface="Garamond"/>
                <a:cs typeface="Garamond"/>
              </a:rPr>
              <a:t>the</a:t>
            </a:r>
            <a:r>
              <a:rPr sz="2650" spc="40" dirty="0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sz="2650" dirty="0">
                <a:solidFill>
                  <a:srgbClr val="FFFFFF"/>
                </a:solidFill>
                <a:latin typeface="Garamond"/>
                <a:cs typeface="Garamond"/>
              </a:rPr>
              <a:t>latter</a:t>
            </a:r>
            <a:r>
              <a:rPr sz="2650" spc="45" dirty="0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sz="2650" dirty="0">
                <a:solidFill>
                  <a:srgbClr val="FFFFFF"/>
                </a:solidFill>
                <a:latin typeface="Garamond"/>
                <a:cs typeface="Garamond"/>
              </a:rPr>
              <a:t>got</a:t>
            </a:r>
            <a:r>
              <a:rPr sz="2650" spc="45" dirty="0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sz="2650" dirty="0">
                <a:solidFill>
                  <a:srgbClr val="FFFFFF"/>
                </a:solidFill>
                <a:latin typeface="Garamond"/>
                <a:cs typeface="Garamond"/>
              </a:rPr>
              <a:t>the</a:t>
            </a:r>
            <a:r>
              <a:rPr sz="2650" spc="45" dirty="0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sz="2650" dirty="0">
                <a:solidFill>
                  <a:srgbClr val="FFFFFF"/>
                </a:solidFill>
                <a:latin typeface="Garamond"/>
                <a:cs typeface="Garamond"/>
              </a:rPr>
              <a:t>bible</a:t>
            </a:r>
            <a:r>
              <a:rPr sz="2650" spc="40" dirty="0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sz="2650" dirty="0">
                <a:solidFill>
                  <a:srgbClr val="FFFFFF"/>
                </a:solidFill>
                <a:latin typeface="Garamond"/>
                <a:cs typeface="Garamond"/>
              </a:rPr>
              <a:t>right,</a:t>
            </a:r>
            <a:r>
              <a:rPr sz="2650" spc="45" dirty="0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sz="2650" dirty="0">
                <a:solidFill>
                  <a:srgbClr val="FFFFFF"/>
                </a:solidFill>
                <a:latin typeface="Garamond"/>
                <a:cs typeface="Garamond"/>
              </a:rPr>
              <a:t>and</a:t>
            </a:r>
            <a:r>
              <a:rPr sz="2650" spc="45" dirty="0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sz="2650" dirty="0">
                <a:solidFill>
                  <a:srgbClr val="FFFFFF"/>
                </a:solidFill>
                <a:latin typeface="Garamond"/>
                <a:cs typeface="Garamond"/>
              </a:rPr>
              <a:t>former</a:t>
            </a:r>
            <a:r>
              <a:rPr sz="2650" spc="45" dirty="0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sz="2650" dirty="0">
                <a:solidFill>
                  <a:srgbClr val="FFFFFF"/>
                </a:solidFill>
                <a:latin typeface="Garamond"/>
                <a:cs typeface="Garamond"/>
              </a:rPr>
              <a:t>did</a:t>
            </a:r>
            <a:r>
              <a:rPr sz="2650" spc="40" dirty="0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sz="2650" spc="-20" dirty="0">
                <a:solidFill>
                  <a:srgbClr val="FFFFFF"/>
                </a:solidFill>
                <a:latin typeface="Garamond"/>
                <a:cs typeface="Garamond"/>
              </a:rPr>
              <a:t>not.</a:t>
            </a:r>
            <a:endParaRPr sz="2650">
              <a:latin typeface="Garamond"/>
              <a:cs typeface="Garamond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2450">
              <a:latin typeface="Garamond"/>
              <a:cs typeface="Garamond"/>
            </a:endParaRPr>
          </a:p>
          <a:p>
            <a:pPr algn="ctr">
              <a:lnSpc>
                <a:spcPct val="100000"/>
              </a:lnSpc>
            </a:pPr>
            <a:r>
              <a:rPr sz="2650" dirty="0">
                <a:solidFill>
                  <a:srgbClr val="FFFFFF"/>
                </a:solidFill>
                <a:latin typeface="Garamond"/>
                <a:cs typeface="Garamond"/>
              </a:rPr>
              <a:t>Question</a:t>
            </a:r>
            <a:r>
              <a:rPr sz="2650" spc="25" dirty="0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sz="2650" dirty="0">
                <a:solidFill>
                  <a:srgbClr val="FFFFFF"/>
                </a:solidFill>
                <a:latin typeface="Garamond"/>
                <a:cs typeface="Garamond"/>
              </a:rPr>
              <a:t>for</a:t>
            </a:r>
            <a:r>
              <a:rPr sz="2650" spc="35" dirty="0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sz="2650" dirty="0">
                <a:solidFill>
                  <a:srgbClr val="FFFFFF"/>
                </a:solidFill>
                <a:latin typeface="Garamond"/>
                <a:cs typeface="Garamond"/>
              </a:rPr>
              <a:t>you:</a:t>
            </a:r>
            <a:r>
              <a:rPr sz="2650" spc="35" dirty="0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sz="2650" dirty="0">
                <a:solidFill>
                  <a:srgbClr val="FFFFFF"/>
                </a:solidFill>
                <a:latin typeface="Garamond"/>
                <a:cs typeface="Garamond"/>
              </a:rPr>
              <a:t>Why</a:t>
            </a:r>
            <a:r>
              <a:rPr sz="2650" spc="30" dirty="0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sz="2650" dirty="0">
                <a:solidFill>
                  <a:srgbClr val="FFFFFF"/>
                </a:solidFill>
                <a:latin typeface="Garamond"/>
                <a:cs typeface="Garamond"/>
              </a:rPr>
              <a:t>do</a:t>
            </a:r>
            <a:r>
              <a:rPr sz="2650" spc="35" dirty="0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sz="2650" dirty="0">
                <a:solidFill>
                  <a:srgbClr val="FFFFFF"/>
                </a:solidFill>
                <a:latin typeface="Garamond"/>
                <a:cs typeface="Garamond"/>
              </a:rPr>
              <a:t>you</a:t>
            </a:r>
            <a:r>
              <a:rPr sz="2650" spc="35" dirty="0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sz="2650" dirty="0">
                <a:solidFill>
                  <a:srgbClr val="FFFFFF"/>
                </a:solidFill>
                <a:latin typeface="Garamond"/>
                <a:cs typeface="Garamond"/>
              </a:rPr>
              <a:t>think</a:t>
            </a:r>
            <a:r>
              <a:rPr sz="2650" spc="35" dirty="0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sz="2650" dirty="0">
                <a:solidFill>
                  <a:srgbClr val="FFFFFF"/>
                </a:solidFill>
                <a:latin typeface="Garamond"/>
                <a:cs typeface="Garamond"/>
              </a:rPr>
              <a:t>that</a:t>
            </a:r>
            <a:r>
              <a:rPr sz="2650" spc="35" dirty="0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sz="2650" spc="-25" dirty="0">
                <a:solidFill>
                  <a:srgbClr val="FFFFFF"/>
                </a:solidFill>
                <a:latin typeface="Garamond"/>
                <a:cs typeface="Garamond"/>
              </a:rPr>
              <a:t>is?</a:t>
            </a:r>
            <a:endParaRPr sz="2650">
              <a:latin typeface="Garamond"/>
              <a:cs typeface="Garamond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05936" y="1464043"/>
            <a:ext cx="6288405" cy="9359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500" spc="-70" dirty="0">
                <a:solidFill>
                  <a:srgbClr val="800D02"/>
                </a:solidFill>
              </a:rPr>
              <a:t>Unpacking</a:t>
            </a:r>
            <a:r>
              <a:rPr sz="3500" spc="-100" dirty="0">
                <a:solidFill>
                  <a:srgbClr val="800D02"/>
                </a:solidFill>
              </a:rPr>
              <a:t> </a:t>
            </a:r>
            <a:r>
              <a:rPr sz="3500" spc="-55" dirty="0">
                <a:solidFill>
                  <a:srgbClr val="800D02"/>
                </a:solidFill>
              </a:rPr>
              <a:t>the</a:t>
            </a:r>
            <a:r>
              <a:rPr sz="3500" spc="-100" dirty="0">
                <a:solidFill>
                  <a:srgbClr val="800D02"/>
                </a:solidFill>
              </a:rPr>
              <a:t> </a:t>
            </a:r>
            <a:r>
              <a:rPr sz="3500" spc="-10" dirty="0">
                <a:solidFill>
                  <a:srgbClr val="800D02"/>
                </a:solidFill>
              </a:rPr>
              <a:t>Question</a:t>
            </a:r>
            <a:endParaRPr sz="3500"/>
          </a:p>
          <a:p>
            <a:pPr marL="2771140">
              <a:lnSpc>
                <a:spcPct val="100000"/>
              </a:lnSpc>
              <a:spcBef>
                <a:spcPts val="15"/>
              </a:spcBef>
            </a:pPr>
            <a:r>
              <a:rPr sz="2450" u="sng" dirty="0">
                <a:uFill>
                  <a:solidFill>
                    <a:srgbClr val="FFFFFF"/>
                  </a:solidFill>
                </a:uFill>
              </a:rPr>
              <a:t>Theology</a:t>
            </a:r>
            <a:r>
              <a:rPr sz="2450" u="sng" spc="40" dirty="0">
                <a:uFill>
                  <a:solidFill>
                    <a:srgbClr val="FFFFFF"/>
                  </a:solidFill>
                </a:uFill>
              </a:rPr>
              <a:t> </a:t>
            </a:r>
            <a:r>
              <a:rPr sz="2450" u="sng" dirty="0">
                <a:uFill>
                  <a:solidFill>
                    <a:srgbClr val="FFFFFF"/>
                  </a:solidFill>
                </a:uFill>
              </a:rPr>
              <a:t>and</a:t>
            </a:r>
            <a:r>
              <a:rPr sz="2450" u="sng" spc="35" dirty="0">
                <a:uFill>
                  <a:solidFill>
                    <a:srgbClr val="FFFFFF"/>
                  </a:solidFill>
                </a:uFill>
              </a:rPr>
              <a:t> </a:t>
            </a:r>
            <a:r>
              <a:rPr sz="2450" u="sng" dirty="0">
                <a:uFill>
                  <a:solidFill>
                    <a:srgbClr val="FFFFFF"/>
                  </a:solidFill>
                </a:uFill>
              </a:rPr>
              <a:t>Race:</a:t>
            </a:r>
            <a:r>
              <a:rPr sz="2450" u="sng" spc="40" dirty="0">
                <a:uFill>
                  <a:solidFill>
                    <a:srgbClr val="FFFFFF"/>
                  </a:solidFill>
                </a:uFill>
              </a:rPr>
              <a:t> </a:t>
            </a:r>
            <a:r>
              <a:rPr sz="2450" u="sng" dirty="0">
                <a:uFill>
                  <a:solidFill>
                    <a:srgbClr val="FFFFFF"/>
                  </a:solidFill>
                </a:uFill>
              </a:rPr>
              <a:t>2</a:t>
            </a:r>
            <a:r>
              <a:rPr sz="2450" u="sng" spc="35" dirty="0">
                <a:uFill>
                  <a:solidFill>
                    <a:srgbClr val="FFFFFF"/>
                  </a:solidFill>
                </a:uFill>
              </a:rPr>
              <a:t> </a:t>
            </a:r>
            <a:r>
              <a:rPr sz="2450" u="sng" spc="-20" dirty="0">
                <a:uFill>
                  <a:solidFill>
                    <a:srgbClr val="FFFFFF"/>
                  </a:solidFill>
                </a:uFill>
              </a:rPr>
              <a:t>Tasks</a:t>
            </a:r>
            <a:endParaRPr sz="2450"/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672935" y="2708917"/>
            <a:ext cx="2769715" cy="490220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505936" y="2764685"/>
            <a:ext cx="8909685" cy="2142253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3220085">
              <a:lnSpc>
                <a:spcPct val="100000"/>
              </a:lnSpc>
              <a:spcBef>
                <a:spcPts val="125"/>
              </a:spcBef>
            </a:pPr>
            <a:r>
              <a:rPr sz="3675" baseline="2267" dirty="0">
                <a:solidFill>
                  <a:srgbClr val="FFFFFF"/>
                </a:solidFill>
                <a:latin typeface="Impact"/>
                <a:cs typeface="Impact"/>
              </a:rPr>
              <a:t>The</a:t>
            </a:r>
            <a:r>
              <a:rPr sz="3675" spc="82" baseline="2267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3675" baseline="2267" dirty="0">
                <a:solidFill>
                  <a:srgbClr val="FFFFFF"/>
                </a:solidFill>
                <a:latin typeface="Impact"/>
                <a:cs typeface="Impact"/>
              </a:rPr>
              <a:t>Descriptive</a:t>
            </a:r>
            <a:r>
              <a:rPr sz="3675" spc="97" baseline="2267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3675" spc="-7" baseline="2267" dirty="0" err="1" smtClean="0">
                <a:solidFill>
                  <a:srgbClr val="FFFFFF"/>
                </a:solidFill>
                <a:latin typeface="Impact"/>
                <a:cs typeface="Impact"/>
              </a:rPr>
              <a:t>T</a:t>
            </a:r>
            <a:r>
              <a:rPr sz="3675" baseline="2267" dirty="0" err="1" smtClean="0">
                <a:solidFill>
                  <a:srgbClr val="FFFFFF"/>
                </a:solidFill>
                <a:latin typeface="Impact"/>
                <a:cs typeface="Impact"/>
              </a:rPr>
              <a:t>a</a:t>
            </a:r>
            <a:r>
              <a:rPr sz="3675" spc="-1597" baseline="2267" dirty="0" err="1" smtClean="0">
                <a:solidFill>
                  <a:srgbClr val="FFFFFF"/>
                </a:solidFill>
                <a:latin typeface="Impact"/>
                <a:cs typeface="Impact"/>
              </a:rPr>
              <a:t>s</a:t>
            </a:r>
            <a:r>
              <a:rPr lang="en-US" sz="2450" spc="-75" dirty="0" err="1" smtClean="0">
                <a:solidFill>
                  <a:srgbClr val="FFFFFF"/>
                </a:solidFill>
                <a:latin typeface="Impact"/>
                <a:cs typeface="Impact"/>
              </a:rPr>
              <a:t>sk</a:t>
            </a:r>
            <a:endParaRPr sz="2450" dirty="0">
              <a:latin typeface="Impact"/>
              <a:cs typeface="Impact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450" dirty="0">
              <a:latin typeface="Impact"/>
              <a:cs typeface="Impact"/>
            </a:endParaRPr>
          </a:p>
          <a:p>
            <a:pPr marL="379095" marR="5080" indent="-367030">
              <a:lnSpc>
                <a:spcPts val="2150"/>
              </a:lnSpc>
              <a:buClr>
                <a:srgbClr val="000000"/>
              </a:buClr>
              <a:buAutoNum type="arabicPeriod"/>
              <a:tabLst>
                <a:tab pos="379095" algn="l"/>
              </a:tabLst>
            </a:pPr>
            <a:r>
              <a:rPr sz="1950" dirty="0">
                <a:solidFill>
                  <a:srgbClr val="FFFFFF"/>
                </a:solidFill>
                <a:latin typeface="Impact"/>
                <a:cs typeface="Impact"/>
              </a:rPr>
              <a:t>We</a:t>
            </a:r>
            <a:r>
              <a:rPr sz="1950" spc="25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1950" dirty="0">
                <a:solidFill>
                  <a:srgbClr val="FFFFFF"/>
                </a:solidFill>
                <a:latin typeface="Impact"/>
                <a:cs typeface="Impact"/>
              </a:rPr>
              <a:t>are</a:t>
            </a:r>
            <a:r>
              <a:rPr sz="1950" spc="3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1950" dirty="0">
                <a:solidFill>
                  <a:srgbClr val="FFFFFF"/>
                </a:solidFill>
                <a:latin typeface="Impact"/>
                <a:cs typeface="Impact"/>
              </a:rPr>
              <a:t>looking</a:t>
            </a:r>
            <a:r>
              <a:rPr sz="1950" spc="3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1950" dirty="0">
                <a:solidFill>
                  <a:srgbClr val="FFFFFF"/>
                </a:solidFill>
                <a:latin typeface="Impact"/>
                <a:cs typeface="Impact"/>
              </a:rPr>
              <a:t>to</a:t>
            </a:r>
            <a:r>
              <a:rPr sz="1950" spc="25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1950" dirty="0">
                <a:solidFill>
                  <a:srgbClr val="FFFFFF"/>
                </a:solidFill>
                <a:latin typeface="Impact"/>
                <a:cs typeface="Impact"/>
              </a:rPr>
              <a:t>say</a:t>
            </a:r>
            <a:r>
              <a:rPr sz="1950" spc="3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1950" dirty="0">
                <a:solidFill>
                  <a:srgbClr val="FFFFFF"/>
                </a:solidFill>
                <a:latin typeface="Impact"/>
                <a:cs typeface="Impact"/>
              </a:rPr>
              <a:t>what</a:t>
            </a:r>
            <a:r>
              <a:rPr sz="1950" spc="3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1950" dirty="0">
                <a:solidFill>
                  <a:srgbClr val="FFFFFF"/>
                </a:solidFill>
                <a:latin typeface="Impact"/>
                <a:cs typeface="Impact"/>
              </a:rPr>
              <a:t>race</a:t>
            </a:r>
            <a:r>
              <a:rPr sz="1950" spc="3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1950" dirty="0">
                <a:solidFill>
                  <a:srgbClr val="FFFFFF"/>
                </a:solidFill>
                <a:latin typeface="Impact"/>
                <a:cs typeface="Impact"/>
              </a:rPr>
              <a:t>is,</a:t>
            </a:r>
            <a:r>
              <a:rPr sz="1950" spc="25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1950" dirty="0">
                <a:solidFill>
                  <a:srgbClr val="FFFFFF"/>
                </a:solidFill>
                <a:latin typeface="Impact"/>
                <a:cs typeface="Impact"/>
              </a:rPr>
              <a:t>as</a:t>
            </a:r>
            <a:r>
              <a:rPr sz="1950" spc="3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1950" dirty="0">
                <a:solidFill>
                  <a:srgbClr val="FFFFFF"/>
                </a:solidFill>
                <a:latin typeface="Impact"/>
                <a:cs typeface="Impact"/>
              </a:rPr>
              <a:t>it</a:t>
            </a:r>
            <a:r>
              <a:rPr sz="1950" spc="3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1950" dirty="0">
                <a:solidFill>
                  <a:srgbClr val="FFFFFF"/>
                </a:solidFill>
                <a:latin typeface="Impact"/>
                <a:cs typeface="Impact"/>
              </a:rPr>
              <a:t>is</a:t>
            </a:r>
            <a:r>
              <a:rPr sz="1950" spc="3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1950" dirty="0">
                <a:solidFill>
                  <a:srgbClr val="FFFFFF"/>
                </a:solidFill>
                <a:latin typeface="Impact"/>
                <a:cs typeface="Impact"/>
              </a:rPr>
              <a:t>experienced,</a:t>
            </a:r>
            <a:r>
              <a:rPr sz="1950" spc="25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1950" dirty="0">
                <a:solidFill>
                  <a:srgbClr val="FFFFFF"/>
                </a:solidFill>
                <a:latin typeface="Impact"/>
                <a:cs typeface="Impact"/>
              </a:rPr>
              <a:t>not</a:t>
            </a:r>
            <a:r>
              <a:rPr sz="1950" spc="3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1950" dirty="0">
                <a:solidFill>
                  <a:srgbClr val="FFFFFF"/>
                </a:solidFill>
                <a:latin typeface="Impact"/>
                <a:cs typeface="Impact"/>
              </a:rPr>
              <a:t>what</a:t>
            </a:r>
            <a:r>
              <a:rPr sz="1950" spc="3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1950" dirty="0">
                <a:solidFill>
                  <a:srgbClr val="FFFFFF"/>
                </a:solidFill>
                <a:latin typeface="Impact"/>
                <a:cs typeface="Impact"/>
              </a:rPr>
              <a:t>it</a:t>
            </a:r>
            <a:r>
              <a:rPr sz="1950" spc="25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1950" dirty="0">
                <a:solidFill>
                  <a:srgbClr val="FFFFFF"/>
                </a:solidFill>
                <a:latin typeface="Impact"/>
                <a:cs typeface="Impact"/>
              </a:rPr>
              <a:t>should</a:t>
            </a:r>
            <a:r>
              <a:rPr sz="1950" spc="3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1950" dirty="0">
                <a:solidFill>
                  <a:srgbClr val="FFFFFF"/>
                </a:solidFill>
                <a:latin typeface="Impact"/>
                <a:cs typeface="Impact"/>
              </a:rPr>
              <a:t>or</a:t>
            </a:r>
            <a:r>
              <a:rPr sz="1950" spc="3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1950" spc="-10" dirty="0">
                <a:solidFill>
                  <a:srgbClr val="FFFFFF"/>
                </a:solidFill>
                <a:latin typeface="Impact"/>
                <a:cs typeface="Impact"/>
              </a:rPr>
              <a:t>should </a:t>
            </a:r>
            <a:r>
              <a:rPr sz="1950" dirty="0">
                <a:solidFill>
                  <a:srgbClr val="FFFFFF"/>
                </a:solidFill>
                <a:latin typeface="Impact"/>
                <a:cs typeface="Impact"/>
              </a:rPr>
              <a:t>not</a:t>
            </a:r>
            <a:r>
              <a:rPr sz="1950" spc="3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1950" spc="-25" dirty="0">
                <a:solidFill>
                  <a:srgbClr val="FFFFFF"/>
                </a:solidFill>
                <a:latin typeface="Impact"/>
                <a:cs typeface="Impact"/>
              </a:rPr>
              <a:t>be.</a:t>
            </a:r>
            <a:endParaRPr sz="1950" dirty="0">
              <a:latin typeface="Impact"/>
              <a:cs typeface="Impact"/>
            </a:endParaRPr>
          </a:p>
          <a:p>
            <a:pPr marL="379095" marR="272415" indent="-367030">
              <a:lnSpc>
                <a:spcPts val="2150"/>
              </a:lnSpc>
              <a:spcBef>
                <a:spcPts val="1864"/>
              </a:spcBef>
              <a:buClr>
                <a:srgbClr val="000000"/>
              </a:buClr>
              <a:buAutoNum type="arabicPeriod"/>
              <a:tabLst>
                <a:tab pos="379095" algn="l"/>
              </a:tabLst>
            </a:pPr>
            <a:r>
              <a:rPr sz="1950" dirty="0">
                <a:solidFill>
                  <a:srgbClr val="FFFFFF"/>
                </a:solidFill>
                <a:latin typeface="Impact"/>
                <a:cs typeface="Impact"/>
              </a:rPr>
              <a:t>The</a:t>
            </a:r>
            <a:r>
              <a:rPr sz="1950" spc="35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1950" dirty="0">
                <a:solidFill>
                  <a:srgbClr val="FFFFFF"/>
                </a:solidFill>
                <a:latin typeface="Impact"/>
                <a:cs typeface="Impact"/>
              </a:rPr>
              <a:t>appropriate</a:t>
            </a:r>
            <a:r>
              <a:rPr sz="1950" spc="4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1950" dirty="0">
                <a:solidFill>
                  <a:srgbClr val="FFFFFF"/>
                </a:solidFill>
                <a:latin typeface="Impact"/>
                <a:cs typeface="Impact"/>
              </a:rPr>
              <a:t>tools</a:t>
            </a:r>
            <a:r>
              <a:rPr sz="1950" spc="4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1950" dirty="0">
                <a:solidFill>
                  <a:srgbClr val="FFFFFF"/>
                </a:solidFill>
                <a:latin typeface="Impact"/>
                <a:cs typeface="Impact"/>
              </a:rPr>
              <a:t>are</a:t>
            </a:r>
            <a:r>
              <a:rPr sz="1950" spc="4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1950" dirty="0">
                <a:solidFill>
                  <a:srgbClr val="FFFFFF"/>
                </a:solidFill>
                <a:latin typeface="Impact"/>
                <a:cs typeface="Impact"/>
              </a:rPr>
              <a:t>tools</a:t>
            </a:r>
            <a:r>
              <a:rPr sz="1950" spc="4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1950" dirty="0">
                <a:solidFill>
                  <a:srgbClr val="FFFFFF"/>
                </a:solidFill>
                <a:latin typeface="Impact"/>
                <a:cs typeface="Impact"/>
              </a:rPr>
              <a:t>of</a:t>
            </a:r>
            <a:r>
              <a:rPr sz="1950" spc="35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1950" dirty="0">
                <a:solidFill>
                  <a:srgbClr val="FFFFFF"/>
                </a:solidFill>
                <a:latin typeface="Impact"/>
                <a:cs typeface="Impact"/>
              </a:rPr>
              <a:t>description,</a:t>
            </a:r>
            <a:r>
              <a:rPr sz="1950" spc="4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1950" dirty="0">
                <a:solidFill>
                  <a:srgbClr val="FFFFFF"/>
                </a:solidFill>
                <a:latin typeface="Impact"/>
                <a:cs typeface="Impact"/>
              </a:rPr>
              <a:t>and</a:t>
            </a:r>
            <a:r>
              <a:rPr sz="1950" spc="4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1950" dirty="0">
                <a:solidFill>
                  <a:srgbClr val="FFFFFF"/>
                </a:solidFill>
                <a:latin typeface="Impact"/>
                <a:cs typeface="Impact"/>
              </a:rPr>
              <a:t>the</a:t>
            </a:r>
            <a:r>
              <a:rPr sz="1950" spc="4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1950" dirty="0">
                <a:solidFill>
                  <a:srgbClr val="FFFFFF"/>
                </a:solidFill>
                <a:latin typeface="Impact"/>
                <a:cs typeface="Impact"/>
              </a:rPr>
              <a:t>disciplines</a:t>
            </a:r>
            <a:r>
              <a:rPr sz="1950" spc="4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1950" dirty="0">
                <a:solidFill>
                  <a:srgbClr val="FFFFFF"/>
                </a:solidFill>
                <a:latin typeface="Impact"/>
                <a:cs typeface="Impact"/>
              </a:rPr>
              <a:t>and</a:t>
            </a:r>
            <a:r>
              <a:rPr sz="1950" spc="35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1950" spc="-10" dirty="0">
                <a:solidFill>
                  <a:srgbClr val="FFFFFF"/>
                </a:solidFill>
                <a:latin typeface="Impact"/>
                <a:cs typeface="Impact"/>
              </a:rPr>
              <a:t>resources </a:t>
            </a:r>
            <a:r>
              <a:rPr sz="1950" dirty="0">
                <a:solidFill>
                  <a:srgbClr val="FFFFFF"/>
                </a:solidFill>
                <a:latin typeface="Impact"/>
                <a:cs typeface="Impact"/>
              </a:rPr>
              <a:t>that</a:t>
            </a:r>
            <a:r>
              <a:rPr sz="1950" spc="35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1950" dirty="0">
                <a:solidFill>
                  <a:srgbClr val="FFFFFF"/>
                </a:solidFill>
                <a:latin typeface="Impact"/>
                <a:cs typeface="Impact"/>
              </a:rPr>
              <a:t>employ</a:t>
            </a:r>
            <a:r>
              <a:rPr sz="1950" spc="35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1950" dirty="0">
                <a:solidFill>
                  <a:srgbClr val="FFFFFF"/>
                </a:solidFill>
                <a:latin typeface="Impact"/>
                <a:cs typeface="Impact"/>
              </a:rPr>
              <a:t>those</a:t>
            </a:r>
            <a:r>
              <a:rPr sz="1950" spc="4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1950" dirty="0">
                <a:solidFill>
                  <a:srgbClr val="FFFFFF"/>
                </a:solidFill>
                <a:latin typeface="Impact"/>
                <a:cs typeface="Impact"/>
              </a:rPr>
              <a:t>tools</a:t>
            </a:r>
            <a:r>
              <a:rPr sz="1950" spc="35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1950" dirty="0">
                <a:solidFill>
                  <a:srgbClr val="FFFFFF"/>
                </a:solidFill>
                <a:latin typeface="Impact"/>
                <a:cs typeface="Impact"/>
              </a:rPr>
              <a:t>are</a:t>
            </a:r>
            <a:r>
              <a:rPr sz="1950" spc="35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1950" dirty="0">
                <a:solidFill>
                  <a:srgbClr val="FFFFFF"/>
                </a:solidFill>
                <a:latin typeface="Impact"/>
                <a:cs typeface="Impact"/>
              </a:rPr>
              <a:t>often</a:t>
            </a:r>
            <a:r>
              <a:rPr sz="1950" spc="4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1950" spc="-10" dirty="0">
                <a:solidFill>
                  <a:srgbClr val="FFFFFF"/>
                </a:solidFill>
                <a:latin typeface="Impact"/>
                <a:cs typeface="Impact"/>
              </a:rPr>
              <a:t>used.</a:t>
            </a:r>
            <a:endParaRPr sz="1950" dirty="0">
              <a:latin typeface="Impact"/>
              <a:cs typeface="Impact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05936" y="1464043"/>
            <a:ext cx="6288405" cy="9359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500" spc="-70" dirty="0">
                <a:solidFill>
                  <a:srgbClr val="800D02"/>
                </a:solidFill>
              </a:rPr>
              <a:t>Unpacking</a:t>
            </a:r>
            <a:r>
              <a:rPr sz="3500" spc="-100" dirty="0">
                <a:solidFill>
                  <a:srgbClr val="800D02"/>
                </a:solidFill>
              </a:rPr>
              <a:t> </a:t>
            </a:r>
            <a:r>
              <a:rPr sz="3500" spc="-55" dirty="0">
                <a:solidFill>
                  <a:srgbClr val="800D02"/>
                </a:solidFill>
              </a:rPr>
              <a:t>the</a:t>
            </a:r>
            <a:r>
              <a:rPr sz="3500" spc="-100" dirty="0">
                <a:solidFill>
                  <a:srgbClr val="800D02"/>
                </a:solidFill>
              </a:rPr>
              <a:t> </a:t>
            </a:r>
            <a:r>
              <a:rPr sz="3500" spc="-10" dirty="0">
                <a:solidFill>
                  <a:srgbClr val="800D02"/>
                </a:solidFill>
              </a:rPr>
              <a:t>Question</a:t>
            </a:r>
            <a:endParaRPr sz="3500"/>
          </a:p>
          <a:p>
            <a:pPr marL="2771140">
              <a:lnSpc>
                <a:spcPct val="100000"/>
              </a:lnSpc>
              <a:spcBef>
                <a:spcPts val="15"/>
              </a:spcBef>
            </a:pPr>
            <a:r>
              <a:rPr sz="2450" u="sng" dirty="0">
                <a:uFill>
                  <a:solidFill>
                    <a:srgbClr val="FFFFFF"/>
                  </a:solidFill>
                </a:uFill>
              </a:rPr>
              <a:t>Theology</a:t>
            </a:r>
            <a:r>
              <a:rPr sz="2450" u="sng" spc="40" dirty="0">
                <a:uFill>
                  <a:solidFill>
                    <a:srgbClr val="FFFFFF"/>
                  </a:solidFill>
                </a:uFill>
              </a:rPr>
              <a:t> </a:t>
            </a:r>
            <a:r>
              <a:rPr sz="2450" u="sng" dirty="0">
                <a:uFill>
                  <a:solidFill>
                    <a:srgbClr val="FFFFFF"/>
                  </a:solidFill>
                </a:uFill>
              </a:rPr>
              <a:t>and</a:t>
            </a:r>
            <a:r>
              <a:rPr sz="2450" u="sng" spc="35" dirty="0">
                <a:uFill>
                  <a:solidFill>
                    <a:srgbClr val="FFFFFF"/>
                  </a:solidFill>
                </a:uFill>
              </a:rPr>
              <a:t> </a:t>
            </a:r>
            <a:r>
              <a:rPr sz="2450" u="sng" dirty="0">
                <a:uFill>
                  <a:solidFill>
                    <a:srgbClr val="FFFFFF"/>
                  </a:solidFill>
                </a:uFill>
              </a:rPr>
              <a:t>Race:</a:t>
            </a:r>
            <a:r>
              <a:rPr sz="2450" u="sng" spc="40" dirty="0">
                <a:uFill>
                  <a:solidFill>
                    <a:srgbClr val="FFFFFF"/>
                  </a:solidFill>
                </a:uFill>
              </a:rPr>
              <a:t> </a:t>
            </a:r>
            <a:r>
              <a:rPr sz="2450" u="sng" dirty="0">
                <a:uFill>
                  <a:solidFill>
                    <a:srgbClr val="FFFFFF"/>
                  </a:solidFill>
                </a:uFill>
              </a:rPr>
              <a:t>2</a:t>
            </a:r>
            <a:r>
              <a:rPr sz="2450" u="sng" spc="35" dirty="0">
                <a:uFill>
                  <a:solidFill>
                    <a:srgbClr val="FFFFFF"/>
                  </a:solidFill>
                </a:uFill>
              </a:rPr>
              <a:t> </a:t>
            </a:r>
            <a:r>
              <a:rPr sz="2450" u="sng" spc="-20" dirty="0">
                <a:uFill>
                  <a:solidFill>
                    <a:srgbClr val="FFFFFF"/>
                  </a:solidFill>
                </a:uFill>
              </a:rPr>
              <a:t>Tasks</a:t>
            </a:r>
            <a:endParaRPr sz="2450"/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672935" y="2708917"/>
            <a:ext cx="2769715" cy="490220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505936" y="2764685"/>
            <a:ext cx="8962390" cy="323229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3220085">
              <a:lnSpc>
                <a:spcPct val="100000"/>
              </a:lnSpc>
              <a:spcBef>
                <a:spcPts val="125"/>
              </a:spcBef>
            </a:pPr>
            <a:r>
              <a:rPr sz="3675" baseline="2267" dirty="0">
                <a:solidFill>
                  <a:srgbClr val="FFFFFF"/>
                </a:solidFill>
                <a:latin typeface="Impact"/>
                <a:cs typeface="Impact"/>
              </a:rPr>
              <a:t>The</a:t>
            </a:r>
            <a:r>
              <a:rPr sz="3675" spc="82" baseline="2267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3675" baseline="2267" dirty="0">
                <a:solidFill>
                  <a:srgbClr val="FFFFFF"/>
                </a:solidFill>
                <a:latin typeface="Impact"/>
                <a:cs typeface="Impact"/>
              </a:rPr>
              <a:t>Descriptive</a:t>
            </a:r>
            <a:r>
              <a:rPr sz="3675" spc="97" baseline="2267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3675" spc="-7" baseline="2267" dirty="0" err="1" smtClean="0">
                <a:solidFill>
                  <a:srgbClr val="FFFFFF"/>
                </a:solidFill>
                <a:latin typeface="Impact"/>
                <a:cs typeface="Impact"/>
              </a:rPr>
              <a:t>T</a:t>
            </a:r>
            <a:r>
              <a:rPr sz="3675" baseline="2267" dirty="0" err="1" smtClean="0">
                <a:solidFill>
                  <a:srgbClr val="FFFFFF"/>
                </a:solidFill>
                <a:latin typeface="Impact"/>
                <a:cs typeface="Impact"/>
              </a:rPr>
              <a:t>a</a:t>
            </a:r>
            <a:r>
              <a:rPr sz="3675" spc="-1597" baseline="2267" dirty="0" err="1" smtClean="0">
                <a:solidFill>
                  <a:srgbClr val="FFFFFF"/>
                </a:solidFill>
                <a:latin typeface="Impact"/>
                <a:cs typeface="Impact"/>
              </a:rPr>
              <a:t>s</a:t>
            </a:r>
            <a:r>
              <a:rPr lang="en-US" sz="2450" spc="-75" dirty="0" err="1" smtClean="0">
                <a:solidFill>
                  <a:srgbClr val="FFFFFF"/>
                </a:solidFill>
                <a:latin typeface="Impact"/>
                <a:cs typeface="Impact"/>
              </a:rPr>
              <a:t>sk</a:t>
            </a:r>
            <a:endParaRPr sz="2450" dirty="0">
              <a:latin typeface="Impact"/>
              <a:cs typeface="Impact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450" dirty="0">
              <a:latin typeface="Impact"/>
              <a:cs typeface="Impact"/>
            </a:endParaRPr>
          </a:p>
          <a:p>
            <a:pPr marL="379095" marR="57785" indent="-367030">
              <a:lnSpc>
                <a:spcPts val="2150"/>
              </a:lnSpc>
              <a:buClr>
                <a:srgbClr val="000000"/>
              </a:buClr>
              <a:buAutoNum type="arabicPeriod"/>
              <a:tabLst>
                <a:tab pos="379095" algn="l"/>
              </a:tabLst>
            </a:pPr>
            <a:r>
              <a:rPr sz="1950" dirty="0">
                <a:solidFill>
                  <a:srgbClr val="FFFFFF"/>
                </a:solidFill>
                <a:latin typeface="Impact"/>
                <a:cs typeface="Impact"/>
              </a:rPr>
              <a:t>We</a:t>
            </a:r>
            <a:r>
              <a:rPr sz="1950" spc="25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1950" dirty="0">
                <a:solidFill>
                  <a:srgbClr val="FFFFFF"/>
                </a:solidFill>
                <a:latin typeface="Impact"/>
                <a:cs typeface="Impact"/>
              </a:rPr>
              <a:t>are</a:t>
            </a:r>
            <a:r>
              <a:rPr sz="1950" spc="3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1950" dirty="0">
                <a:solidFill>
                  <a:srgbClr val="FFFFFF"/>
                </a:solidFill>
                <a:latin typeface="Impact"/>
                <a:cs typeface="Impact"/>
              </a:rPr>
              <a:t>looking</a:t>
            </a:r>
            <a:r>
              <a:rPr sz="1950" spc="3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1950" dirty="0">
                <a:solidFill>
                  <a:srgbClr val="FFFFFF"/>
                </a:solidFill>
                <a:latin typeface="Impact"/>
                <a:cs typeface="Impact"/>
              </a:rPr>
              <a:t>to</a:t>
            </a:r>
            <a:r>
              <a:rPr sz="1950" spc="25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1950" dirty="0">
                <a:solidFill>
                  <a:srgbClr val="FFFFFF"/>
                </a:solidFill>
                <a:latin typeface="Impact"/>
                <a:cs typeface="Impact"/>
              </a:rPr>
              <a:t>say</a:t>
            </a:r>
            <a:r>
              <a:rPr sz="1950" spc="3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1950" dirty="0">
                <a:solidFill>
                  <a:srgbClr val="FFFFFF"/>
                </a:solidFill>
                <a:latin typeface="Impact"/>
                <a:cs typeface="Impact"/>
              </a:rPr>
              <a:t>what</a:t>
            </a:r>
            <a:r>
              <a:rPr sz="1950" spc="3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1950" dirty="0">
                <a:solidFill>
                  <a:srgbClr val="FFFFFF"/>
                </a:solidFill>
                <a:latin typeface="Impact"/>
                <a:cs typeface="Impact"/>
              </a:rPr>
              <a:t>race</a:t>
            </a:r>
            <a:r>
              <a:rPr sz="1950" spc="3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1950" dirty="0">
                <a:solidFill>
                  <a:srgbClr val="FFFFFF"/>
                </a:solidFill>
                <a:latin typeface="Impact"/>
                <a:cs typeface="Impact"/>
              </a:rPr>
              <a:t>is,</a:t>
            </a:r>
            <a:r>
              <a:rPr sz="1950" spc="25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1950" dirty="0">
                <a:solidFill>
                  <a:srgbClr val="FFFFFF"/>
                </a:solidFill>
                <a:latin typeface="Impact"/>
                <a:cs typeface="Impact"/>
              </a:rPr>
              <a:t>as</a:t>
            </a:r>
            <a:r>
              <a:rPr sz="1950" spc="3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1950" dirty="0">
                <a:solidFill>
                  <a:srgbClr val="FFFFFF"/>
                </a:solidFill>
                <a:latin typeface="Impact"/>
                <a:cs typeface="Impact"/>
              </a:rPr>
              <a:t>it</a:t>
            </a:r>
            <a:r>
              <a:rPr sz="1950" spc="3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1950" dirty="0">
                <a:solidFill>
                  <a:srgbClr val="FFFFFF"/>
                </a:solidFill>
                <a:latin typeface="Impact"/>
                <a:cs typeface="Impact"/>
              </a:rPr>
              <a:t>is</a:t>
            </a:r>
            <a:r>
              <a:rPr sz="1950" spc="3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1950" dirty="0">
                <a:solidFill>
                  <a:srgbClr val="FFFFFF"/>
                </a:solidFill>
                <a:latin typeface="Impact"/>
                <a:cs typeface="Impact"/>
              </a:rPr>
              <a:t>experienced,</a:t>
            </a:r>
            <a:r>
              <a:rPr sz="1950" spc="25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1950" dirty="0">
                <a:solidFill>
                  <a:srgbClr val="FFFFFF"/>
                </a:solidFill>
                <a:latin typeface="Impact"/>
                <a:cs typeface="Impact"/>
              </a:rPr>
              <a:t>not</a:t>
            </a:r>
            <a:r>
              <a:rPr sz="1950" spc="3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1950" dirty="0">
                <a:solidFill>
                  <a:srgbClr val="FFFFFF"/>
                </a:solidFill>
                <a:latin typeface="Impact"/>
                <a:cs typeface="Impact"/>
              </a:rPr>
              <a:t>what</a:t>
            </a:r>
            <a:r>
              <a:rPr sz="1950" spc="3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1950" dirty="0">
                <a:solidFill>
                  <a:srgbClr val="FFFFFF"/>
                </a:solidFill>
                <a:latin typeface="Impact"/>
                <a:cs typeface="Impact"/>
              </a:rPr>
              <a:t>it</a:t>
            </a:r>
            <a:r>
              <a:rPr sz="1950" spc="25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1950" dirty="0">
                <a:solidFill>
                  <a:srgbClr val="FFFFFF"/>
                </a:solidFill>
                <a:latin typeface="Impact"/>
                <a:cs typeface="Impact"/>
              </a:rPr>
              <a:t>should</a:t>
            </a:r>
            <a:r>
              <a:rPr sz="1950" spc="3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1950" dirty="0">
                <a:solidFill>
                  <a:srgbClr val="FFFFFF"/>
                </a:solidFill>
                <a:latin typeface="Impact"/>
                <a:cs typeface="Impact"/>
              </a:rPr>
              <a:t>or</a:t>
            </a:r>
            <a:r>
              <a:rPr sz="1950" spc="3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1950" spc="-10" dirty="0">
                <a:solidFill>
                  <a:srgbClr val="FFFFFF"/>
                </a:solidFill>
                <a:latin typeface="Impact"/>
                <a:cs typeface="Impact"/>
              </a:rPr>
              <a:t>should </a:t>
            </a:r>
            <a:r>
              <a:rPr sz="1950" dirty="0">
                <a:solidFill>
                  <a:srgbClr val="FFFFFF"/>
                </a:solidFill>
                <a:latin typeface="Impact"/>
                <a:cs typeface="Impact"/>
              </a:rPr>
              <a:t>not</a:t>
            </a:r>
            <a:r>
              <a:rPr sz="1950" spc="3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1950" spc="-25" dirty="0">
                <a:solidFill>
                  <a:srgbClr val="FFFFFF"/>
                </a:solidFill>
                <a:latin typeface="Impact"/>
                <a:cs typeface="Impact"/>
              </a:rPr>
              <a:t>be.</a:t>
            </a:r>
            <a:endParaRPr sz="1950" dirty="0">
              <a:latin typeface="Impact"/>
              <a:cs typeface="Impact"/>
            </a:endParaRPr>
          </a:p>
          <a:p>
            <a:pPr marL="379095" marR="325120" indent="-367030">
              <a:lnSpc>
                <a:spcPts val="2150"/>
              </a:lnSpc>
              <a:spcBef>
                <a:spcPts val="1864"/>
              </a:spcBef>
              <a:buClr>
                <a:srgbClr val="000000"/>
              </a:buClr>
              <a:buAutoNum type="arabicPeriod"/>
              <a:tabLst>
                <a:tab pos="379095" algn="l"/>
              </a:tabLst>
            </a:pPr>
            <a:r>
              <a:rPr sz="1950" dirty="0">
                <a:solidFill>
                  <a:srgbClr val="FFFFFF"/>
                </a:solidFill>
                <a:latin typeface="Impact"/>
                <a:cs typeface="Impact"/>
              </a:rPr>
              <a:t>The</a:t>
            </a:r>
            <a:r>
              <a:rPr sz="1950" spc="35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1950" dirty="0">
                <a:solidFill>
                  <a:srgbClr val="FFFFFF"/>
                </a:solidFill>
                <a:latin typeface="Impact"/>
                <a:cs typeface="Impact"/>
              </a:rPr>
              <a:t>appropriate</a:t>
            </a:r>
            <a:r>
              <a:rPr sz="1950" spc="4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1950" dirty="0">
                <a:solidFill>
                  <a:srgbClr val="FFFFFF"/>
                </a:solidFill>
                <a:latin typeface="Impact"/>
                <a:cs typeface="Impact"/>
              </a:rPr>
              <a:t>tools</a:t>
            </a:r>
            <a:r>
              <a:rPr sz="1950" spc="4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1950" dirty="0">
                <a:solidFill>
                  <a:srgbClr val="FFFFFF"/>
                </a:solidFill>
                <a:latin typeface="Impact"/>
                <a:cs typeface="Impact"/>
              </a:rPr>
              <a:t>are</a:t>
            </a:r>
            <a:r>
              <a:rPr sz="1950" spc="4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1950" dirty="0">
                <a:solidFill>
                  <a:srgbClr val="FFFFFF"/>
                </a:solidFill>
                <a:latin typeface="Impact"/>
                <a:cs typeface="Impact"/>
              </a:rPr>
              <a:t>tools</a:t>
            </a:r>
            <a:r>
              <a:rPr sz="1950" spc="4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1950" dirty="0">
                <a:solidFill>
                  <a:srgbClr val="FFFFFF"/>
                </a:solidFill>
                <a:latin typeface="Impact"/>
                <a:cs typeface="Impact"/>
              </a:rPr>
              <a:t>of</a:t>
            </a:r>
            <a:r>
              <a:rPr sz="1950" spc="35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1950" dirty="0">
                <a:solidFill>
                  <a:srgbClr val="FFFFFF"/>
                </a:solidFill>
                <a:latin typeface="Impact"/>
                <a:cs typeface="Impact"/>
              </a:rPr>
              <a:t>description,</a:t>
            </a:r>
            <a:r>
              <a:rPr sz="1950" spc="4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1950" dirty="0">
                <a:solidFill>
                  <a:srgbClr val="FFFFFF"/>
                </a:solidFill>
                <a:latin typeface="Impact"/>
                <a:cs typeface="Impact"/>
              </a:rPr>
              <a:t>and</a:t>
            </a:r>
            <a:r>
              <a:rPr sz="1950" spc="4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1950" dirty="0">
                <a:solidFill>
                  <a:srgbClr val="FFFFFF"/>
                </a:solidFill>
                <a:latin typeface="Impact"/>
                <a:cs typeface="Impact"/>
              </a:rPr>
              <a:t>the</a:t>
            </a:r>
            <a:r>
              <a:rPr sz="1950" spc="4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1950" dirty="0">
                <a:solidFill>
                  <a:srgbClr val="FFFFFF"/>
                </a:solidFill>
                <a:latin typeface="Impact"/>
                <a:cs typeface="Impact"/>
              </a:rPr>
              <a:t>disciplines</a:t>
            </a:r>
            <a:r>
              <a:rPr sz="1950" spc="4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1950" dirty="0">
                <a:solidFill>
                  <a:srgbClr val="FFFFFF"/>
                </a:solidFill>
                <a:latin typeface="Impact"/>
                <a:cs typeface="Impact"/>
              </a:rPr>
              <a:t>and</a:t>
            </a:r>
            <a:r>
              <a:rPr sz="1950" spc="35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1950" spc="-10" dirty="0">
                <a:solidFill>
                  <a:srgbClr val="FFFFFF"/>
                </a:solidFill>
                <a:latin typeface="Impact"/>
                <a:cs typeface="Impact"/>
              </a:rPr>
              <a:t>resources </a:t>
            </a:r>
            <a:r>
              <a:rPr sz="1950" dirty="0">
                <a:solidFill>
                  <a:srgbClr val="FFFFFF"/>
                </a:solidFill>
                <a:latin typeface="Impact"/>
                <a:cs typeface="Impact"/>
              </a:rPr>
              <a:t>that</a:t>
            </a:r>
            <a:r>
              <a:rPr sz="1950" spc="35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1950" dirty="0">
                <a:solidFill>
                  <a:srgbClr val="FFFFFF"/>
                </a:solidFill>
                <a:latin typeface="Impact"/>
                <a:cs typeface="Impact"/>
              </a:rPr>
              <a:t>employ</a:t>
            </a:r>
            <a:r>
              <a:rPr sz="1950" spc="35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1950" dirty="0">
                <a:solidFill>
                  <a:srgbClr val="FFFFFF"/>
                </a:solidFill>
                <a:latin typeface="Impact"/>
                <a:cs typeface="Impact"/>
              </a:rPr>
              <a:t>those</a:t>
            </a:r>
            <a:r>
              <a:rPr sz="1950" spc="4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1950" dirty="0">
                <a:solidFill>
                  <a:srgbClr val="FFFFFF"/>
                </a:solidFill>
                <a:latin typeface="Impact"/>
                <a:cs typeface="Impact"/>
              </a:rPr>
              <a:t>tools</a:t>
            </a:r>
            <a:r>
              <a:rPr sz="1950" spc="35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1950" dirty="0">
                <a:solidFill>
                  <a:srgbClr val="FFFFFF"/>
                </a:solidFill>
                <a:latin typeface="Impact"/>
                <a:cs typeface="Impact"/>
              </a:rPr>
              <a:t>are</a:t>
            </a:r>
            <a:r>
              <a:rPr sz="1950" spc="35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1950" dirty="0">
                <a:solidFill>
                  <a:srgbClr val="FFFFFF"/>
                </a:solidFill>
                <a:latin typeface="Impact"/>
                <a:cs typeface="Impact"/>
              </a:rPr>
              <a:t>often</a:t>
            </a:r>
            <a:r>
              <a:rPr sz="1950" spc="4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1950" spc="-10" dirty="0">
                <a:solidFill>
                  <a:srgbClr val="FFFFFF"/>
                </a:solidFill>
                <a:latin typeface="Impact"/>
                <a:cs typeface="Impact"/>
              </a:rPr>
              <a:t>used.</a:t>
            </a:r>
            <a:endParaRPr sz="1950" dirty="0">
              <a:latin typeface="Impact"/>
              <a:cs typeface="Impact"/>
            </a:endParaRPr>
          </a:p>
          <a:p>
            <a:pPr marL="379095" marR="5080" indent="-367030">
              <a:lnSpc>
                <a:spcPts val="2150"/>
              </a:lnSpc>
              <a:spcBef>
                <a:spcPts val="1860"/>
              </a:spcBef>
              <a:buClr>
                <a:srgbClr val="000000"/>
              </a:buClr>
              <a:buAutoNum type="arabicPeriod"/>
              <a:tabLst>
                <a:tab pos="379095" algn="l"/>
              </a:tabLst>
            </a:pPr>
            <a:r>
              <a:rPr sz="1950" dirty="0">
                <a:solidFill>
                  <a:srgbClr val="FFFFFF"/>
                </a:solidFill>
                <a:latin typeface="Impact"/>
                <a:cs typeface="Impact"/>
              </a:rPr>
              <a:t>Relevant</a:t>
            </a:r>
            <a:r>
              <a:rPr sz="1950" spc="4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1950" dirty="0">
                <a:solidFill>
                  <a:srgbClr val="FFFFFF"/>
                </a:solidFill>
                <a:latin typeface="Impact"/>
                <a:cs typeface="Impact"/>
              </a:rPr>
              <a:t>questions:</a:t>
            </a:r>
            <a:r>
              <a:rPr sz="1950" spc="4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1950" dirty="0">
                <a:solidFill>
                  <a:srgbClr val="FFFFFF"/>
                </a:solidFill>
                <a:latin typeface="Impact"/>
                <a:cs typeface="Impact"/>
              </a:rPr>
              <a:t>What</a:t>
            </a:r>
            <a:r>
              <a:rPr sz="1950" spc="4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1950" dirty="0">
                <a:solidFill>
                  <a:srgbClr val="FFFFFF"/>
                </a:solidFill>
                <a:latin typeface="Impact"/>
                <a:cs typeface="Impact"/>
              </a:rPr>
              <a:t>is</a:t>
            </a:r>
            <a:r>
              <a:rPr sz="1950" spc="4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1950" dirty="0">
                <a:solidFill>
                  <a:srgbClr val="FFFFFF"/>
                </a:solidFill>
                <a:latin typeface="Impact"/>
                <a:cs typeface="Impact"/>
              </a:rPr>
              <a:t>the</a:t>
            </a:r>
            <a:r>
              <a:rPr sz="1950" spc="4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1950" dirty="0">
                <a:solidFill>
                  <a:srgbClr val="FFFFFF"/>
                </a:solidFill>
                <a:latin typeface="Impact"/>
                <a:cs typeface="Impact"/>
              </a:rPr>
              <a:t>practical</a:t>
            </a:r>
            <a:r>
              <a:rPr sz="1950" spc="4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1950" dirty="0">
                <a:solidFill>
                  <a:srgbClr val="FFFFFF"/>
                </a:solidFill>
                <a:latin typeface="Impact"/>
                <a:cs typeface="Impact"/>
              </a:rPr>
              <a:t>meaning</a:t>
            </a:r>
            <a:r>
              <a:rPr sz="1950" spc="4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1950" dirty="0">
                <a:solidFill>
                  <a:srgbClr val="FFFFFF"/>
                </a:solidFill>
                <a:latin typeface="Impact"/>
                <a:cs typeface="Impact"/>
              </a:rPr>
              <a:t>of</a:t>
            </a:r>
            <a:r>
              <a:rPr sz="1950" spc="4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1950" dirty="0">
                <a:solidFill>
                  <a:srgbClr val="FFFFFF"/>
                </a:solidFill>
                <a:latin typeface="Impact"/>
                <a:cs typeface="Impact"/>
              </a:rPr>
              <a:t>racial</a:t>
            </a:r>
            <a:r>
              <a:rPr sz="1950" spc="4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1950" dirty="0">
                <a:solidFill>
                  <a:srgbClr val="FFFFFF"/>
                </a:solidFill>
                <a:latin typeface="Impact"/>
                <a:cs typeface="Impact"/>
              </a:rPr>
              <a:t>terms</a:t>
            </a:r>
            <a:r>
              <a:rPr sz="1950" spc="4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1950" dirty="0">
                <a:solidFill>
                  <a:srgbClr val="FFFFFF"/>
                </a:solidFill>
                <a:latin typeface="Impact"/>
                <a:cs typeface="Impact"/>
              </a:rPr>
              <a:t>like</a:t>
            </a:r>
            <a:r>
              <a:rPr sz="1950" spc="4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1950" dirty="0">
                <a:solidFill>
                  <a:srgbClr val="FFFFFF"/>
                </a:solidFill>
                <a:latin typeface="Impact"/>
                <a:cs typeface="Impact"/>
              </a:rPr>
              <a:t>black,</a:t>
            </a:r>
            <a:r>
              <a:rPr sz="1950" spc="4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1950" spc="-10" dirty="0">
                <a:solidFill>
                  <a:srgbClr val="FFFFFF"/>
                </a:solidFill>
                <a:latin typeface="Impact"/>
                <a:cs typeface="Impact"/>
              </a:rPr>
              <a:t>white, </a:t>
            </a:r>
            <a:r>
              <a:rPr sz="1950" dirty="0">
                <a:solidFill>
                  <a:srgbClr val="FFFFFF"/>
                </a:solidFill>
                <a:latin typeface="Impact"/>
                <a:cs typeface="Impact"/>
              </a:rPr>
              <a:t>etc?</a:t>
            </a:r>
            <a:r>
              <a:rPr sz="1950" spc="35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1950" dirty="0">
                <a:solidFill>
                  <a:srgbClr val="FFFFFF"/>
                </a:solidFill>
                <a:latin typeface="Impact"/>
                <a:cs typeface="Impact"/>
              </a:rPr>
              <a:t>How</a:t>
            </a:r>
            <a:r>
              <a:rPr sz="1950" spc="4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1950" dirty="0">
                <a:solidFill>
                  <a:srgbClr val="FFFFFF"/>
                </a:solidFill>
                <a:latin typeface="Impact"/>
                <a:cs typeface="Impact"/>
              </a:rPr>
              <a:t>are</a:t>
            </a:r>
            <a:r>
              <a:rPr sz="1950" spc="4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1950" dirty="0">
                <a:solidFill>
                  <a:srgbClr val="FFFFFF"/>
                </a:solidFill>
                <a:latin typeface="Impact"/>
                <a:cs typeface="Impact"/>
              </a:rPr>
              <a:t>resources</a:t>
            </a:r>
            <a:r>
              <a:rPr sz="1950" spc="4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1950" dirty="0">
                <a:solidFill>
                  <a:srgbClr val="FFFFFF"/>
                </a:solidFill>
                <a:latin typeface="Impact"/>
                <a:cs typeface="Impact"/>
              </a:rPr>
              <a:t>allocated</a:t>
            </a:r>
            <a:r>
              <a:rPr sz="1950" spc="4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1950" dirty="0">
                <a:solidFill>
                  <a:srgbClr val="FFFFFF"/>
                </a:solidFill>
                <a:latin typeface="Impact"/>
                <a:cs typeface="Impact"/>
              </a:rPr>
              <a:t>along</a:t>
            </a:r>
            <a:r>
              <a:rPr sz="1950" spc="4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1950" dirty="0">
                <a:solidFill>
                  <a:srgbClr val="FFFFFF"/>
                </a:solidFill>
                <a:latin typeface="Impact"/>
                <a:cs typeface="Impact"/>
              </a:rPr>
              <a:t>racialized</a:t>
            </a:r>
            <a:r>
              <a:rPr sz="1950" spc="4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1950" dirty="0">
                <a:solidFill>
                  <a:srgbClr val="FFFFFF"/>
                </a:solidFill>
                <a:latin typeface="Impact"/>
                <a:cs typeface="Impact"/>
              </a:rPr>
              <a:t>lines?</a:t>
            </a:r>
            <a:r>
              <a:rPr sz="1950" spc="4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1950" dirty="0">
                <a:solidFill>
                  <a:srgbClr val="FFFFFF"/>
                </a:solidFill>
                <a:latin typeface="Impact"/>
                <a:cs typeface="Impact"/>
              </a:rPr>
              <a:t>What</a:t>
            </a:r>
            <a:r>
              <a:rPr sz="1950" spc="4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1950" dirty="0">
                <a:solidFill>
                  <a:srgbClr val="FFFFFF"/>
                </a:solidFill>
                <a:latin typeface="Impact"/>
                <a:cs typeface="Impact"/>
              </a:rPr>
              <a:t>is</a:t>
            </a:r>
            <a:r>
              <a:rPr sz="1950" spc="35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1950" dirty="0">
                <a:solidFill>
                  <a:srgbClr val="FFFFFF"/>
                </a:solidFill>
                <a:latin typeface="Impact"/>
                <a:cs typeface="Impact"/>
              </a:rPr>
              <a:t>the</a:t>
            </a:r>
            <a:r>
              <a:rPr sz="1950" spc="4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1950" dirty="0">
                <a:solidFill>
                  <a:srgbClr val="FFFFFF"/>
                </a:solidFill>
                <a:latin typeface="Impact"/>
                <a:cs typeface="Impact"/>
              </a:rPr>
              <a:t>racial</a:t>
            </a:r>
            <a:r>
              <a:rPr sz="1950" spc="4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1950" spc="-10" dirty="0">
                <a:solidFill>
                  <a:srgbClr val="FFFFFF"/>
                </a:solidFill>
                <a:latin typeface="Impact"/>
                <a:cs typeface="Impact"/>
              </a:rPr>
              <a:t>makeup </a:t>
            </a:r>
            <a:r>
              <a:rPr sz="1950" dirty="0">
                <a:solidFill>
                  <a:srgbClr val="FFFFFF"/>
                </a:solidFill>
                <a:latin typeface="Impact"/>
                <a:cs typeface="Impact"/>
              </a:rPr>
              <a:t>of</a:t>
            </a:r>
            <a:r>
              <a:rPr sz="1950" spc="25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1950" dirty="0">
                <a:solidFill>
                  <a:srgbClr val="FFFFFF"/>
                </a:solidFill>
                <a:latin typeface="Impact"/>
                <a:cs typeface="Impact"/>
              </a:rPr>
              <a:t>the</a:t>
            </a:r>
            <a:r>
              <a:rPr sz="1950" spc="25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1950" dirty="0">
                <a:solidFill>
                  <a:srgbClr val="FFFFFF"/>
                </a:solidFill>
                <a:latin typeface="Impact"/>
                <a:cs typeface="Impact"/>
              </a:rPr>
              <a:t>city</a:t>
            </a:r>
            <a:r>
              <a:rPr sz="1950" spc="25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1950" dirty="0">
                <a:solidFill>
                  <a:srgbClr val="FFFFFF"/>
                </a:solidFill>
                <a:latin typeface="Impact"/>
                <a:cs typeface="Impact"/>
              </a:rPr>
              <a:t>in</a:t>
            </a:r>
            <a:r>
              <a:rPr sz="1950" spc="25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1950" dirty="0">
                <a:solidFill>
                  <a:srgbClr val="FFFFFF"/>
                </a:solidFill>
                <a:latin typeface="Impact"/>
                <a:cs typeface="Impact"/>
              </a:rPr>
              <a:t>which</a:t>
            </a:r>
            <a:r>
              <a:rPr sz="1950" spc="25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1950" dirty="0">
                <a:solidFill>
                  <a:srgbClr val="FFFFFF"/>
                </a:solidFill>
                <a:latin typeface="Impact"/>
                <a:cs typeface="Impact"/>
              </a:rPr>
              <a:t>live,</a:t>
            </a:r>
            <a:r>
              <a:rPr sz="1950" spc="25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1950" dirty="0">
                <a:solidFill>
                  <a:srgbClr val="FFFFFF"/>
                </a:solidFill>
                <a:latin typeface="Impact"/>
                <a:cs typeface="Impact"/>
              </a:rPr>
              <a:t>of</a:t>
            </a:r>
            <a:r>
              <a:rPr sz="1950" spc="3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1950" dirty="0">
                <a:solidFill>
                  <a:srgbClr val="FFFFFF"/>
                </a:solidFill>
                <a:latin typeface="Impact"/>
                <a:cs typeface="Impact"/>
              </a:rPr>
              <a:t>the</a:t>
            </a:r>
            <a:r>
              <a:rPr sz="1950" spc="25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1950" dirty="0">
                <a:solidFill>
                  <a:srgbClr val="FFFFFF"/>
                </a:solidFill>
                <a:latin typeface="Impact"/>
                <a:cs typeface="Impact"/>
              </a:rPr>
              <a:t>church</a:t>
            </a:r>
            <a:r>
              <a:rPr sz="1950" spc="25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1950" dirty="0">
                <a:solidFill>
                  <a:srgbClr val="FFFFFF"/>
                </a:solidFill>
                <a:latin typeface="Impact"/>
                <a:cs typeface="Impact"/>
              </a:rPr>
              <a:t>in</a:t>
            </a:r>
            <a:r>
              <a:rPr sz="1950" spc="25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1950" dirty="0">
                <a:solidFill>
                  <a:srgbClr val="FFFFFF"/>
                </a:solidFill>
                <a:latin typeface="Impact"/>
                <a:cs typeface="Impact"/>
              </a:rPr>
              <a:t>which</a:t>
            </a:r>
            <a:r>
              <a:rPr sz="1950" spc="25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1950" dirty="0">
                <a:solidFill>
                  <a:srgbClr val="FFFFFF"/>
                </a:solidFill>
                <a:latin typeface="Impact"/>
                <a:cs typeface="Impact"/>
              </a:rPr>
              <a:t>I</a:t>
            </a:r>
            <a:r>
              <a:rPr sz="1950" spc="25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1950" dirty="0">
                <a:solidFill>
                  <a:srgbClr val="FFFFFF"/>
                </a:solidFill>
                <a:latin typeface="Impact"/>
                <a:cs typeface="Impact"/>
              </a:rPr>
              <a:t>worship,</a:t>
            </a:r>
            <a:r>
              <a:rPr sz="1950" spc="25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  <a:r>
              <a:rPr sz="1950" spc="-10" dirty="0">
                <a:solidFill>
                  <a:srgbClr val="FFFFFF"/>
                </a:solidFill>
                <a:latin typeface="Impact"/>
                <a:cs typeface="Impact"/>
              </a:rPr>
              <a:t>etc.?</a:t>
            </a:r>
            <a:endParaRPr sz="1950" dirty="0">
              <a:latin typeface="Impact"/>
              <a:cs typeface="Impac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</TotalTime>
  <Words>3156</Words>
  <Application>Microsoft Office PowerPoint</Application>
  <PresentationFormat>Custom</PresentationFormat>
  <Paragraphs>289</Paragraphs>
  <Slides>74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74</vt:i4>
      </vt:variant>
    </vt:vector>
  </HeadingPairs>
  <TitlesOfParts>
    <vt:vector size="78" baseType="lpstr">
      <vt:lpstr>Garamond</vt:lpstr>
      <vt:lpstr>Garamond Italic</vt:lpstr>
      <vt:lpstr>Impact</vt:lpstr>
      <vt:lpstr>Office Theme</vt:lpstr>
      <vt:lpstr>What Does the Bible Have to Say About Race?</vt:lpstr>
      <vt:lpstr>Unpacking the Question</vt:lpstr>
      <vt:lpstr>Unpacking the Question Theology and Race: 2 Tasks</vt:lpstr>
      <vt:lpstr>Unpacking the Question Theology and Race: 2 Tasks</vt:lpstr>
      <vt:lpstr>Unpacking the Question Theology and Race: 2 Tasks</vt:lpstr>
      <vt:lpstr>Unpacking the Question Theology and Race: 2 Tasks</vt:lpstr>
      <vt:lpstr>Unpacking the Question Theology and Race: 2 Tasks</vt:lpstr>
      <vt:lpstr>Unpacking the Question Theology and Race: 2 Tasks</vt:lpstr>
      <vt:lpstr>Unpacking the Question Theology and Race: 2 Tasks</vt:lpstr>
      <vt:lpstr>Unpacking the Question Theology and Race: 2 Tasks</vt:lpstr>
      <vt:lpstr>Unpacking the Question Theology and Race: 2 Tasks</vt:lpstr>
      <vt:lpstr>Unpacking the Question Theology and Race: 2 Tasks</vt:lpstr>
      <vt:lpstr>Unpacking the Question Theology and Race: 2 Tasks</vt:lpstr>
      <vt:lpstr>Unpacking the Question Theology and Race: 2 Tasks</vt:lpstr>
      <vt:lpstr>Unpacking the Question Theology and Race: 2 Tasks</vt:lpstr>
      <vt:lpstr>Unpacking the Question Theology and Race: 2 Tasks</vt:lpstr>
      <vt:lpstr>Unpacking the Question Theology and Race: 2 Tasks</vt:lpstr>
      <vt:lpstr>Unpacking the Question Theology and Race: 2 Tasks</vt:lpstr>
      <vt:lpstr>Unpacking the Question Theology and Race: 2 Tasks</vt:lpstr>
      <vt:lpstr>Unpacking the Question Theology and Race: 2 Tasks</vt:lpstr>
      <vt:lpstr>Unpacking the Question Theology and Race: 2 Tasks</vt:lpstr>
      <vt:lpstr>The Descriptive Task: What is Race?</vt:lpstr>
      <vt:lpstr>PowerPoint Presentation</vt:lpstr>
      <vt:lpstr>The Descriptive Task: What is Race?</vt:lpstr>
      <vt:lpstr>Race as a Biological Category</vt:lpstr>
      <vt:lpstr>Race as a Biological Category</vt:lpstr>
      <vt:lpstr>Race as a Biological Category</vt:lpstr>
      <vt:lpstr>Race as a Biological Category</vt:lpstr>
      <vt:lpstr>Race as a Biological Category</vt:lpstr>
      <vt:lpstr>The Descriptive Task: What is Race?</vt:lpstr>
      <vt:lpstr>Race as a Social Construct</vt:lpstr>
      <vt:lpstr>Race as a Social Construct</vt:lpstr>
      <vt:lpstr>Race as a Social Construct “X counts as Y in C”</vt:lpstr>
      <vt:lpstr>PowerPoint Presentation</vt:lpstr>
      <vt:lpstr>Race as a Social Construct “X counts as Y in C”</vt:lpstr>
      <vt:lpstr>Race as a Social Construct “X counts as Y in C”</vt:lpstr>
      <vt:lpstr>Race as a Social Construct “X counts as Y in C”</vt:lpstr>
      <vt:lpstr>PowerPoint Presentation</vt:lpstr>
      <vt:lpstr>Race as a Social Construct “X counts as Y in C”</vt:lpstr>
      <vt:lpstr>Race as a Social Construct “X counts as Y in C”</vt:lpstr>
      <vt:lpstr>PowerPoint Presentation</vt:lpstr>
      <vt:lpstr>Race as a Social Construct</vt:lpstr>
      <vt:lpstr>Race as a Social Construct</vt:lpstr>
      <vt:lpstr>Race as a Social Construct</vt:lpstr>
      <vt:lpstr>Race as a Social Construct</vt:lpstr>
      <vt:lpstr>Race as a Social Construct</vt:lpstr>
      <vt:lpstr>Race as a Social Construct</vt:lpstr>
      <vt:lpstr>Race as a Social Construct</vt:lpstr>
      <vt:lpstr>The Descriptive Task: What is Race?</vt:lpstr>
      <vt:lpstr>The Normative Task: What Should Race Be?</vt:lpstr>
      <vt:lpstr>PowerPoint Presentation</vt:lpstr>
      <vt:lpstr>The Normative Task: What Should Race Be?</vt:lpstr>
      <vt:lpstr>The Normative Task: What Should Race Be?</vt:lpstr>
      <vt:lpstr>The Normative Task: What Should Race Be?</vt:lpstr>
      <vt:lpstr>How Does the Bible Relate to Topics that it does not explicitly mention?</vt:lpstr>
      <vt:lpstr>How Does the Bible Relate to Topics that it does not explicitly mention?</vt:lpstr>
      <vt:lpstr>How Does the Bible Relate to Topics that it does not explicitly mention?</vt:lpstr>
      <vt:lpstr>How Does the Bible Relate to Topics that it does not explicitly mention?</vt:lpstr>
      <vt:lpstr>How Does the Bible Relate to Topics that it does not explicitly mention?</vt:lpstr>
      <vt:lpstr>How Does the Bible Relate to Topics that it does not explicitly mention?</vt:lpstr>
      <vt:lpstr>How Does the Bible Relate to Topics that it does not explicitly mention?</vt:lpstr>
      <vt:lpstr>How Does the Bible Relate to Topics that it does not explicitly mention?</vt:lpstr>
      <vt:lpstr>How Does the Bible Relate to Topics that it does not explicitly mention?</vt:lpstr>
      <vt:lpstr>How Does the Bible Relate to Topics that it does not explicitly mention?</vt:lpstr>
      <vt:lpstr>How Does the Bible Relate to Topics that it does not explicitly mention?</vt:lpstr>
      <vt:lpstr>How Does the Bible Relate to Topics that it does not explicitly mention?</vt:lpstr>
      <vt:lpstr>The Normative Task: What Should Race Be?</vt:lpstr>
      <vt:lpstr>The Normative Task: What Should Race Be?</vt:lpstr>
      <vt:lpstr>A CASE STUDY: Acts 17:26</vt:lpstr>
      <vt:lpstr>PowerPoint Presentation</vt:lpstr>
      <vt:lpstr>A CASE STUDY: Acts 17:26</vt:lpstr>
      <vt:lpstr>A CASE STUDY: Acts 17:26</vt:lpstr>
      <vt:lpstr>A CASE STUDY: Acts 17:26</vt:lpstr>
      <vt:lpstr>A CASE STUDY: Acts 17:26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Breakout Lecture 1 - What Does the Bible Have to Say About Race?</dc:title>
  <dc:creator>Fellipe do Vale</dc:creator>
  <cp:lastModifiedBy>DoddH</cp:lastModifiedBy>
  <cp:revision>2</cp:revision>
  <dcterms:created xsi:type="dcterms:W3CDTF">2023-07-18T17:59:04Z</dcterms:created>
  <dcterms:modified xsi:type="dcterms:W3CDTF">2023-07-18T18:24:21Z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2023-07-12T00:00:00Z</vt:filetime>
  </property>
  <property fmtid="{D5CDD505-2E9C-101B-9397-08002B2CF9AE}" pid="3" name="Creator">
    <vt:lpwstr>Keynote</vt:lpwstr>
  </property>
  <property fmtid="{D5CDD505-2E9C-101B-9397-08002B2CF9AE}" pid="4" name="LastSaved">
    <vt:filetime>2023-07-18T00:00:00Z</vt:filetime>
  </property>
  <property fmtid="{D5CDD505-2E9C-101B-9397-08002B2CF9AE}" pid="5" name="Producer">
    <vt:lpwstr>macOS Version 13.4.1 (Build 22F82) Quartz PDFContext</vt:lpwstr>
  </property>
</Properties>
</file>