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0"/>
  </p:notesMasterIdLst>
  <p:sldIdLst>
    <p:sldId id="256" r:id="rId3"/>
    <p:sldId id="257" r:id="rId4"/>
    <p:sldId id="302" r:id="rId5"/>
    <p:sldId id="311" r:id="rId6"/>
    <p:sldId id="303" r:id="rId7"/>
    <p:sldId id="304" r:id="rId8"/>
    <p:sldId id="305" r:id="rId9"/>
    <p:sldId id="312" r:id="rId10"/>
    <p:sldId id="313" r:id="rId11"/>
    <p:sldId id="314" r:id="rId12"/>
    <p:sldId id="315" r:id="rId13"/>
    <p:sldId id="316" r:id="rId14"/>
    <p:sldId id="317" r:id="rId15"/>
    <p:sldId id="306" r:id="rId16"/>
    <p:sldId id="307" r:id="rId17"/>
    <p:sldId id="319" r:id="rId18"/>
    <p:sldId id="320" r:id="rId19"/>
    <p:sldId id="308" r:id="rId20"/>
    <p:sldId id="321" r:id="rId21"/>
    <p:sldId id="309" r:id="rId22"/>
    <p:sldId id="322" r:id="rId23"/>
    <p:sldId id="325" r:id="rId24"/>
    <p:sldId id="310" r:id="rId25"/>
    <p:sldId id="323" r:id="rId26"/>
    <p:sldId id="324" r:id="rId27"/>
    <p:sldId id="285"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6"/>
    <p:restoredTop sz="75205"/>
  </p:normalViewPr>
  <p:slideViewPr>
    <p:cSldViewPr snapToGrid="0">
      <p:cViewPr varScale="1">
        <p:scale>
          <a:sx n="55" d="100"/>
          <a:sy n="55" d="100"/>
        </p:scale>
        <p:origin x="1392" y="72"/>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B51E1-70D9-174B-89A7-8FAB2BB671FA}" type="datetimeFigureOut">
              <a:rPr lang="en-US" smtClean="0"/>
              <a:t>9/24/2022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04B75-6C3C-BE46-AECA-2D90DC0977BB}" type="slidenum">
              <a:rPr lang="en-US" smtClean="0"/>
              <a:t>‹#›</a:t>
            </a:fld>
            <a:endParaRPr lang="en-US"/>
          </a:p>
        </p:txBody>
      </p:sp>
    </p:spTree>
    <p:extLst>
      <p:ext uri="{BB962C8B-B14F-4D97-AF65-F5344CB8AC3E}">
        <p14:creationId xmlns:p14="http://schemas.microsoft.com/office/powerpoint/2010/main" val="178721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936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494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309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93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4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008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036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2133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714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073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0636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286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0190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734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435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3293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CDAED-57F1-2B4B-8F8C-4514BC2DD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991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51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3151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07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962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821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0002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38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6FDB-F176-6072-7B05-C6C755A528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8FBDD8A-FF98-7BDA-090B-A4E56771A8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30B028F-D5B0-896B-82D9-60BBEC48B521}"/>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B53E62AD-3BCD-039C-76C2-48CAD1467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9428F26-7C8F-9EEC-86D1-4FC2DD1B9472}"/>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213117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5201C-2155-C6F3-DB04-FF772898E8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CDA671C-4A1E-A058-3A7E-880F33284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B848B6-EF17-AD59-13CF-363F46BEF344}"/>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D572D5D5-353E-289E-2017-127FE4229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59DE331-6D3F-6C9C-C6CA-8E74972BE187}"/>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389247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47F5399-4753-E846-20E0-B5E5DCF61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BF98875-13B8-D00C-BD24-27A9B90E75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D81DEB8-C1C8-185E-FA97-BFEEAEA401EA}"/>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AFB32303-FA92-8B4D-F739-C298600B2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7486204-C24F-CE1E-5683-BD9D0946B784}"/>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520687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9/24/2022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620970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9/24/2022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5794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9/24/2022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29657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9/24/2022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92903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9/24/2022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3398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9/24/2022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17679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9/24/2022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69635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9/24/2022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753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5ADFF-7D1A-7269-E5DD-E07859B213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13D70CD-5E2F-F1BD-3BED-A5AD307FC9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D3A991-C28A-FEBD-E93F-44853645FEB8}"/>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ECBF511F-08F3-64DD-BA97-9EE4A18B8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EACAD2-C5BD-7CA5-A2E4-CB5D2AAE57D2}"/>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2805478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9/24/2022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69984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9/24/2022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61793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9/24/2022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82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39FE5-B997-20E6-0312-6A8BCFD5F6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4E3F1D3-2BAB-D67E-F6EB-A299D69597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62511F2-2329-A4F8-4FBD-99F2C0CA70F8}"/>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FC7A771D-17CF-5BAF-DF5D-C1F283F20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A88AA3-18F0-A7D9-682E-46CF401027AE}"/>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255936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2DFD1D-529E-81BC-98CA-BF05BBE94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47DB83B-0E09-714A-E59F-74256FF9E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6C81E94-FBBD-A373-BBB9-10BDD30046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1CB969F-2DD1-4BF8-C365-B177FB7699CA}"/>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6" name="Footer Placeholder 5">
            <a:extLst>
              <a:ext uri="{FF2B5EF4-FFF2-40B4-BE49-F238E27FC236}">
                <a16:creationId xmlns:a16="http://schemas.microsoft.com/office/drawing/2014/main" xmlns="" id="{9DDB715A-8FF7-1A43-0786-F0C879D72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A02C56-1812-2895-1C2B-F6949353D071}"/>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67922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04F58-93C0-061D-447B-054D93EB97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9E874E5-B97A-6156-04A5-099D9FB54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FC1FA4B-3DD5-46C8-C50F-95565D4B0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2788867-E534-7698-F749-FD5362399F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9BBC6D7-330C-61E1-2BAD-5259FEA18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946195C-E429-147B-1C27-8E9FFC39B78B}"/>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8" name="Footer Placeholder 7">
            <a:extLst>
              <a:ext uri="{FF2B5EF4-FFF2-40B4-BE49-F238E27FC236}">
                <a16:creationId xmlns:a16="http://schemas.microsoft.com/office/drawing/2014/main" xmlns="" id="{0C7A82BE-D211-9D45-C7BB-580917E5F2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188AF7F-EE96-F565-4B08-36C89A353556}"/>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3780601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E24C9-F15D-7944-C25B-6B688ACFBD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7FC1161-E232-5822-9A0F-D90CB8EFAABE}"/>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4" name="Footer Placeholder 3">
            <a:extLst>
              <a:ext uri="{FF2B5EF4-FFF2-40B4-BE49-F238E27FC236}">
                <a16:creationId xmlns:a16="http://schemas.microsoft.com/office/drawing/2014/main" xmlns="" id="{0A0C6691-3182-CD70-D9C0-A2E4A385D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F08B220-888C-B287-0A44-659EC9F88709}"/>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21221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E5D5389-B555-D528-4002-F3FA3FE7C156}"/>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3" name="Footer Placeholder 2">
            <a:extLst>
              <a:ext uri="{FF2B5EF4-FFF2-40B4-BE49-F238E27FC236}">
                <a16:creationId xmlns:a16="http://schemas.microsoft.com/office/drawing/2014/main" xmlns="" id="{2CAD89CF-C610-75E9-A483-6FEC1A176B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008113B-2B00-02AB-1D7A-6A045410F23B}"/>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3807799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4CD41-6566-D3B0-F0C2-55933BC83D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CEC4F44-EB37-ADD5-0A45-032A8026F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13CB571-3B90-49B6-DD05-C75F525B1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3A1B25B-8C8C-CC6C-7FCC-F5A8347E8777}"/>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6" name="Footer Placeholder 5">
            <a:extLst>
              <a:ext uri="{FF2B5EF4-FFF2-40B4-BE49-F238E27FC236}">
                <a16:creationId xmlns:a16="http://schemas.microsoft.com/office/drawing/2014/main" xmlns="" id="{38A6C193-C329-3BA5-9710-81895BDF7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9794AE-03E5-8145-080A-B722B1EE3B1B}"/>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371150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29A84-07BF-559D-8F01-235F73810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4F73CB9-6142-2004-74DF-BFB1ED200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657F153-C3D0-C665-97B9-72526091DB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4D189D-60FA-615B-D144-F2D0A75F4844}"/>
              </a:ext>
            </a:extLst>
          </p:cNvPr>
          <p:cNvSpPr>
            <a:spLocks noGrp="1"/>
          </p:cNvSpPr>
          <p:nvPr>
            <p:ph type="dt" sz="half" idx="10"/>
          </p:nvPr>
        </p:nvSpPr>
        <p:spPr/>
        <p:txBody>
          <a:bodyPr/>
          <a:lstStyle/>
          <a:p>
            <a:fld id="{7B725F1C-E133-A647-BBEF-EFABD7C0AAD0}" type="datetimeFigureOut">
              <a:rPr lang="en-US" smtClean="0"/>
              <a:t>9/24/2022</a:t>
            </a:fld>
            <a:endParaRPr lang="en-US"/>
          </a:p>
        </p:txBody>
      </p:sp>
      <p:sp>
        <p:nvSpPr>
          <p:cNvPr id="6" name="Footer Placeholder 5">
            <a:extLst>
              <a:ext uri="{FF2B5EF4-FFF2-40B4-BE49-F238E27FC236}">
                <a16:creationId xmlns:a16="http://schemas.microsoft.com/office/drawing/2014/main" xmlns="" id="{E4EE03B1-0F71-CE1A-2A28-3C03EEC2D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7407C90-5620-5E6B-998D-A5C875BF207B}"/>
              </a:ext>
            </a:extLst>
          </p:cNvPr>
          <p:cNvSpPr>
            <a:spLocks noGrp="1"/>
          </p:cNvSpPr>
          <p:nvPr>
            <p:ph type="sldNum" sz="quarter" idx="12"/>
          </p:nvPr>
        </p:nvSpPr>
        <p:spPr/>
        <p:txBody>
          <a:bodyPr/>
          <a:lstStyle/>
          <a:p>
            <a:fld id="{52EF7EB9-8C68-C040-AAAD-F1707B80F810}" type="slidenum">
              <a:rPr lang="en-US" smtClean="0"/>
              <a:t>‹#›</a:t>
            </a:fld>
            <a:endParaRPr lang="en-US"/>
          </a:p>
        </p:txBody>
      </p:sp>
    </p:spTree>
    <p:extLst>
      <p:ext uri="{BB962C8B-B14F-4D97-AF65-F5344CB8AC3E}">
        <p14:creationId xmlns:p14="http://schemas.microsoft.com/office/powerpoint/2010/main" val="134788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531671A-F8B2-614C-C76A-1E1C1A6C4A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DA8BF11-BF35-0176-0C30-713D889F6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7E9D234-D35A-832B-77F3-03581B9C33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25F1C-E133-A647-BBEF-EFABD7C0AAD0}" type="datetimeFigureOut">
              <a:rPr lang="en-US" smtClean="0"/>
              <a:t>9/24/2022</a:t>
            </a:fld>
            <a:endParaRPr lang="en-US"/>
          </a:p>
        </p:txBody>
      </p:sp>
      <p:sp>
        <p:nvSpPr>
          <p:cNvPr id="5" name="Footer Placeholder 4">
            <a:extLst>
              <a:ext uri="{FF2B5EF4-FFF2-40B4-BE49-F238E27FC236}">
                <a16:creationId xmlns:a16="http://schemas.microsoft.com/office/drawing/2014/main" xmlns="" id="{53AADC86-866E-40BF-B845-1780C3FAF4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F2053-4395-2E25-9E98-169563727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F7EB9-8C68-C040-AAAD-F1707B80F810}" type="slidenum">
              <a:rPr lang="en-US" smtClean="0"/>
              <a:t>‹#›</a:t>
            </a:fld>
            <a:endParaRPr lang="en-US"/>
          </a:p>
        </p:txBody>
      </p:sp>
    </p:spTree>
    <p:extLst>
      <p:ext uri="{BB962C8B-B14F-4D97-AF65-F5344CB8AC3E}">
        <p14:creationId xmlns:p14="http://schemas.microsoft.com/office/powerpoint/2010/main" val="229099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9/24/2022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729386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3"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5"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a16="http://schemas.microsoft.com/office/drawing/2014/main" xmlns="" id="{83D1A4D8-441B-1087-6869-DD52321CDE6A}"/>
              </a:ext>
            </a:extLst>
          </p:cNvPr>
          <p:cNvSpPr>
            <a:spLocks noGrp="1"/>
          </p:cNvSpPr>
          <p:nvPr>
            <p:ph type="subTitle" idx="1"/>
          </p:nvPr>
        </p:nvSpPr>
        <p:spPr>
          <a:xfrm>
            <a:off x="128016" y="3827187"/>
            <a:ext cx="11905488" cy="2056617"/>
          </a:xfrm>
        </p:spPr>
        <p:txBody>
          <a:bodyPr anchor="t">
            <a:normAutofit/>
          </a:bodyPr>
          <a:lstStyle/>
          <a:p>
            <a:r>
              <a:rPr lang="en-US" sz="8800" dirty="0">
                <a:solidFill>
                  <a:srgbClr val="FFFFFF"/>
                </a:solidFill>
                <a:effectLst>
                  <a:outerShdw blurRad="38100" dist="38100" dir="2700000" algn="tl">
                    <a:srgbClr val="000000">
                      <a:alpha val="43137"/>
                    </a:srgbClr>
                  </a:outerShdw>
                </a:effectLst>
                <a:latin typeface="Baskerville Old Face" panose="02020602080505020303" pitchFamily="18" charset="77"/>
              </a:rPr>
              <a:t>Gifts for Unity</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Now these are the gifts Christ gave to the church: the apostles, the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evangelists</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the pastors and teachers.</a:t>
            </a:r>
          </a:p>
        </p:txBody>
      </p:sp>
      <p:sp>
        <p:nvSpPr>
          <p:cNvPr id="2" name="Rounded Rectangle 1">
            <a:extLst>
              <a:ext uri="{FF2B5EF4-FFF2-40B4-BE49-F238E27FC236}">
                <a16:creationId xmlns:a16="http://schemas.microsoft.com/office/drawing/2014/main" xmlns="" id="{C0CD84B0-1162-7564-3549-DEAC1CBC3005}"/>
              </a:ext>
            </a:extLst>
          </p:cNvPr>
          <p:cNvSpPr/>
          <p:nvPr/>
        </p:nvSpPr>
        <p:spPr>
          <a:xfrm>
            <a:off x="128588" y="2504666"/>
            <a:ext cx="9272588" cy="1826442"/>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000" b="1" dirty="0" err="1">
                <a:solidFill>
                  <a:srgbClr val="FFFFFF"/>
                </a:solidFill>
                <a:effectLst>
                  <a:outerShdw blurRad="38100" dist="38100" dir="2700000" algn="tl">
                    <a:srgbClr val="000000">
                      <a:alpha val="43137"/>
                    </a:srgbClr>
                  </a:outerShdw>
                </a:effectLst>
                <a:latin typeface="Century Gothic" panose="020B0502020202020204" pitchFamily="34" charset="0"/>
              </a:rPr>
              <a:t>euangelistēs</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l-GR" sz="5000" b="1" dirty="0" err="1">
                <a:solidFill>
                  <a:srgbClr val="FFFFFF"/>
                </a:solidFill>
                <a:effectLst>
                  <a:outerShdw blurRad="38100" dist="38100" dir="2700000" algn="tl">
                    <a:srgbClr val="000000">
                      <a:alpha val="43137"/>
                    </a:srgbClr>
                  </a:outerShdw>
                </a:effectLst>
                <a:latin typeface="Century Gothic" panose="020B0502020202020204" pitchFamily="34" charset="0"/>
              </a:rPr>
              <a:t>εὐαγγελιστής</a:t>
            </a:r>
            <a:r>
              <a:rPr lang="el-GR"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proclaimer of the Gospel</a:t>
            </a:r>
          </a:p>
        </p:txBody>
      </p:sp>
      <p:sp>
        <p:nvSpPr>
          <p:cNvPr id="3" name="Rectangle 2">
            <a:extLst>
              <a:ext uri="{FF2B5EF4-FFF2-40B4-BE49-F238E27FC236}">
                <a16:creationId xmlns:a16="http://schemas.microsoft.com/office/drawing/2014/main" xmlns="" id="{22CC04A0-8337-979C-A4FD-0E8E12204823}"/>
              </a:ext>
            </a:extLst>
          </p:cNvPr>
          <p:cNvSpPr/>
          <p:nvPr/>
        </p:nvSpPr>
        <p:spPr>
          <a:xfrm>
            <a:off x="3863009" y="3856676"/>
            <a:ext cx="8152779" cy="2769989"/>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Benefits:</a:t>
            </a:r>
          </a:p>
          <a:p>
            <a:pPr marL="685800" indent="-685800">
              <a:lnSpc>
                <a:spcPct val="80000"/>
              </a:lnSpc>
              <a:buFont typeface="Arial" panose="020B0604020202020204" pitchFamily="34" charset="0"/>
              <a:buChar char="•"/>
            </a:pPr>
            <a:r>
              <a:rPr lang="en-US" sz="4000" i="1" dirty="0">
                <a:effectLst>
                  <a:outerShdw blurRad="38100" dist="38100" dir="2700000" algn="tl">
                    <a:srgbClr val="000000">
                      <a:alpha val="43137"/>
                    </a:srgbClr>
                  </a:outerShdw>
                </a:effectLst>
                <a:latin typeface="Century Gothic" panose="020B0502020202020204" pitchFamily="34" charset="0"/>
              </a:rPr>
              <a:t>Accurately</a:t>
            </a:r>
            <a:r>
              <a:rPr lang="en-US" sz="4000" dirty="0">
                <a:effectLst>
                  <a:outerShdw blurRad="38100" dist="38100" dir="2700000" algn="tl">
                    <a:srgbClr val="000000">
                      <a:alpha val="43137"/>
                    </a:srgbClr>
                  </a:outerShdw>
                </a:effectLst>
                <a:latin typeface="Century Gothic" panose="020B0502020202020204" pitchFamily="34" charset="0"/>
              </a:rPr>
              <a:t> shares Jesus’ message of </a:t>
            </a:r>
            <a:r>
              <a:rPr lang="en-US" sz="4000" u="sng" dirty="0">
                <a:effectLst>
                  <a:outerShdw blurRad="38100" dist="38100" dir="2700000" algn="tl">
                    <a:srgbClr val="000000">
                      <a:alpha val="43137"/>
                    </a:srgbClr>
                  </a:outerShdw>
                </a:effectLst>
                <a:latin typeface="Century Gothic" panose="020B0502020202020204" pitchFamily="34" charset="0"/>
              </a:rPr>
              <a:t>forgiveness</a:t>
            </a:r>
            <a:r>
              <a:rPr lang="en-US" sz="4000" dirty="0">
                <a:effectLst>
                  <a:outerShdw blurRad="38100" dist="38100" dir="2700000" algn="tl">
                    <a:srgbClr val="000000">
                      <a:alpha val="43137"/>
                    </a:srgbClr>
                  </a:outerShdw>
                </a:effectLst>
                <a:latin typeface="Century Gothic" panose="020B0502020202020204" pitchFamily="34" charset="0"/>
              </a:rPr>
              <a: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Bold, persuasive, but gentle </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Assists in saving souls!</a:t>
            </a:r>
          </a:p>
        </p:txBody>
      </p:sp>
    </p:spTree>
    <p:extLst>
      <p:ext uri="{BB962C8B-B14F-4D97-AF65-F5344CB8AC3E}">
        <p14:creationId xmlns:p14="http://schemas.microsoft.com/office/powerpoint/2010/main" val="238681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Now these are the gifts Christ gave to the church: the apostles, the prophets, the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evangelists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pastors and teachers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4886F22C-A193-B25E-2F57-AC0C16D7792F}"/>
              </a:ext>
            </a:extLst>
          </p:cNvPr>
          <p:cNvSpPr/>
          <p:nvPr/>
        </p:nvSpPr>
        <p:spPr>
          <a:xfrm>
            <a:off x="1053543" y="3315025"/>
            <a:ext cx="10992679" cy="2523595"/>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en-US" sz="5000" b="1" dirty="0" err="1">
                <a:solidFill>
                  <a:srgbClr val="FFFFFF"/>
                </a:solidFill>
                <a:effectLst>
                  <a:outerShdw blurRad="38100" dist="38100" dir="2700000" algn="tl">
                    <a:srgbClr val="000000">
                      <a:alpha val="43137"/>
                    </a:srgbClr>
                  </a:outerShdw>
                </a:effectLst>
                <a:latin typeface="Century Gothic" panose="020B0502020202020204" pitchFamily="34" charset="0"/>
              </a:rPr>
              <a:t>poimēn</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l-GR" sz="5000" b="1" dirty="0">
                <a:solidFill>
                  <a:srgbClr val="FFFFFF"/>
                </a:solidFill>
                <a:effectLst>
                  <a:outerShdw blurRad="38100" dist="38100" dir="2700000" algn="tl">
                    <a:srgbClr val="000000">
                      <a:alpha val="43137"/>
                    </a:srgbClr>
                  </a:outerShdw>
                </a:effectLst>
                <a:latin typeface="Century Gothic" panose="020B0502020202020204" pitchFamily="34" charset="0"/>
              </a:rPr>
              <a:t>ποιμήν):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shepherd; guardian; leader</a:t>
            </a:r>
          </a:p>
          <a:p>
            <a:pPr>
              <a:lnSpc>
                <a:spcPct val="80000"/>
              </a:lnSpc>
              <a:defRPr/>
            </a:pPr>
            <a:r>
              <a:rPr lang="en-US" sz="5000" b="1" dirty="0" err="1">
                <a:solidFill>
                  <a:srgbClr val="FFFFFF"/>
                </a:solidFill>
                <a:effectLst>
                  <a:outerShdw blurRad="38100" dist="38100" dir="2700000" algn="tl">
                    <a:srgbClr val="000000">
                      <a:alpha val="43137"/>
                    </a:srgbClr>
                  </a:outerShdw>
                </a:effectLst>
                <a:latin typeface="Century Gothic" panose="020B0502020202020204" pitchFamily="34" charset="0"/>
              </a:rPr>
              <a:t>didaskalos</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l-GR" sz="5000" b="1" dirty="0">
                <a:solidFill>
                  <a:srgbClr val="FFFFFF"/>
                </a:solidFill>
                <a:effectLst>
                  <a:outerShdw blurRad="38100" dist="38100" dir="2700000" algn="tl">
                    <a:srgbClr val="000000">
                      <a:alpha val="43137"/>
                    </a:srgbClr>
                  </a:outerShdw>
                </a:effectLst>
                <a:latin typeface="Century Gothic" panose="020B0502020202020204" pitchFamily="34" charset="0"/>
              </a:rPr>
              <a:t>διδάσκαλος):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teacher</a:t>
            </a:r>
          </a:p>
        </p:txBody>
      </p:sp>
      <p:sp>
        <p:nvSpPr>
          <p:cNvPr id="3" name="Rectangle 2">
            <a:extLst>
              <a:ext uri="{FF2B5EF4-FFF2-40B4-BE49-F238E27FC236}">
                <a16:creationId xmlns:a16="http://schemas.microsoft.com/office/drawing/2014/main" xmlns="" id="{5EA1A0D0-C261-9949-E11F-C12AE63E95D6}"/>
              </a:ext>
            </a:extLst>
          </p:cNvPr>
          <p:cNvSpPr/>
          <p:nvPr/>
        </p:nvSpPr>
        <p:spPr>
          <a:xfrm>
            <a:off x="5062165" y="156727"/>
            <a:ext cx="6941770" cy="2785256"/>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Benefits: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Protects the flock</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Oversees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Casts vision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Sharpens with Scripture</a:t>
            </a:r>
          </a:p>
        </p:txBody>
      </p:sp>
      <p:sp>
        <p:nvSpPr>
          <p:cNvPr id="5" name="Rounded Rectangle 4">
            <a:extLst>
              <a:ext uri="{FF2B5EF4-FFF2-40B4-BE49-F238E27FC236}">
                <a16:creationId xmlns:a16="http://schemas.microsoft.com/office/drawing/2014/main" xmlns="" id="{8CA254C7-60B4-1570-26C6-73C951DDD07C}"/>
              </a:ext>
            </a:extLst>
          </p:cNvPr>
          <p:cNvSpPr/>
          <p:nvPr/>
        </p:nvSpPr>
        <p:spPr>
          <a:xfrm>
            <a:off x="695119" y="1158876"/>
            <a:ext cx="10754138" cy="3198592"/>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All Christians should be doing all of these things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regardless!</a:t>
            </a:r>
          </a:p>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The only way to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identify</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your gifting(s) is by</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b="1" u="sng" dirty="0">
                <a:solidFill>
                  <a:srgbClr val="FFFFFF"/>
                </a:solidFill>
                <a:effectLst>
                  <a:outerShdw blurRad="38100" dist="38100" dir="2700000" algn="tl">
                    <a:srgbClr val="000000">
                      <a:alpha val="43137"/>
                    </a:srgbClr>
                  </a:outerShdw>
                </a:effectLst>
                <a:latin typeface="Century Gothic" panose="020B0502020202020204" pitchFamily="34" charset="0"/>
              </a:rPr>
              <a:t>giving</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lang="el-GR" sz="5400" b="1"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26299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par>
                              <p:cTn id="30" fill="hold">
                                <p:stCondLst>
                                  <p:cond delay="2500"/>
                                </p:stCondLst>
                                <p:childTnLst>
                                  <p:par>
                                    <p:cTn id="31" presetID="9"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out)">
                                          <p:cBhvr>
                                            <p:cTn id="38" dur="750"/>
                                            <p:tgtEl>
                                              <p:spTgt spid="5"/>
                                            </p:tgtEl>
                                          </p:cBhvr>
                                        </p:animEffect>
                                      </p:childTnLst>
                                    </p:cTn>
                                  </p:par>
                                </p:childTnLst>
                              </p:cTn>
                            </p:par>
                            <p:par>
                              <p:cTn id="39" fill="hold">
                                <p:stCondLst>
                                  <p:cond delay="750"/>
                                </p:stCondLst>
                                <p:childTnLst>
                                  <p:par>
                                    <p:cTn id="40" presetID="9" presetClass="entr" presetSubtype="0" fill="hold"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par>
                              <p:cTn id="30" fill="hold">
                                <p:stCondLst>
                                  <p:cond delay="2500"/>
                                </p:stCondLst>
                                <p:childTnLst>
                                  <p:par>
                                    <p:cTn id="31" presetID="9"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out)">
                                          <p:cBhvr>
                                            <p:cTn id="38" dur="750"/>
                                            <p:tgtEl>
                                              <p:spTgt spid="5"/>
                                            </p:tgtEl>
                                          </p:cBhvr>
                                        </p:animEffect>
                                      </p:childTnLst>
                                    </p:cTn>
                                  </p:par>
                                </p:childTnLst>
                              </p:cTn>
                            </p:par>
                            <p:par>
                              <p:cTn id="39" fill="hold">
                                <p:stCondLst>
                                  <p:cond delay="750"/>
                                </p:stCondLst>
                                <p:childTnLst>
                                  <p:par>
                                    <p:cTn id="40" presetID="9" presetClass="entr" presetSubtype="0" fill="hold"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Now these are the gifts Christ gave to the church: the apostles, the prophets, the evangelists, and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pastors and teachers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4886F22C-A193-B25E-2F57-AC0C16D7792F}"/>
              </a:ext>
            </a:extLst>
          </p:cNvPr>
          <p:cNvSpPr/>
          <p:nvPr/>
        </p:nvSpPr>
        <p:spPr>
          <a:xfrm>
            <a:off x="1053543" y="3315025"/>
            <a:ext cx="10992679" cy="2523595"/>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poimēn</a:t>
            </a: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l-GR"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ποιμήν): </a:t>
            </a:r>
            <a:r>
              <a:rPr kumimoji="0" lang="en-US" sz="5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shepherd; guardian; leader</a:t>
            </a: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didaskalos</a:t>
            </a: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l-GR"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διδάσκαλος): </a:t>
            </a:r>
            <a:r>
              <a:rPr kumimoji="0" lang="en-US" sz="5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teacher</a:t>
            </a:r>
          </a:p>
        </p:txBody>
      </p:sp>
      <p:sp>
        <p:nvSpPr>
          <p:cNvPr id="9" name="Rectangle 8">
            <a:extLst>
              <a:ext uri="{FF2B5EF4-FFF2-40B4-BE49-F238E27FC236}">
                <a16:creationId xmlns:a16="http://schemas.microsoft.com/office/drawing/2014/main" xmlns="" id="{64105CF2-260E-2E1F-A1DE-558A4470F165}"/>
              </a:ext>
            </a:extLst>
          </p:cNvPr>
          <p:cNvSpPr/>
          <p:nvPr/>
        </p:nvSpPr>
        <p:spPr>
          <a:xfrm>
            <a:off x="5062165" y="156727"/>
            <a:ext cx="6941770" cy="2785256"/>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Benefits: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Protects the flock</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Oversees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Casts vision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Sharpens with Scripture</a:t>
            </a:r>
          </a:p>
        </p:txBody>
      </p:sp>
      <p:sp>
        <p:nvSpPr>
          <p:cNvPr id="12" name="Rounded Rectangle 11">
            <a:extLst>
              <a:ext uri="{FF2B5EF4-FFF2-40B4-BE49-F238E27FC236}">
                <a16:creationId xmlns:a16="http://schemas.microsoft.com/office/drawing/2014/main" xmlns="" id="{713D4E76-B595-B178-3BCD-826F35095957}"/>
              </a:ext>
            </a:extLst>
          </p:cNvPr>
          <p:cNvSpPr/>
          <p:nvPr/>
        </p:nvSpPr>
        <p:spPr>
          <a:xfrm>
            <a:off x="695119" y="1158876"/>
            <a:ext cx="10754138" cy="3198592"/>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All Christians should be doing all of these things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regardless!</a:t>
            </a:r>
          </a:p>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The only way to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identify</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your gifting(s) is by</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b="1" u="sng" dirty="0">
                <a:solidFill>
                  <a:srgbClr val="FFFFFF"/>
                </a:solidFill>
                <a:effectLst>
                  <a:outerShdw blurRad="38100" dist="38100" dir="2700000" algn="tl">
                    <a:srgbClr val="000000">
                      <a:alpha val="43137"/>
                    </a:srgbClr>
                  </a:outerShdw>
                </a:effectLst>
                <a:latin typeface="Century Gothic" panose="020B0502020202020204" pitchFamily="34" charset="0"/>
              </a:rPr>
              <a:t>giving</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lang="el-GR" sz="5400" b="1"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7" name="Rectangle 6">
            <a:extLst>
              <a:ext uri="{FF2B5EF4-FFF2-40B4-BE49-F238E27FC236}">
                <a16:creationId xmlns:a16="http://schemas.microsoft.com/office/drawing/2014/main" xmlns="" id="{FA134299-F76F-681D-3965-D8B88AD168E9}"/>
              </a:ext>
            </a:extLst>
          </p:cNvPr>
          <p:cNvSpPr/>
          <p:nvPr/>
        </p:nvSpPr>
        <p:spPr>
          <a:xfrm>
            <a:off x="176212" y="1789043"/>
            <a:ext cx="11839576" cy="487673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(Rom. 10:14-15) How are they to call on one they have not believed in? And how are they to believe in one they have not heard of? And how are they to hear without someone preaching to them? And how are they to preach unless they are sent?</a:t>
            </a:r>
            <a:endParaRPr lang="en-US" sz="48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1" name="Rectangle 10">
            <a:extLst>
              <a:ext uri="{FF2B5EF4-FFF2-40B4-BE49-F238E27FC236}">
                <a16:creationId xmlns:a16="http://schemas.microsoft.com/office/drawing/2014/main" xmlns="" id="{1485DB17-04B3-D47D-2D29-3DF2E45D1F55}"/>
              </a:ext>
            </a:extLst>
          </p:cNvPr>
          <p:cNvSpPr/>
          <p:nvPr/>
        </p:nvSpPr>
        <p:spPr>
          <a:xfrm>
            <a:off x="86700" y="3358482"/>
            <a:ext cx="10210239" cy="3426560"/>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effectLst>
                  <a:outerShdw blurRad="38100" dist="38100" dir="2700000" algn="tl">
                    <a:srgbClr val="000000">
                      <a:alpha val="43137"/>
                    </a:srgbClr>
                  </a:outerShdw>
                </a:effectLst>
                <a:latin typeface="Century Gothic" panose="020B0502020202020204" pitchFamily="34" charset="0"/>
              </a:rPr>
              <a:t>When </a:t>
            </a:r>
            <a:r>
              <a:rPr lang="en-US" sz="6000" b="1" i="1" dirty="0">
                <a:effectLst>
                  <a:outerShdw blurRad="38100" dist="38100" dir="2700000" algn="tl">
                    <a:srgbClr val="000000">
                      <a:alpha val="43137"/>
                    </a:srgbClr>
                  </a:outerShdw>
                </a:effectLst>
                <a:latin typeface="Century Gothic" panose="020B0502020202020204" pitchFamily="34" charset="0"/>
              </a:rPr>
              <a:t>giftings</a:t>
            </a:r>
            <a:r>
              <a:rPr lang="en-US" sz="6000" b="1" dirty="0">
                <a:effectLst>
                  <a:outerShdw blurRad="38100" dist="38100" dir="2700000" algn="tl">
                    <a:srgbClr val="000000">
                      <a:alpha val="43137"/>
                    </a:srgbClr>
                  </a:outerShdw>
                </a:effectLst>
                <a:latin typeface="Century Gothic" panose="020B0502020202020204" pitchFamily="34" charset="0"/>
              </a:rPr>
              <a:t> are ignored: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 clergy-laity distinction appears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People are left wondering what to do</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Needs are left unmet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Mission drift sets in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 few people try and do all the work</a:t>
            </a:r>
          </a:p>
        </p:txBody>
      </p:sp>
    </p:spTree>
    <p:extLst>
      <p:ext uri="{BB962C8B-B14F-4D97-AF65-F5344CB8AC3E}">
        <p14:creationId xmlns:p14="http://schemas.microsoft.com/office/powerpoint/2010/main" val="149297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ppt_w/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ppt_w</p:attrName>
                                        </p:attrNameLst>
                                      </p:cBhvr>
                                      <p:tavLst>
                                        <p:tav tm="0">
                                          <p:val>
                                            <p:fltVal val="0"/>
                                          </p:val>
                                        </p:tav>
                                        <p:tav tm="100000">
                                          <p:val>
                                            <p:strVal val="#ppt_w"/>
                                          </p:val>
                                        </p:tav>
                                      </p:tavLst>
                                    </p:anim>
                                    <p:anim calcmode="lin" valueType="num">
                                      <p:cBhvr>
                                        <p:cTn id="10"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par>
                          <p:cTn id="16" fill="hold">
                            <p:stCondLst>
                              <p:cond delay="500"/>
                            </p:stCondLst>
                            <p:childTnLst>
                              <p:par>
                                <p:cTn id="17" presetID="9" presetClass="entr" presetSubtype="0"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dissolve">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Effect transition="in" filter="dissolve">
                                      <p:cBhvr>
                                        <p:cTn id="24" dur="500"/>
                                        <p:tgtEl>
                                          <p:spTgt spid="11">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animEffect transition="in" filter="dissolve">
                                      <p:cBhvr>
                                        <p:cTn id="29" dur="500"/>
                                        <p:tgtEl>
                                          <p:spTgt spid="1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1">
                                            <p:txEl>
                                              <p:pRg st="3" end="3"/>
                                            </p:txEl>
                                          </p:spTgt>
                                        </p:tgtEl>
                                        <p:attrNameLst>
                                          <p:attrName>style.visibility</p:attrName>
                                        </p:attrNameLst>
                                      </p:cBhvr>
                                      <p:to>
                                        <p:strVal val="visible"/>
                                      </p:to>
                                    </p:set>
                                    <p:animEffect transition="in" filter="dissolve">
                                      <p:cBhvr>
                                        <p:cTn id="34" dur="500"/>
                                        <p:tgtEl>
                                          <p:spTgt spid="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animEffect transition="in" filter="dissolve">
                                      <p:cBhvr>
                                        <p:cTn id="39" dur="500"/>
                                        <p:tgtEl>
                                          <p:spTgt spid="11">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11">
                                            <p:txEl>
                                              <p:pRg st="5" end="5"/>
                                            </p:txEl>
                                          </p:spTgt>
                                        </p:tgtEl>
                                        <p:attrNameLst>
                                          <p:attrName>style.visibility</p:attrName>
                                        </p:attrNameLst>
                                      </p:cBhvr>
                                      <p:to>
                                        <p:strVal val="visible"/>
                                      </p:to>
                                    </p:set>
                                    <p:animEffect transition="in" filter="dissolve">
                                      <p:cBhvr>
                                        <p:cTn id="44"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Now these are the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gifts Christ gave to the church</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apostles, the prophets, the evangelists, and the pastors and teachers.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xmlns="" id="{D69E0C0E-D794-3485-522C-24607BA098A2}"/>
              </a:ext>
            </a:extLst>
          </p:cNvPr>
          <p:cNvSpPr/>
          <p:nvPr/>
        </p:nvSpPr>
        <p:spPr>
          <a:xfrm>
            <a:off x="2763078" y="3239214"/>
            <a:ext cx="9252710" cy="3387451"/>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Many more giftings listed in:</a:t>
            </a:r>
          </a:p>
          <a:p>
            <a:pPr>
              <a:lnSpc>
                <a:spcPct val="80000"/>
              </a:lnSpc>
            </a:pPr>
            <a:r>
              <a:rPr lang="en-US" sz="4000" dirty="0">
                <a:effectLst>
                  <a:outerShdw blurRad="38100" dist="38100" dir="2700000" algn="tl">
                    <a:srgbClr val="000000">
                      <a:alpha val="43137"/>
                    </a:srgbClr>
                  </a:outerShdw>
                </a:effectLst>
                <a:latin typeface="Century Gothic" panose="020B0502020202020204" pitchFamily="34" charset="0"/>
              </a:rPr>
              <a:t>	1 Corinthians 12 &amp; Romans 12.</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This list primarily refers to leadership giftings.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Leadership is gifted by God, but </a:t>
            </a:r>
            <a:r>
              <a:rPr lang="en-US" sz="4000" i="1" dirty="0">
                <a:effectLst>
                  <a:outerShdw blurRad="38100" dist="38100" dir="2700000" algn="tl">
                    <a:srgbClr val="000000">
                      <a:alpha val="43137"/>
                    </a:srgbClr>
                  </a:outerShdw>
                </a:effectLst>
                <a:latin typeface="Century Gothic" panose="020B0502020202020204" pitchFamily="34" charset="0"/>
              </a:rPr>
              <a:t>recognized</a:t>
            </a:r>
            <a:r>
              <a:rPr lang="en-US" sz="4000" dirty="0">
                <a:effectLst>
                  <a:outerShdw blurRad="38100" dist="38100" dir="2700000" algn="tl">
                    <a:srgbClr val="000000">
                      <a:alpha val="43137"/>
                    </a:srgbClr>
                  </a:outerShdw>
                </a:effectLst>
                <a:latin typeface="Century Gothic" panose="020B0502020202020204" pitchFamily="34" charset="0"/>
              </a:rPr>
              <a:t> by people.</a:t>
            </a:r>
          </a:p>
        </p:txBody>
      </p:sp>
    </p:spTree>
    <p:extLst>
      <p:ext uri="{BB962C8B-B14F-4D97-AF65-F5344CB8AC3E}">
        <p14:creationId xmlns:p14="http://schemas.microsoft.com/office/powerpoint/2010/main" val="1928692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ssolv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Their responsibility is 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equip God’s people to do his work and build up the church</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body of Christ.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ounded Rectangle 1">
            <a:extLst>
              <a:ext uri="{FF2B5EF4-FFF2-40B4-BE49-F238E27FC236}">
                <a16:creationId xmlns:a16="http://schemas.microsoft.com/office/drawing/2014/main" xmlns="" id="{0572ECFA-502D-6625-25C4-3D4C23E602A1}"/>
              </a:ext>
            </a:extLst>
          </p:cNvPr>
          <p:cNvSpPr/>
          <p:nvPr/>
        </p:nvSpPr>
        <p:spPr>
          <a:xfrm>
            <a:off x="718931" y="2935067"/>
            <a:ext cx="10754138" cy="258830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Notice that God’s plan for His church is to have </a:t>
            </a:r>
            <a:r>
              <a:rPr lang="en-US" sz="5400" b="1" i="1" u="sng" dirty="0">
                <a:solidFill>
                  <a:srgbClr val="FFFFFF"/>
                </a:solidFill>
                <a:effectLst>
                  <a:outerShdw blurRad="38100" dist="38100" dir="2700000" algn="tl">
                    <a:srgbClr val="000000">
                      <a:alpha val="43137"/>
                    </a:srgbClr>
                  </a:outerShdw>
                </a:effectLst>
                <a:latin typeface="Century Gothic" panose="020B0502020202020204" pitchFamily="34" charset="0"/>
              </a:rPr>
              <a:t>every member</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involved.</a:t>
            </a:r>
            <a:endParaRPr lang="el-GR" sz="5400"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ounded Rectangle 2">
            <a:extLst>
              <a:ext uri="{FF2B5EF4-FFF2-40B4-BE49-F238E27FC236}">
                <a16:creationId xmlns:a16="http://schemas.microsoft.com/office/drawing/2014/main" xmlns="" id="{CAD8DC9F-2D49-67AF-C37E-51287E9CCA4F}"/>
              </a:ext>
            </a:extLst>
          </p:cNvPr>
          <p:cNvSpPr/>
          <p:nvPr/>
        </p:nvSpPr>
        <p:spPr>
          <a:xfrm>
            <a:off x="0" y="6023110"/>
            <a:ext cx="12192000" cy="646570"/>
          </a:xfrm>
          <a:prstGeom prst="round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50" b="1" spc="-300" dirty="0">
                <a:solidFill>
                  <a:schemeClr val="tx1"/>
                </a:solidFill>
                <a:effectLst>
                  <a:outerShdw blurRad="38100" dist="38100" dir="2700000" algn="tl">
                    <a:srgbClr val="000000">
                      <a:alpha val="43137"/>
                    </a:srgbClr>
                  </a:outerShdw>
                </a:effectLst>
                <a:latin typeface="Century Gothic" panose="020B0502020202020204" pitchFamily="34" charset="0"/>
              </a:rPr>
              <a:t>God raises up leaders </a:t>
            </a:r>
            <a:r>
              <a:rPr lang="en-US" sz="3050" spc="-300" dirty="0">
                <a:solidFill>
                  <a:schemeClr val="bg1"/>
                </a:solidFill>
                <a:effectLst>
                  <a:outerShdw blurRad="38100" dist="38100" dir="2700000" algn="tl">
                    <a:srgbClr val="000000">
                      <a:alpha val="43137"/>
                    </a:srgbClr>
                  </a:outerShdw>
                </a:effectLst>
                <a:latin typeface="Century Gothic" panose="020B0502020202020204" pitchFamily="34" charset="0"/>
                <a:sym typeface="Wingdings" pitchFamily="2" charset="2"/>
              </a:rPr>
              <a:t></a:t>
            </a:r>
            <a:r>
              <a:rPr lang="en-US" sz="3050" spc="-300" dirty="0">
                <a:solidFill>
                  <a:schemeClr val="tx1"/>
                </a:solidFill>
                <a:effectLst>
                  <a:outerShdw blurRad="38100" dist="38100" dir="2700000" algn="tl">
                    <a:srgbClr val="000000">
                      <a:alpha val="43137"/>
                    </a:srgbClr>
                  </a:outerShdw>
                </a:effectLst>
                <a:latin typeface="Century Gothic" panose="020B0502020202020204" pitchFamily="34" charset="0"/>
                <a:sym typeface="Wingdings" pitchFamily="2" charset="2"/>
              </a:rPr>
              <a:t> </a:t>
            </a:r>
            <a:r>
              <a:rPr lang="en-US" sz="3050" b="1" spc="-300" dirty="0">
                <a:solidFill>
                  <a:schemeClr val="tx1"/>
                </a:solidFill>
                <a:effectLst>
                  <a:outerShdw blurRad="38100" dist="38100" dir="2700000" algn="tl">
                    <a:srgbClr val="000000">
                      <a:alpha val="43137"/>
                    </a:srgbClr>
                  </a:outerShdw>
                </a:effectLst>
                <a:latin typeface="Century Gothic" panose="020B0502020202020204" pitchFamily="34" charset="0"/>
                <a:sym typeface="Wingdings" pitchFamily="2" charset="2"/>
              </a:rPr>
              <a:t>Leaders equip the members </a:t>
            </a:r>
            <a:r>
              <a:rPr lang="en-US" sz="3050" spc="-300" dirty="0">
                <a:solidFill>
                  <a:schemeClr val="bg1"/>
                </a:solidFill>
                <a:effectLst>
                  <a:outerShdw blurRad="38100" dist="38100" dir="2700000" algn="tl">
                    <a:srgbClr val="000000">
                      <a:alpha val="43137"/>
                    </a:srgbClr>
                  </a:outerShdw>
                </a:effectLst>
                <a:latin typeface="Century Gothic" panose="020B0502020202020204" pitchFamily="34" charset="0"/>
                <a:sym typeface="Wingdings" pitchFamily="2" charset="2"/>
              </a:rPr>
              <a:t></a:t>
            </a:r>
            <a:r>
              <a:rPr lang="en-US" sz="3050" spc="-300" dirty="0">
                <a:solidFill>
                  <a:schemeClr val="tx1"/>
                </a:solidFill>
                <a:effectLst>
                  <a:outerShdw blurRad="38100" dist="38100" dir="2700000" algn="tl">
                    <a:srgbClr val="000000">
                      <a:alpha val="43137"/>
                    </a:srgbClr>
                  </a:outerShdw>
                </a:effectLst>
                <a:latin typeface="Century Gothic" panose="020B0502020202020204" pitchFamily="34" charset="0"/>
                <a:sym typeface="Wingdings" pitchFamily="2" charset="2"/>
              </a:rPr>
              <a:t> </a:t>
            </a:r>
            <a:r>
              <a:rPr lang="en-US" sz="3050" b="1" spc="-300" dirty="0">
                <a:solidFill>
                  <a:schemeClr val="tx1"/>
                </a:solidFill>
                <a:effectLst>
                  <a:outerShdw blurRad="38100" dist="38100" dir="2700000" algn="tl">
                    <a:srgbClr val="000000">
                      <a:alpha val="43137"/>
                    </a:srgbClr>
                  </a:outerShdw>
                </a:effectLst>
                <a:latin typeface="Century Gothic" panose="020B0502020202020204" pitchFamily="34" charset="0"/>
                <a:sym typeface="Wingdings" pitchFamily="2" charset="2"/>
              </a:rPr>
              <a:t>God grows His church</a:t>
            </a:r>
            <a:endParaRPr lang="en-US" sz="3050" b="1" spc="-300"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84416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accel="50000" fill="hold" grpId="0" nodeType="clickEffect" p14:presetBounceEnd="50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50000">
                                          <p:cBhvr additive="base">
                                            <p:cTn id="12" dur="1000" fill="hold"/>
                                            <p:tgtEl>
                                              <p:spTgt spid="3"/>
                                            </p:tgtEl>
                                            <p:attrNameLst>
                                              <p:attrName>ppt_x</p:attrName>
                                            </p:attrNameLst>
                                          </p:cBhvr>
                                          <p:tavLst>
                                            <p:tav tm="0">
                                              <p:val>
                                                <p:strVal val="0-#ppt_w/2"/>
                                              </p:val>
                                            </p:tav>
                                            <p:tav tm="100000">
                                              <p:val>
                                                <p:strVal val="#ppt_x"/>
                                              </p:val>
                                            </p:tav>
                                          </p:tavLst>
                                        </p:anim>
                                        <p:anim calcmode="lin" valueType="num" p14:bounceEnd="50000">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accel="5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0-#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13</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This will continue until we all come to such unity in our faith and knowledge of God’s Son that we will be mature in the Lord, measuring up to the full and complete standard of Christ.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49456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13. This will continue until we all come to such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our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faith</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knowledge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Son that we will be mature in the Lord, measuring up to the full and complete standard of Christ.</a:t>
            </a:r>
          </a:p>
        </p:txBody>
      </p:sp>
    </p:spTree>
    <p:extLst>
      <p:ext uri="{BB962C8B-B14F-4D97-AF65-F5344CB8AC3E}">
        <p14:creationId xmlns:p14="http://schemas.microsoft.com/office/powerpoint/2010/main" val="281955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13. This will continue until we all come to such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our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faith</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knowledge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Son that we will be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mature in the Lord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measuring up to the full and complete standard of Christ.</a:t>
            </a:r>
          </a:p>
        </p:txBody>
      </p:sp>
      <p:sp>
        <p:nvSpPr>
          <p:cNvPr id="2" name="Rounded Rectangle 1">
            <a:extLst>
              <a:ext uri="{FF2B5EF4-FFF2-40B4-BE49-F238E27FC236}">
                <a16:creationId xmlns:a16="http://schemas.microsoft.com/office/drawing/2014/main" xmlns="" id="{CC154F0A-38A1-FE13-660E-555F6491895D}"/>
              </a:ext>
            </a:extLst>
          </p:cNvPr>
          <p:cNvSpPr/>
          <p:nvPr/>
        </p:nvSpPr>
        <p:spPr>
          <a:xfrm>
            <a:off x="1437862" y="3831250"/>
            <a:ext cx="10754138" cy="258830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The outcome of growth in unity, faith &amp; knowledge </a:t>
            </a:r>
            <a:r>
              <a:rPr lang="en-US" sz="5400" i="1" u="sng" dirty="0">
                <a:solidFill>
                  <a:srgbClr val="FFFFFF"/>
                </a:solidFill>
                <a:effectLst>
                  <a:outerShdw blurRad="38100" dist="38100" dir="2700000" algn="tl">
                    <a:srgbClr val="000000">
                      <a:alpha val="43137"/>
                    </a:srgbClr>
                  </a:outerShdw>
                </a:effectLst>
                <a:latin typeface="Century Gothic" panose="020B0502020202020204" pitchFamily="34" charset="0"/>
              </a:rPr>
              <a:t>should be</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spiritual maturity…</a:t>
            </a:r>
            <a:endParaRPr lang="el-GR" sz="5400" b="1"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73413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Then we will no longer be immature like children. We won’t be tossed and blown about by every wind of new teaching. We will not be influenced when people try to trick us with lies so clever they sound like the truth.</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ounded Rectangle 2">
            <a:extLst>
              <a:ext uri="{FF2B5EF4-FFF2-40B4-BE49-F238E27FC236}">
                <a16:creationId xmlns:a16="http://schemas.microsoft.com/office/drawing/2014/main" xmlns="" id="{B96865F7-042D-0FCE-8D05-F789B82D5445}"/>
              </a:ext>
            </a:extLst>
          </p:cNvPr>
          <p:cNvSpPr/>
          <p:nvPr/>
        </p:nvSpPr>
        <p:spPr>
          <a:xfrm>
            <a:off x="4339243" y="4705009"/>
            <a:ext cx="7852755" cy="197011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000" dirty="0">
                <a:solidFill>
                  <a:schemeClr val="bg1"/>
                </a:solidFill>
                <a:effectLst>
                  <a:outerShdw blurRad="38100" dist="38100" dir="2700000" algn="tl">
                    <a:srgbClr val="000000">
                      <a:alpha val="43137"/>
                    </a:srgbClr>
                  </a:outerShdw>
                </a:effectLst>
                <a:latin typeface="Century Gothic" panose="020B0502020202020204" pitchFamily="34" charset="0"/>
              </a:rPr>
              <a:t>An outcome of spiritual immaturity is being </a:t>
            </a:r>
            <a:r>
              <a:rPr lang="en-US" sz="5000" b="1" i="1" dirty="0">
                <a:solidFill>
                  <a:schemeClr val="bg1"/>
                </a:solidFill>
                <a:effectLst>
                  <a:outerShdw blurRad="38100" dist="38100" dir="2700000" algn="tl">
                    <a:srgbClr val="000000">
                      <a:alpha val="43137"/>
                    </a:srgbClr>
                  </a:outerShdw>
                </a:effectLst>
                <a:latin typeface="Century Gothic" panose="020B0502020202020204" pitchFamily="34" charset="0"/>
              </a:rPr>
              <a:t>easily deceived</a:t>
            </a:r>
            <a:r>
              <a:rPr lang="en-US" sz="5000" i="1" dirty="0">
                <a:solidFill>
                  <a:schemeClr val="bg1"/>
                </a:solidFill>
                <a:effectLst>
                  <a:outerShdw blurRad="38100" dist="38100" dir="2700000" algn="tl">
                    <a:srgbClr val="000000">
                      <a:alpha val="43137"/>
                    </a:srgbClr>
                  </a:outerShdw>
                </a:effectLst>
                <a:latin typeface="Century Gothic" panose="020B0502020202020204" pitchFamily="34" charset="0"/>
              </a:rPr>
              <a:t>.</a:t>
            </a:r>
            <a:endParaRPr lang="el-GR" sz="50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7373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14. Then we will no longer be immature like children. We won’t be tossed and blown about by every wind of new teaching. We will not be influenced when people try to trick us with lies so clever they sound like the truth.</a:t>
            </a:r>
          </a:p>
        </p:txBody>
      </p:sp>
      <p:sp>
        <p:nvSpPr>
          <p:cNvPr id="7" name="Rounded Rectangle 6">
            <a:extLst>
              <a:ext uri="{FF2B5EF4-FFF2-40B4-BE49-F238E27FC236}">
                <a16:creationId xmlns:a16="http://schemas.microsoft.com/office/drawing/2014/main" xmlns="" id="{054E345A-0637-02D1-7BA0-34A4B7368C01}"/>
              </a:ext>
            </a:extLst>
          </p:cNvPr>
          <p:cNvSpPr/>
          <p:nvPr/>
        </p:nvSpPr>
        <p:spPr>
          <a:xfrm>
            <a:off x="4339243" y="4705009"/>
            <a:ext cx="7852755" cy="197011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000" dirty="0">
                <a:solidFill>
                  <a:schemeClr val="bg1"/>
                </a:solidFill>
                <a:effectLst>
                  <a:outerShdw blurRad="38100" dist="38100" dir="2700000" algn="tl">
                    <a:srgbClr val="000000">
                      <a:alpha val="43137"/>
                    </a:srgbClr>
                  </a:outerShdw>
                </a:effectLst>
                <a:latin typeface="Century Gothic" panose="020B0502020202020204" pitchFamily="34" charset="0"/>
              </a:rPr>
              <a:t>An outcome of spiritual immaturity is being </a:t>
            </a:r>
            <a:r>
              <a:rPr lang="en-US" sz="5000" b="1" i="1" dirty="0">
                <a:solidFill>
                  <a:schemeClr val="bg1"/>
                </a:solidFill>
                <a:effectLst>
                  <a:outerShdw blurRad="38100" dist="38100" dir="2700000" algn="tl">
                    <a:srgbClr val="000000">
                      <a:alpha val="43137"/>
                    </a:srgbClr>
                  </a:outerShdw>
                </a:effectLst>
                <a:latin typeface="Century Gothic" panose="020B0502020202020204" pitchFamily="34" charset="0"/>
              </a:rPr>
              <a:t>easily deceived</a:t>
            </a:r>
            <a:r>
              <a:rPr lang="en-US" sz="5000" i="1" dirty="0">
                <a:solidFill>
                  <a:schemeClr val="bg1"/>
                </a:solidFill>
                <a:effectLst>
                  <a:outerShdw blurRad="38100" dist="38100" dir="2700000" algn="tl">
                    <a:srgbClr val="000000">
                      <a:alpha val="43137"/>
                    </a:srgbClr>
                  </a:outerShdw>
                </a:effectLst>
                <a:latin typeface="Century Gothic" panose="020B0502020202020204" pitchFamily="34" charset="0"/>
              </a:rPr>
              <a:t>.</a:t>
            </a:r>
            <a:endParaRPr lang="el-GR" sz="50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2" name="Rectangle 1">
            <a:extLst>
              <a:ext uri="{FF2B5EF4-FFF2-40B4-BE49-F238E27FC236}">
                <a16:creationId xmlns:a16="http://schemas.microsoft.com/office/drawing/2014/main" xmlns="" id="{416237E0-7862-787E-DCC8-14B51A4B103A}"/>
              </a:ext>
            </a:extLst>
          </p:cNvPr>
          <p:cNvSpPr/>
          <p:nvPr/>
        </p:nvSpPr>
        <p:spPr>
          <a:xfrm>
            <a:off x="176212" y="2344189"/>
            <a:ext cx="11839576" cy="4321585"/>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(Heb. 5:12-14) For though you should in fact be teachers by this time, you need someone to teach you the beginning elements…</a:t>
            </a:r>
            <a:r>
              <a:rPr kumimoji="0" lang="en-US" sz="40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 have gone back to needing milk</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not solid food. For everyone who lives on milk is inexperienced …because he is an infant. But solid food is for </a:t>
            </a:r>
            <a:r>
              <a:rPr kumimoji="0" lang="en-US" sz="40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mature, whose perceptions are trained by practice to discern both good and evil</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403443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to each one of us grace was given according to the measure of Christ’s gift.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practicing the truth in love, we will in all things grow up into Christ, who is the head.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27032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15. But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practicing the truth in love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we will in all things grow up into Christ, who is the head.</a:t>
            </a:r>
          </a:p>
        </p:txBody>
      </p:sp>
      <p:sp>
        <p:nvSpPr>
          <p:cNvPr id="2" name="Rectangle 1">
            <a:extLst>
              <a:ext uri="{FF2B5EF4-FFF2-40B4-BE49-F238E27FC236}">
                <a16:creationId xmlns:a16="http://schemas.microsoft.com/office/drawing/2014/main" xmlns="" id="{C8B00706-0769-B90A-B47F-83B5589FEB50}"/>
              </a:ext>
            </a:extLst>
          </p:cNvPr>
          <p:cNvSpPr/>
          <p:nvPr/>
        </p:nvSpPr>
        <p:spPr>
          <a:xfrm>
            <a:off x="748145" y="2992582"/>
            <a:ext cx="4871259" cy="2965306"/>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latin typeface="Century Gothic" panose="020B0502020202020204" pitchFamily="34" charset="0"/>
              </a:rPr>
              <a:t>Love without Truth:</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Soft</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Mushy/feels fake</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Harmful</a:t>
            </a:r>
          </a:p>
        </p:txBody>
      </p:sp>
      <p:sp>
        <p:nvSpPr>
          <p:cNvPr id="3" name="Rectangle 2">
            <a:extLst>
              <a:ext uri="{FF2B5EF4-FFF2-40B4-BE49-F238E27FC236}">
                <a16:creationId xmlns:a16="http://schemas.microsoft.com/office/drawing/2014/main" xmlns="" id="{B0D0AD22-495B-C4FF-5893-A1377D49BF2F}"/>
              </a:ext>
            </a:extLst>
          </p:cNvPr>
          <p:cNvSpPr/>
          <p:nvPr/>
        </p:nvSpPr>
        <p:spPr>
          <a:xfrm>
            <a:off x="6572598" y="2992582"/>
            <a:ext cx="4871259" cy="2965306"/>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latin typeface="Century Gothic" panose="020B0502020202020204" pitchFamily="34" charset="0"/>
              </a:rPr>
              <a:t>Truth without Love:</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Harsh</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No empathy</a:t>
            </a:r>
          </a:p>
          <a:p>
            <a:pPr marL="285750" indent="-285750">
              <a:buFont typeface="Arial" panose="020B0604020202020204" pitchFamily="34" charset="0"/>
              <a:buChar char="•"/>
            </a:pPr>
            <a:r>
              <a:rPr lang="en-US" sz="4000" dirty="0">
                <a:solidFill>
                  <a:schemeClr val="tx1"/>
                </a:solidFill>
                <a:effectLst>
                  <a:outerShdw blurRad="38100" dist="38100" dir="2700000" algn="tl">
                    <a:srgbClr val="000000">
                      <a:alpha val="43137"/>
                    </a:srgbClr>
                  </a:outerShdw>
                </a:effectLst>
                <a:latin typeface="Century Gothic" panose="020B0502020202020204" pitchFamily="34" charset="0"/>
              </a:rPr>
              <a:t>Harmful</a:t>
            </a:r>
          </a:p>
        </p:txBody>
      </p:sp>
    </p:spTree>
    <p:extLst>
      <p:ext uri="{BB962C8B-B14F-4D97-AF65-F5344CB8AC3E}">
        <p14:creationId xmlns:p14="http://schemas.microsoft.com/office/powerpoint/2010/main" val="157024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15. </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But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practicing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truth in love</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we will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 all things grow up into Christ</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who is the head.</a:t>
            </a:r>
          </a:p>
        </p:txBody>
      </p:sp>
      <p:sp>
        <p:nvSpPr>
          <p:cNvPr id="2" name="Rectangle 1">
            <a:extLst>
              <a:ext uri="{FF2B5EF4-FFF2-40B4-BE49-F238E27FC236}">
                <a16:creationId xmlns:a16="http://schemas.microsoft.com/office/drawing/2014/main" xmlns="" id="{C8B00706-0769-B90A-B47F-83B5589FEB50}"/>
              </a:ext>
            </a:extLst>
          </p:cNvPr>
          <p:cNvSpPr/>
          <p:nvPr/>
        </p:nvSpPr>
        <p:spPr>
          <a:xfrm>
            <a:off x="748145" y="2992582"/>
            <a:ext cx="4871259" cy="2965306"/>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Love without Truth: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Soft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Mushy/feels fake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Harmful</a:t>
            </a:r>
          </a:p>
        </p:txBody>
      </p:sp>
      <p:sp>
        <p:nvSpPr>
          <p:cNvPr id="3" name="Rectangle 2">
            <a:extLst>
              <a:ext uri="{FF2B5EF4-FFF2-40B4-BE49-F238E27FC236}">
                <a16:creationId xmlns:a16="http://schemas.microsoft.com/office/drawing/2014/main" xmlns="" id="{B0D0AD22-495B-C4FF-5893-A1377D49BF2F}"/>
              </a:ext>
            </a:extLst>
          </p:cNvPr>
          <p:cNvSpPr/>
          <p:nvPr/>
        </p:nvSpPr>
        <p:spPr>
          <a:xfrm>
            <a:off x="6572598" y="2992582"/>
            <a:ext cx="4871259" cy="2965306"/>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Truth without Love: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Harsh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 empathy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Harmful</a:t>
            </a:r>
          </a:p>
        </p:txBody>
      </p:sp>
      <p:cxnSp>
        <p:nvCxnSpPr>
          <p:cNvPr id="7" name="Straight Connector 6">
            <a:extLst>
              <a:ext uri="{FF2B5EF4-FFF2-40B4-BE49-F238E27FC236}">
                <a16:creationId xmlns:a16="http://schemas.microsoft.com/office/drawing/2014/main" xmlns="" id="{D9011AEE-97D8-33FB-0DD9-58FCF580A43B}"/>
              </a:ext>
            </a:extLst>
          </p:cNvPr>
          <p:cNvCxnSpPr>
            <a:cxnSpLocks/>
          </p:cNvCxnSpPr>
          <p:nvPr/>
        </p:nvCxnSpPr>
        <p:spPr>
          <a:xfrm>
            <a:off x="748143" y="3062071"/>
            <a:ext cx="4754882" cy="2826327"/>
          </a:xfrm>
          <a:prstGeom prst="line">
            <a:avLst/>
          </a:prstGeom>
          <a:ln w="190500">
            <a:solidFill>
              <a:srgbClr val="FF0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4AED2C3D-61FE-6B1A-8FAC-1D20B1D1CC93}"/>
              </a:ext>
            </a:extLst>
          </p:cNvPr>
          <p:cNvCxnSpPr>
            <a:cxnSpLocks/>
          </p:cNvCxnSpPr>
          <p:nvPr/>
        </p:nvCxnSpPr>
        <p:spPr>
          <a:xfrm flipV="1">
            <a:off x="748143" y="3062071"/>
            <a:ext cx="4871261" cy="2826327"/>
          </a:xfrm>
          <a:prstGeom prst="line">
            <a:avLst/>
          </a:prstGeom>
          <a:ln w="190500">
            <a:solidFill>
              <a:srgbClr val="FF0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493C140D-87ED-BF66-CB3F-0F0F2E75A937}"/>
              </a:ext>
            </a:extLst>
          </p:cNvPr>
          <p:cNvCxnSpPr>
            <a:cxnSpLocks/>
          </p:cNvCxnSpPr>
          <p:nvPr/>
        </p:nvCxnSpPr>
        <p:spPr>
          <a:xfrm>
            <a:off x="6572598" y="3094463"/>
            <a:ext cx="4754882" cy="2826327"/>
          </a:xfrm>
          <a:prstGeom prst="line">
            <a:avLst/>
          </a:prstGeom>
          <a:ln w="190500">
            <a:solidFill>
              <a:srgbClr val="FF0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7EBB88DB-7129-A7DA-EA81-612F436960A6}"/>
              </a:ext>
            </a:extLst>
          </p:cNvPr>
          <p:cNvCxnSpPr>
            <a:cxnSpLocks/>
          </p:cNvCxnSpPr>
          <p:nvPr/>
        </p:nvCxnSpPr>
        <p:spPr>
          <a:xfrm flipV="1">
            <a:off x="6572598" y="3094463"/>
            <a:ext cx="4871261" cy="2826327"/>
          </a:xfrm>
          <a:prstGeom prst="line">
            <a:avLst/>
          </a:prstGeom>
          <a:ln w="190500">
            <a:solidFill>
              <a:srgbClr val="FF0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6" name="Curved Down Arrow 15">
            <a:extLst>
              <a:ext uri="{FF2B5EF4-FFF2-40B4-BE49-F238E27FC236}">
                <a16:creationId xmlns:a16="http://schemas.microsoft.com/office/drawing/2014/main" xmlns="" id="{C019C81E-0542-659B-333E-02FDB3931C74}"/>
              </a:ext>
            </a:extLst>
          </p:cNvPr>
          <p:cNvSpPr/>
          <p:nvPr/>
        </p:nvSpPr>
        <p:spPr>
          <a:xfrm rot="5638920">
            <a:off x="10233037" y="580641"/>
            <a:ext cx="1352063" cy="1166281"/>
          </a:xfrm>
          <a:prstGeom prst="curved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ounded Rectangle 16">
            <a:extLst>
              <a:ext uri="{FF2B5EF4-FFF2-40B4-BE49-F238E27FC236}">
                <a16:creationId xmlns:a16="http://schemas.microsoft.com/office/drawing/2014/main" xmlns="" id="{8563B10C-2787-7EB9-50EA-B589CD23DEBD}"/>
              </a:ext>
            </a:extLst>
          </p:cNvPr>
          <p:cNvSpPr/>
          <p:nvPr/>
        </p:nvSpPr>
        <p:spPr>
          <a:xfrm>
            <a:off x="176212" y="2387335"/>
            <a:ext cx="11887200" cy="1802280"/>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000" b="1" dirty="0">
                <a:solidFill>
                  <a:schemeClr val="bg1"/>
                </a:solidFill>
                <a:effectLst>
                  <a:outerShdw blurRad="38100" dist="38100" dir="2700000" algn="tl">
                    <a:srgbClr val="000000">
                      <a:alpha val="43137"/>
                    </a:srgbClr>
                  </a:outerShdw>
                </a:effectLst>
                <a:latin typeface="Century Gothic" panose="020B0502020202020204" pitchFamily="34" charset="0"/>
              </a:rPr>
              <a:t>Truth + Love = Spiritual Growth</a:t>
            </a:r>
          </a:p>
          <a:p>
            <a:pPr lvl="8" algn="ctr">
              <a:lnSpc>
                <a:spcPct val="80000"/>
              </a:lnSpc>
              <a:defRPr/>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3200" dirty="0">
                <a:solidFill>
                  <a:schemeClr val="bg1"/>
                </a:solidFill>
                <a:effectLst>
                  <a:outerShdw blurRad="38100" dist="38100" dir="2700000" algn="tl">
                    <a:srgbClr val="000000">
                      <a:alpha val="43137"/>
                    </a:srgbClr>
                  </a:outerShdw>
                </a:effectLst>
                <a:latin typeface="Century Gothic" panose="020B0502020202020204" pitchFamily="34" charset="0"/>
              </a:rPr>
              <a:t>(both </a:t>
            </a:r>
            <a:r>
              <a:rPr lang="en-US" sz="3200" i="1" dirty="0">
                <a:solidFill>
                  <a:schemeClr val="bg1"/>
                </a:solidFill>
                <a:effectLst>
                  <a:outerShdw blurRad="38100" dist="38100" dir="2700000" algn="tl">
                    <a:srgbClr val="000000">
                      <a:alpha val="43137"/>
                    </a:srgbClr>
                  </a:outerShdw>
                </a:effectLst>
                <a:latin typeface="Century Gothic" panose="020B0502020202020204" pitchFamily="34" charset="0"/>
              </a:rPr>
              <a:t>qualitative </a:t>
            </a:r>
            <a:r>
              <a:rPr lang="en-US" sz="3200" dirty="0">
                <a:solidFill>
                  <a:schemeClr val="bg1"/>
                </a:solidFill>
                <a:effectLst>
                  <a:outerShdw blurRad="38100" dist="38100" dir="2700000" algn="tl">
                    <a:srgbClr val="000000">
                      <a:alpha val="43137"/>
                    </a:srgbClr>
                  </a:outerShdw>
                </a:effectLst>
                <a:latin typeface="Century Gothic" panose="020B0502020202020204" pitchFamily="34" charset="0"/>
              </a:rPr>
              <a:t>&amp; </a:t>
            </a:r>
            <a:r>
              <a:rPr lang="en-US" sz="3200" i="1" dirty="0">
                <a:solidFill>
                  <a:schemeClr val="bg1"/>
                </a:solidFill>
                <a:effectLst>
                  <a:outerShdw blurRad="38100" dist="38100" dir="2700000" algn="tl">
                    <a:srgbClr val="000000">
                      <a:alpha val="43137"/>
                    </a:srgbClr>
                  </a:outerShdw>
                </a:effectLst>
                <a:latin typeface="Century Gothic" panose="020B0502020202020204" pitchFamily="34" charset="0"/>
              </a:rPr>
              <a:t>quantitative</a:t>
            </a:r>
            <a:r>
              <a:rPr lang="en-US" sz="3200" dirty="0">
                <a:solidFill>
                  <a:schemeClr val="bg1"/>
                </a:solidFill>
                <a:effectLst>
                  <a:outerShdw blurRad="38100" dist="38100" dir="2700000" algn="tl">
                    <a:srgbClr val="000000">
                      <a:alpha val="43137"/>
                    </a:srgbClr>
                  </a:outerShdw>
                </a:effectLst>
                <a:latin typeface="Century Gothic" panose="020B0502020202020204" pitchFamily="34" charset="0"/>
              </a:rPr>
              <a:t>)</a:t>
            </a:r>
            <a:endParaRPr lang="el-GR" sz="36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2517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makes the whole body fit together perfectly. As each part does its own special work, it helps the other parts grow, so that the whole body is healthy and growing and full of love.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451128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16.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 makes the whole body fit together perfectly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As each part does its own special work, it helps the other parts grow, so that the whole body is healthy and growing and full of love. </a:t>
            </a:r>
          </a:p>
        </p:txBody>
      </p:sp>
      <p:sp>
        <p:nvSpPr>
          <p:cNvPr id="2" name="Rounded Rectangle 1">
            <a:extLst>
              <a:ext uri="{FF2B5EF4-FFF2-40B4-BE49-F238E27FC236}">
                <a16:creationId xmlns:a16="http://schemas.microsoft.com/office/drawing/2014/main" xmlns="" id="{461F58BE-0406-DA0C-F9FC-D04D0F0FE79C}"/>
              </a:ext>
            </a:extLst>
          </p:cNvPr>
          <p:cNvSpPr/>
          <p:nvPr/>
        </p:nvSpPr>
        <p:spPr>
          <a:xfrm>
            <a:off x="1415682" y="3923605"/>
            <a:ext cx="9360634" cy="272993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What are we saying about God when we don’t use our gifts or we think that our gifting isn’t important?!</a:t>
            </a:r>
            <a:endParaRPr lang="el-GR" sz="48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48140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16.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 makes the whole body fit together perfectly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As each part does its own special work, it helps the other parts grow</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so that the whole body is healthy and growing and full of love. </a:t>
            </a:r>
          </a:p>
        </p:txBody>
      </p:sp>
      <p:sp>
        <p:nvSpPr>
          <p:cNvPr id="2" name="Rounded Rectangle 1">
            <a:extLst>
              <a:ext uri="{FF2B5EF4-FFF2-40B4-BE49-F238E27FC236}">
                <a16:creationId xmlns:a16="http://schemas.microsoft.com/office/drawing/2014/main" xmlns="" id="{461F58BE-0406-DA0C-F9FC-D04D0F0FE79C}"/>
              </a:ext>
            </a:extLst>
          </p:cNvPr>
          <p:cNvSpPr/>
          <p:nvPr/>
        </p:nvSpPr>
        <p:spPr>
          <a:xfrm>
            <a:off x="1929813" y="3975067"/>
            <a:ext cx="8332374" cy="2048290"/>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When a</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single member refuses to do their part, the rest suffer!</a:t>
            </a:r>
            <a:endParaRPr kumimoji="0" lang="el-GR"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4276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33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8B896BF-50E5-14DB-054E-689C4CD3FEB1}"/>
              </a:ext>
            </a:extLst>
          </p:cNvPr>
          <p:cNvSpPr txBox="1"/>
          <p:nvPr/>
        </p:nvSpPr>
        <p:spPr>
          <a:xfrm>
            <a:off x="337930" y="159026"/>
            <a:ext cx="11430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Thoughts to Consider…</a:t>
            </a:r>
          </a:p>
        </p:txBody>
      </p:sp>
      <p:sp>
        <p:nvSpPr>
          <p:cNvPr id="3" name="TextBox 2">
            <a:extLst>
              <a:ext uri="{FF2B5EF4-FFF2-40B4-BE49-F238E27FC236}">
                <a16:creationId xmlns:a16="http://schemas.microsoft.com/office/drawing/2014/main" xmlns="" id="{41A01C65-F3E6-1DC6-2A46-D97E4157A851}"/>
              </a:ext>
            </a:extLst>
          </p:cNvPr>
          <p:cNvSpPr txBox="1"/>
          <p:nvPr/>
        </p:nvSpPr>
        <p:spPr>
          <a:xfrm>
            <a:off x="337930" y="1292089"/>
            <a:ext cx="11854070" cy="5299912"/>
          </a:xfrm>
          <a:prstGeom prst="rect">
            <a:avLst/>
          </a:prstGeom>
          <a:noFill/>
        </p:spPr>
        <p:txBody>
          <a:bodyPr wrap="square" rtlCol="0">
            <a:spAutoFit/>
          </a:bodyPr>
          <a:lstStyle/>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Being forgiven by Jesus immediately unifies you with His Body </a:t>
            </a:r>
            <a:r>
              <a:rPr lang="en-US" sz="3200" dirty="0">
                <a:solidFill>
                  <a:srgbClr val="FFFFFF"/>
                </a:solidFill>
                <a:effectLst>
                  <a:outerShdw blurRad="38100" dist="38100" dir="2700000" algn="tl">
                    <a:srgbClr val="000000">
                      <a:alpha val="43137"/>
                    </a:srgbClr>
                  </a:outerShdw>
                </a:effectLst>
                <a:latin typeface="Century Gothic" panose="020B0502020202020204" pitchFamily="34" charset="0"/>
              </a:rPr>
              <a:t>(Church)</a:t>
            </a:r>
            <a:r>
              <a:rPr lang="en-US" sz="4400" dirty="0">
                <a:solidFill>
                  <a:srgbClr val="FFFFFF"/>
                </a:solidFill>
                <a:effectLst>
                  <a:outerShdw blurRad="38100" dist="38100" dir="2700000" algn="tl">
                    <a:srgbClr val="000000">
                      <a:alpha val="43137"/>
                    </a:srgbClr>
                  </a:outerShdw>
                </a:effectLst>
                <a:latin typeface="Century Gothic" panose="020B0502020202020204" pitchFamily="34" charset="0"/>
              </a:rPr>
              <a:t>.</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With this comes the Holy Spirit who gives you spiritual gifts.</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4800" b="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If</a:t>
            </a:r>
            <a:r>
              <a:rPr kumimoji="0" lang="en-US" sz="4800" b="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you don’t know what your spiritual gifts are, there are two possibilities:</a:t>
            </a:r>
          </a:p>
          <a:p>
            <a:pPr marL="2286000" lvl="3" indent="-914400">
              <a:lnSpc>
                <a:spcPct val="90000"/>
              </a:lnSpc>
              <a:buFont typeface="+mj-lt"/>
              <a:buAutoNum type="arabicPeriod"/>
              <a:defRPr/>
            </a:pPr>
            <a:r>
              <a:rPr lang="en-US" sz="4400" b="1" baseline="0" dirty="0">
                <a:solidFill>
                  <a:srgbClr val="FFFFFF"/>
                </a:solidFill>
                <a:effectLst>
                  <a:outerShdw blurRad="38100" dist="38100" dir="2700000" algn="tl">
                    <a:srgbClr val="000000">
                      <a:alpha val="43137"/>
                    </a:srgbClr>
                  </a:outerShdw>
                </a:effectLst>
                <a:latin typeface="Century Gothic" panose="020B0502020202020204" pitchFamily="34" charset="0"/>
              </a:rPr>
              <a:t>You</a:t>
            </a:r>
            <a:r>
              <a:rPr lang="en-US" sz="4400" b="1" dirty="0">
                <a:solidFill>
                  <a:srgbClr val="FFFFFF"/>
                </a:solidFill>
                <a:effectLst>
                  <a:outerShdw blurRad="38100" dist="38100" dir="2700000" algn="tl">
                    <a:srgbClr val="000000">
                      <a:alpha val="43137"/>
                    </a:srgbClr>
                  </a:outerShdw>
                </a:effectLst>
                <a:latin typeface="Century Gothic" panose="020B0502020202020204" pitchFamily="34" charset="0"/>
              </a:rPr>
              <a:t> don’t have the Holy Spirit yet</a:t>
            </a:r>
          </a:p>
          <a:p>
            <a:pPr marL="2286000" lvl="3" indent="-914400">
              <a:lnSpc>
                <a:spcPct val="90000"/>
              </a:lnSpc>
              <a:buFont typeface="+mj-lt"/>
              <a:buAutoNum type="arabicPeriod"/>
              <a:defRPr/>
            </a:pPr>
            <a:r>
              <a:rPr kumimoji="0" lang="en-US" sz="4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You aren’t serving </a:t>
            </a:r>
            <a:r>
              <a:rPr kumimoji="0" lang="en-US" sz="3200" b="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(giving out)</a:t>
            </a:r>
            <a:endParaRPr kumimoji="0" lang="en-US" sz="4800" b="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640349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2"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a16="http://schemas.microsoft.com/office/drawing/2014/main" xmlns=""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to each one of us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grace was given according to the measure of Christ’s gift.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xmlns="" id="{3C751B12-364D-C956-6342-D8078A01B2F4}"/>
              </a:ext>
            </a:extLst>
          </p:cNvPr>
          <p:cNvSpPr/>
          <p:nvPr/>
        </p:nvSpPr>
        <p:spPr>
          <a:xfrm>
            <a:off x="176212" y="2500536"/>
            <a:ext cx="11839576" cy="416523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(vs. 4-6) There is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body 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Spirit, just as you too were called to the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hope of your calling,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Lord,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faith,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baptism,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effectLst>
                  <a:outerShdw blurRad="38100" dist="38100" dir="2700000" algn="tl">
                    <a:srgbClr val="000000">
                      <a:alpha val="43137"/>
                    </a:srgbClr>
                  </a:outerShdw>
                </a:effectLst>
                <a:latin typeface="Century Gothic" panose="020B0502020202020204" pitchFamily="34" charset="0"/>
              </a:rPr>
              <a:t> God and Father of all, who is over all and through all and in all.</a:t>
            </a:r>
          </a:p>
        </p:txBody>
      </p:sp>
      <p:sp>
        <p:nvSpPr>
          <p:cNvPr id="3" name="Rounded Rectangle 2">
            <a:extLst>
              <a:ext uri="{FF2B5EF4-FFF2-40B4-BE49-F238E27FC236}">
                <a16:creationId xmlns:a16="http://schemas.microsoft.com/office/drawing/2014/main" xmlns="" id="{58662317-4E42-E1CA-32D1-3557AEF30C75}"/>
              </a:ext>
            </a:extLst>
          </p:cNvPr>
          <p:cNvSpPr/>
          <p:nvPr/>
        </p:nvSpPr>
        <p:spPr>
          <a:xfrm>
            <a:off x="8030818" y="5121011"/>
            <a:ext cx="3803904" cy="1236706"/>
          </a:xfrm>
          <a:prstGeom prst="roundRect">
            <a:avLst>
              <a:gd name="adj" fmla="val 5000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6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Unity</a:t>
            </a:r>
            <a:endParaRPr lang="el-GR" sz="6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5" name="Rounded Rectangle 4">
            <a:extLst>
              <a:ext uri="{FF2B5EF4-FFF2-40B4-BE49-F238E27FC236}">
                <a16:creationId xmlns:a16="http://schemas.microsoft.com/office/drawing/2014/main" xmlns="" id="{57DD444A-6915-A47D-2D5A-A7DD646CACA6}"/>
              </a:ext>
            </a:extLst>
          </p:cNvPr>
          <p:cNvSpPr/>
          <p:nvPr/>
        </p:nvSpPr>
        <p:spPr>
          <a:xfrm>
            <a:off x="8030818" y="986550"/>
            <a:ext cx="3803904" cy="1236706"/>
          </a:xfrm>
          <a:prstGeom prst="roundRect">
            <a:avLst>
              <a:gd name="adj" fmla="val 5000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6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Diversity</a:t>
            </a:r>
            <a:endParaRPr lang="el-GR" sz="6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7" name="Rounded Rectangle 6">
            <a:extLst>
              <a:ext uri="{FF2B5EF4-FFF2-40B4-BE49-F238E27FC236}">
                <a16:creationId xmlns:a16="http://schemas.microsoft.com/office/drawing/2014/main" xmlns="" id="{4010C576-EC01-2842-2D59-748819D0667F}"/>
              </a:ext>
            </a:extLst>
          </p:cNvPr>
          <p:cNvSpPr/>
          <p:nvPr/>
        </p:nvSpPr>
        <p:spPr>
          <a:xfrm>
            <a:off x="1812326" y="2367198"/>
            <a:ext cx="8120444" cy="185535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Our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diversity</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 should contribute to our </a:t>
            </a:r>
            <a:r>
              <a:rPr lang="en-US" sz="5400" b="1" i="1" dirty="0">
                <a:solidFill>
                  <a:srgbClr val="FFFFFF"/>
                </a:solidFill>
                <a:effectLst>
                  <a:outerShdw blurRad="38100" dist="38100" dir="2700000" algn="tl">
                    <a:srgbClr val="000000">
                      <a:alpha val="43137"/>
                    </a:srgbClr>
                  </a:outerShdw>
                </a:effectLst>
                <a:latin typeface="Century Gothic" panose="020B0502020202020204" pitchFamily="34" charset="0"/>
              </a:rPr>
              <a:t>unity</a:t>
            </a:r>
            <a:endParaRPr lang="el-GR" sz="54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83123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3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out)">
                                      <p:cBhvr>
                                        <p:cTn id="15" dur="75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out)">
                                      <p:cBhvr>
                                        <p:cTn id="20" dur="75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4:7. But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 each one of us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grace was given according to the measure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Christ’s gift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8" name="Rounded Rectangle 7">
            <a:extLst>
              <a:ext uri="{FF2B5EF4-FFF2-40B4-BE49-F238E27FC236}">
                <a16:creationId xmlns:a16="http://schemas.microsoft.com/office/drawing/2014/main" xmlns="" id="{0E5A8750-5EFA-CE2D-5D29-C0344C5C6693}"/>
              </a:ext>
            </a:extLst>
          </p:cNvPr>
          <p:cNvSpPr/>
          <p:nvPr/>
        </p:nvSpPr>
        <p:spPr>
          <a:xfrm>
            <a:off x="3816626" y="1806474"/>
            <a:ext cx="8199162" cy="2626379"/>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Through our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relationship</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with </a:t>
            </a: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Jesus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Holy Spirit gives each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unique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gifts.</a:t>
            </a:r>
            <a:endParaRPr lang="el-GR" sz="48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9" name="Rectangle 8">
            <a:extLst>
              <a:ext uri="{FF2B5EF4-FFF2-40B4-BE49-F238E27FC236}">
                <a16:creationId xmlns:a16="http://schemas.microsoft.com/office/drawing/2014/main" xmlns="" id="{429CA8F5-67C1-B9CF-CC1B-66444063940A}"/>
              </a:ext>
            </a:extLst>
          </p:cNvPr>
          <p:cNvSpPr/>
          <p:nvPr/>
        </p:nvSpPr>
        <p:spPr>
          <a:xfrm>
            <a:off x="152400" y="3347318"/>
            <a:ext cx="11839576" cy="3405739"/>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(Acts 2:32-33) God raised Jesus from the dead…he is exalted to the place of highest honor in heaven… the Father, as he had promised, gave him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the Holy Spirit to pour out upon us</a:t>
            </a:r>
            <a:endParaRPr lang="en-US" sz="48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05808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0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ppt_x</p:attrName>
                                            </p:attrNameLst>
                                          </p:cBhvr>
                                          <p:tavLst>
                                            <p:tav tm="0">
                                              <p:val>
                                                <p:strVal val="#ppt_x+#ppt_w/2"/>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ppt_x</p:attrName>
                                            </p:attrNameLst>
                                          </p:cBhvr>
                                          <p:tavLst>
                                            <p:tav tm="0">
                                              <p:val>
                                                <p:strVal val="#ppt_x+#ppt_w/2"/>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8-9</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Therefore it says, “When he ascended on high he captured captives; he gave gifts to men.” Now what is the meaning of “he ascended,” except that he also descended to the lower regions, namely, the earth?</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4757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the very one who descended, is also the one who ascended above all the heavens,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in order to fill all things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ounded Rectangle 1">
            <a:extLst>
              <a:ext uri="{FF2B5EF4-FFF2-40B4-BE49-F238E27FC236}">
                <a16:creationId xmlns:a16="http://schemas.microsoft.com/office/drawing/2014/main" xmlns="" id="{3AAC4D1F-4F01-10E6-9438-52B71A8CE8F6}"/>
              </a:ext>
            </a:extLst>
          </p:cNvPr>
          <p:cNvSpPr/>
          <p:nvPr/>
        </p:nvSpPr>
        <p:spPr>
          <a:xfrm>
            <a:off x="330775" y="2639696"/>
            <a:ext cx="8395782" cy="3025608"/>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Jesus is the Gift Giver!</a:t>
            </a:r>
          </a:p>
          <a:p>
            <a:pPr algn="ctr">
              <a:lnSpc>
                <a:spcPct val="80000"/>
              </a:lnSpc>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His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triumph</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over death &amp; His resurrection make all of this possible!</a:t>
            </a:r>
            <a:endParaRPr lang="el-GR" sz="4800"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ectangle 2">
            <a:extLst>
              <a:ext uri="{FF2B5EF4-FFF2-40B4-BE49-F238E27FC236}">
                <a16:creationId xmlns:a16="http://schemas.microsoft.com/office/drawing/2014/main" xmlns="" id="{1AA0C99D-EEE6-8625-931A-EACC3117C5E5}"/>
              </a:ext>
            </a:extLst>
          </p:cNvPr>
          <p:cNvSpPr/>
          <p:nvPr/>
        </p:nvSpPr>
        <p:spPr>
          <a:xfrm>
            <a:off x="7525673" y="5387901"/>
            <a:ext cx="4490115" cy="113997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b="1" dirty="0">
                <a:effectLst>
                  <a:outerShdw blurRad="38100" dist="38100" dir="2700000" algn="tl">
                    <a:srgbClr val="000000">
                      <a:alpha val="43137"/>
                    </a:srgbClr>
                  </a:outerShdw>
                </a:effectLst>
                <a:latin typeface="Century Gothic" panose="020B0502020202020204" pitchFamily="34" charset="0"/>
              </a:rPr>
              <a:t>Romans 10:11</a:t>
            </a:r>
            <a:endPar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71568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ppt_h/2"/>
                                              </p:val>
                                            </p:tav>
                                            <p:tav tm="100000">
                                              <p:val>
                                                <p:strVal val="#ppt_y"/>
                                              </p:val>
                                            </p:tav>
                                          </p:tavLst>
                                        </p:anim>
                                        <p:anim calcmode="lin" valueType="num">
                                          <p:cBhvr>
                                            <p:cTn id="24" dur="500" fill="hold"/>
                                            <p:tgtEl>
                                              <p:spTgt spid="3"/>
                                            </p:tgtEl>
                                            <p:attrNameLst>
                                              <p:attrName>ppt_w</p:attrName>
                                            </p:attrNameLst>
                                          </p:cBhvr>
                                          <p:tavLst>
                                            <p:tav tm="0">
                                              <p:val>
                                                <p:strVal val="#ppt_w"/>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ppt_h/2"/>
                                              </p:val>
                                            </p:tav>
                                            <p:tav tm="100000">
                                              <p:val>
                                                <p:strVal val="#ppt_y"/>
                                              </p:val>
                                            </p:tav>
                                          </p:tavLst>
                                        </p:anim>
                                        <p:anim calcmode="lin" valueType="num">
                                          <p:cBhvr>
                                            <p:cTn id="24" dur="500" fill="hold"/>
                                            <p:tgtEl>
                                              <p:spTgt spid="3"/>
                                            </p:tgtEl>
                                            <p:attrNameLst>
                                              <p:attrName>ppt_w</p:attrName>
                                            </p:attrNameLst>
                                          </p:cBhvr>
                                          <p:tavLst>
                                            <p:tav tm="0">
                                              <p:val>
                                                <p:strVal val="#ppt_w"/>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Now these are the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gifts Christ gave to the church</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dirty="0">
                <a:solidFill>
                  <a:schemeClr val="tx2">
                    <a:lumMod val="75000"/>
                    <a:lumOff val="25000"/>
                  </a:schemeClr>
                </a:solidFill>
                <a:effectLst>
                  <a:outerShdw blurRad="38100" dist="38100" dir="2700000" algn="tl">
                    <a:srgbClr val="000000">
                      <a:alpha val="43137"/>
                    </a:srgbClr>
                  </a:outerShdw>
                </a:effectLst>
                <a:latin typeface="Century Gothic" panose="020B0502020202020204" pitchFamily="34" charset="0"/>
              </a:rPr>
              <a:t>the apostles, the prophets, the evangelists, and the pastors and teachers.</a:t>
            </a:r>
            <a:endPar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ounded Rectangle 1">
            <a:extLst>
              <a:ext uri="{FF2B5EF4-FFF2-40B4-BE49-F238E27FC236}">
                <a16:creationId xmlns:a16="http://schemas.microsoft.com/office/drawing/2014/main" xmlns="" id="{4AB459CD-D61C-1DB3-BA93-D858BD18811B}"/>
              </a:ext>
            </a:extLst>
          </p:cNvPr>
          <p:cNvSpPr/>
          <p:nvPr/>
        </p:nvSpPr>
        <p:spPr>
          <a:xfrm>
            <a:off x="2671554" y="1785114"/>
            <a:ext cx="9391858" cy="190831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Specific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spiritual skills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to be used to build up the church</a:t>
            </a:r>
            <a:endParaRPr lang="el-GR" sz="48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08609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Now these are the gifts Christ gave to the church: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apostles</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prophets, the evangelists, and the pastors and teachers.</a:t>
            </a:r>
          </a:p>
        </p:txBody>
      </p:sp>
      <p:sp>
        <p:nvSpPr>
          <p:cNvPr id="2" name="Rounded Rectangle 1">
            <a:extLst>
              <a:ext uri="{FF2B5EF4-FFF2-40B4-BE49-F238E27FC236}">
                <a16:creationId xmlns:a16="http://schemas.microsoft.com/office/drawing/2014/main" xmlns="" id="{FC9FC2B8-E145-B3DD-CA05-8DF6C5EE795A}"/>
              </a:ext>
            </a:extLst>
          </p:cNvPr>
          <p:cNvSpPr/>
          <p:nvPr/>
        </p:nvSpPr>
        <p:spPr>
          <a:xfrm>
            <a:off x="2743200" y="1815524"/>
            <a:ext cx="9272588" cy="2140250"/>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50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apostolos</a:t>
            </a: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lang="el-GR" sz="5000" b="1" dirty="0" err="1">
                <a:effectLst>
                  <a:outerShdw blurRad="38100" dist="38100" dir="2700000" algn="tl">
                    <a:srgbClr val="000000">
                      <a:alpha val="43137"/>
                    </a:srgbClr>
                  </a:outerShdw>
                </a:effectLst>
                <a:latin typeface="Century Gothic" panose="020B0502020202020204" pitchFamily="34" charset="0"/>
              </a:rPr>
              <a:t>ἀπόστολος</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delegates; messengers; ambassadors; sent-out ones</a:t>
            </a:r>
            <a:endParaRPr lang="el-GR" sz="5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ectangle 2">
            <a:extLst>
              <a:ext uri="{FF2B5EF4-FFF2-40B4-BE49-F238E27FC236}">
                <a16:creationId xmlns:a16="http://schemas.microsoft.com/office/drawing/2014/main" xmlns="" id="{859EA523-122B-7ADF-EA2C-72C36B7A4E0D}"/>
              </a:ext>
            </a:extLst>
          </p:cNvPr>
          <p:cNvSpPr/>
          <p:nvPr/>
        </p:nvSpPr>
        <p:spPr>
          <a:xfrm>
            <a:off x="176212" y="4194315"/>
            <a:ext cx="7218502" cy="2384520"/>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Benefits: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Able to start new groups.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Bold/Driven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Entrepreneurial/Creative </a:t>
            </a:r>
          </a:p>
        </p:txBody>
      </p:sp>
    </p:spTree>
    <p:extLst>
      <p:ext uri="{BB962C8B-B14F-4D97-AF65-F5344CB8AC3E}">
        <p14:creationId xmlns:p14="http://schemas.microsoft.com/office/powerpoint/2010/main" val="134734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Now these are the gifts Christ gave to the church: the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apostles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prophets</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evangelists, and the pastors and teachers.</a:t>
            </a:r>
          </a:p>
        </p:txBody>
      </p:sp>
      <p:sp>
        <p:nvSpPr>
          <p:cNvPr id="2" name="Rounded Rectangle 1">
            <a:extLst>
              <a:ext uri="{FF2B5EF4-FFF2-40B4-BE49-F238E27FC236}">
                <a16:creationId xmlns:a16="http://schemas.microsoft.com/office/drawing/2014/main" xmlns="" id="{4697090E-D17B-F461-E86A-C0C9B4BBF369}"/>
              </a:ext>
            </a:extLst>
          </p:cNvPr>
          <p:cNvSpPr/>
          <p:nvPr/>
        </p:nvSpPr>
        <p:spPr>
          <a:xfrm>
            <a:off x="2919412" y="1865727"/>
            <a:ext cx="9272588" cy="2140250"/>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5000" b="1" dirty="0" err="1">
                <a:solidFill>
                  <a:srgbClr val="FFFFFF"/>
                </a:solidFill>
                <a:effectLst>
                  <a:outerShdw blurRad="38100" dist="38100" dir="2700000" algn="tl">
                    <a:srgbClr val="000000">
                      <a:alpha val="43137"/>
                    </a:srgbClr>
                  </a:outerShdw>
                </a:effectLst>
                <a:latin typeface="Century Gothic" panose="020B0502020202020204" pitchFamily="34" charset="0"/>
              </a:rPr>
              <a:t>prophētēs</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l-GR" sz="5000" b="1" dirty="0">
                <a:solidFill>
                  <a:srgbClr val="FFFFFF"/>
                </a:solidFill>
                <a:effectLst>
                  <a:outerShdw blurRad="38100" dist="38100" dir="2700000" algn="tl">
                    <a:srgbClr val="000000">
                      <a:alpha val="43137"/>
                    </a:srgbClr>
                  </a:outerShdw>
                </a:effectLst>
                <a:latin typeface="Century Gothic" panose="020B0502020202020204" pitchFamily="34" charset="0"/>
              </a:rPr>
              <a:t>προφήτης):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One who speaks a word of truth for the benefit of others</a:t>
            </a:r>
          </a:p>
        </p:txBody>
      </p:sp>
      <p:sp>
        <p:nvSpPr>
          <p:cNvPr id="3" name="Rectangle 2">
            <a:extLst>
              <a:ext uri="{FF2B5EF4-FFF2-40B4-BE49-F238E27FC236}">
                <a16:creationId xmlns:a16="http://schemas.microsoft.com/office/drawing/2014/main" xmlns="" id="{4D10C3B6-C0F2-FE4D-E84A-FD655057D1F1}"/>
              </a:ext>
            </a:extLst>
          </p:cNvPr>
          <p:cNvSpPr/>
          <p:nvPr/>
        </p:nvSpPr>
        <p:spPr>
          <a:xfrm>
            <a:off x="128588" y="3842230"/>
            <a:ext cx="8093146" cy="2863486"/>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Benefits: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Encouraging</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Wise/thoughtful insight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Makes for dynamic meetings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Makes the abstract practical</a:t>
            </a:r>
          </a:p>
        </p:txBody>
      </p:sp>
    </p:spTree>
    <p:extLst>
      <p:ext uri="{BB962C8B-B14F-4D97-AF65-F5344CB8AC3E}">
        <p14:creationId xmlns:p14="http://schemas.microsoft.com/office/powerpoint/2010/main" val="333845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par>
                              <p:cTn id="30" fill="hold">
                                <p:stCondLst>
                                  <p:cond delay="2500"/>
                                </p:stCondLst>
                                <p:childTnLst>
                                  <p:par>
                                    <p:cTn id="31" presetID="9"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par>
                              <p:cTn id="30" fill="hold">
                                <p:stCondLst>
                                  <p:cond delay="2500"/>
                                </p:stCondLst>
                                <p:childTnLst>
                                  <p:par>
                                    <p:cTn id="31" presetID="9"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1461</Words>
  <Application>Microsoft Office PowerPoint</Application>
  <PresentationFormat>Widescreen</PresentationFormat>
  <Paragraphs>167</Paragraphs>
  <Slides>27</Slides>
  <Notes>26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27</vt:i4>
      </vt:variant>
    </vt:vector>
  </HeadingPairs>
  <TitlesOfParts>
    <vt:vector size="39" baseType="lpstr">
      <vt:lpstr>Arial</vt:lpstr>
      <vt:lpstr>Avenir Next LT Pro</vt:lpstr>
      <vt:lpstr>AvenirNext LT Pro Medium</vt:lpstr>
      <vt:lpstr>Baskerville Old Face</vt:lpstr>
      <vt:lpstr>Calibri</vt:lpstr>
      <vt:lpstr>Calibri Light</vt:lpstr>
      <vt:lpstr>Century Gothic</vt:lpstr>
      <vt:lpstr>Sabon Next LT</vt:lpstr>
      <vt:lpstr>Script MT Bold</vt:lpstr>
      <vt:lpstr>Wingdings</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82</cp:revision>
  <dcterms:created xsi:type="dcterms:W3CDTF">2022-08-24T21:43:40Z</dcterms:created>
  <dcterms:modified xsi:type="dcterms:W3CDTF">2022-09-24T15:11:46Z</dcterms:modified>
</cp:coreProperties>
</file>